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4.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3.xml" ContentType="application/vnd.openxmlformats-officedocument.presentationml.tags+xml"/>
  <Override PartName="/ppt/notesSlides/notesSlide24.xml" ContentType="application/vnd.openxmlformats-officedocument.presentationml.notesSlide+xml"/>
  <Override PartName="/ppt/tags/tag4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 id="2147484090" r:id="rId2"/>
    <p:sldMasterId id="2147484156" r:id="rId3"/>
    <p:sldMasterId id="2147484217" r:id="rId4"/>
  </p:sldMasterIdLst>
  <p:notesMasterIdLst>
    <p:notesMasterId r:id="rId75"/>
  </p:notesMasterIdLst>
  <p:handoutMasterIdLst>
    <p:handoutMasterId r:id="rId76"/>
  </p:handoutMasterIdLst>
  <p:sldIdLst>
    <p:sldId id="1027" r:id="rId5"/>
    <p:sldId id="2026819544" r:id="rId6"/>
    <p:sldId id="2147309689" r:id="rId7"/>
    <p:sldId id="2026819546" r:id="rId8"/>
    <p:sldId id="2026819545" r:id="rId9"/>
    <p:sldId id="2147480133" r:id="rId10"/>
    <p:sldId id="2147480134" r:id="rId11"/>
    <p:sldId id="2147310301" r:id="rId12"/>
    <p:sldId id="2147470121" r:id="rId13"/>
    <p:sldId id="2147470107" r:id="rId14"/>
    <p:sldId id="2147473656" r:id="rId15"/>
    <p:sldId id="2147472930" r:id="rId16"/>
    <p:sldId id="2147472914" r:id="rId17"/>
    <p:sldId id="2147472917" r:id="rId18"/>
    <p:sldId id="2147480135" r:id="rId19"/>
    <p:sldId id="2147472927" r:id="rId20"/>
    <p:sldId id="2147472911" r:id="rId21"/>
    <p:sldId id="2147470118" r:id="rId22"/>
    <p:sldId id="2147473659" r:id="rId23"/>
    <p:sldId id="2147470119" r:id="rId24"/>
    <p:sldId id="2147470120" r:id="rId25"/>
    <p:sldId id="2147470116" r:id="rId26"/>
    <p:sldId id="2147473548" r:id="rId27"/>
    <p:sldId id="2147470117" r:id="rId28"/>
    <p:sldId id="2147473544" r:id="rId29"/>
    <p:sldId id="1319" r:id="rId30"/>
    <p:sldId id="2147471783" r:id="rId31"/>
    <p:sldId id="2147307572" r:id="rId32"/>
    <p:sldId id="2147472912" r:id="rId33"/>
    <p:sldId id="2147472913" r:id="rId34"/>
    <p:sldId id="2147472915" r:id="rId35"/>
    <p:sldId id="2147472916" r:id="rId36"/>
    <p:sldId id="2147472627" r:id="rId37"/>
    <p:sldId id="2147472628" r:id="rId38"/>
    <p:sldId id="2147471765" r:id="rId39"/>
    <p:sldId id="2147480132" r:id="rId40"/>
    <p:sldId id="2147471766" r:id="rId41"/>
    <p:sldId id="2147469353" r:id="rId42"/>
    <p:sldId id="2147471786" r:id="rId43"/>
    <p:sldId id="2147471787" r:id="rId44"/>
    <p:sldId id="2147471788" r:id="rId45"/>
    <p:sldId id="2026819490" r:id="rId46"/>
    <p:sldId id="2147309529" r:id="rId47"/>
    <p:sldId id="2026819472" r:id="rId48"/>
    <p:sldId id="2026819473" r:id="rId49"/>
    <p:sldId id="2026819475" r:id="rId50"/>
    <p:sldId id="2026819491" r:id="rId51"/>
    <p:sldId id="2026819492" r:id="rId52"/>
    <p:sldId id="2147471793" r:id="rId53"/>
    <p:sldId id="2147469354" r:id="rId54"/>
    <p:sldId id="2147471767" r:id="rId55"/>
    <p:sldId id="2147471763" r:id="rId56"/>
    <p:sldId id="2147471769" r:id="rId57"/>
    <p:sldId id="2147471770" r:id="rId58"/>
    <p:sldId id="2147471772" r:id="rId59"/>
    <p:sldId id="2147471777" r:id="rId60"/>
    <p:sldId id="2147471780" r:id="rId61"/>
    <p:sldId id="2147471781" r:id="rId62"/>
    <p:sldId id="2147472938" r:id="rId63"/>
    <p:sldId id="2147472946" r:id="rId64"/>
    <p:sldId id="2147472939" r:id="rId65"/>
    <p:sldId id="2147472941" r:id="rId66"/>
    <p:sldId id="2147472940" r:id="rId67"/>
    <p:sldId id="2147472943" r:id="rId68"/>
    <p:sldId id="2147472944" r:id="rId69"/>
    <p:sldId id="2147472942" r:id="rId70"/>
    <p:sldId id="2147472947" r:id="rId71"/>
    <p:sldId id="2147472945" r:id="rId72"/>
    <p:sldId id="2147471757" r:id="rId73"/>
    <p:sldId id="2147471782" r:id="rId74"/>
  </p:sldIdLst>
  <p:sldSz cx="12188825" cy="6858000"/>
  <p:notesSz cx="6858000" cy="9144000"/>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8004" autoAdjust="0"/>
  </p:normalViewPr>
  <p:slideViewPr>
    <p:cSldViewPr snapToGrid="0">
      <p:cViewPr varScale="1">
        <p:scale>
          <a:sx n="92" d="100"/>
          <a:sy n="92" d="100"/>
        </p:scale>
        <p:origin x="66" y="504"/>
      </p:cViewPr>
      <p:guideLst/>
    </p:cSldViewPr>
  </p:slideViewPr>
  <p:outlineViewPr>
    <p:cViewPr>
      <p:scale>
        <a:sx n="33" d="100"/>
        <a:sy n="33" d="100"/>
      </p:scale>
      <p:origin x="0" y="-72992"/>
    </p:cViewPr>
  </p:outlineViewPr>
  <p:notesTextViewPr>
    <p:cViewPr>
      <p:scale>
        <a:sx n="100" d="100"/>
        <a:sy n="100" d="100"/>
      </p:scale>
      <p:origin x="0" y="0"/>
    </p:cViewPr>
  </p:notesTextViewPr>
  <p:sorterViewPr>
    <p:cViewPr>
      <p:scale>
        <a:sx n="77" d="100"/>
        <a:sy n="77"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9D547C-B5CD-41CF-94A7-C293ACE49BAA}"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fr-FR"/>
        </a:p>
      </dgm:t>
    </dgm:pt>
    <dgm:pt modelId="{CFE21ADE-F177-4269-A3B7-A7724890D6C8}">
      <dgm:prSet phldrT="[Text]"/>
      <dgm:spPr/>
      <dgm:t>
        <a:bodyPr/>
        <a:lstStyle/>
        <a:p>
          <a:r>
            <a:rPr lang="en-US" noProof="0" dirty="0"/>
            <a:t>Company</a:t>
          </a:r>
          <a:r>
            <a:rPr lang="fr-FR" dirty="0"/>
            <a:t> X</a:t>
          </a:r>
        </a:p>
      </dgm:t>
    </dgm:pt>
    <dgm:pt modelId="{4BCBA4C3-0918-457E-A649-D03EDD35FC7A}" type="parTrans" cxnId="{74BE2FE8-420D-4848-8565-D352EF13638C}">
      <dgm:prSet/>
      <dgm:spPr/>
      <dgm:t>
        <a:bodyPr/>
        <a:lstStyle/>
        <a:p>
          <a:endParaRPr lang="fr-FR"/>
        </a:p>
      </dgm:t>
    </dgm:pt>
    <dgm:pt modelId="{BF39CD43-7896-4A94-8841-91D8021F4349}" type="sibTrans" cxnId="{74BE2FE8-420D-4848-8565-D352EF13638C}">
      <dgm:prSet/>
      <dgm:spPr/>
      <dgm:t>
        <a:bodyPr/>
        <a:lstStyle/>
        <a:p>
          <a:endParaRPr lang="fr-FR"/>
        </a:p>
      </dgm:t>
    </dgm:pt>
    <dgm:pt modelId="{51477F3F-4FCA-4343-8D09-30BD53C5E932}">
      <dgm:prSet phldrT="[Text]"/>
      <dgm:spPr/>
      <dgm:t>
        <a:bodyPr/>
        <a:lstStyle/>
        <a:p>
          <a:r>
            <a:rPr lang="fr-FR" dirty="0"/>
            <a:t>BU A</a:t>
          </a:r>
        </a:p>
      </dgm:t>
    </dgm:pt>
    <dgm:pt modelId="{F316BF6D-44C1-4582-AB76-BDFA625B27F3}" type="parTrans" cxnId="{6E292695-646A-4950-A825-F725F3E5D73D}">
      <dgm:prSet/>
      <dgm:spPr/>
      <dgm:t>
        <a:bodyPr/>
        <a:lstStyle/>
        <a:p>
          <a:endParaRPr lang="fr-FR"/>
        </a:p>
      </dgm:t>
    </dgm:pt>
    <dgm:pt modelId="{6987AA0A-7265-4131-981C-DDBA78FEB16F}" type="sibTrans" cxnId="{6E292695-646A-4950-A825-F725F3E5D73D}">
      <dgm:prSet/>
      <dgm:spPr/>
      <dgm:t>
        <a:bodyPr/>
        <a:lstStyle/>
        <a:p>
          <a:endParaRPr lang="fr-FR"/>
        </a:p>
      </dgm:t>
    </dgm:pt>
    <dgm:pt modelId="{872914A4-DE79-448E-BF92-DC1F6A68A329}">
      <dgm:prSet phldrT="[Text]"/>
      <dgm:spPr/>
      <dgm:t>
        <a:bodyPr/>
        <a:lstStyle/>
        <a:p>
          <a:r>
            <a:rPr lang="fr-FR" dirty="0"/>
            <a:t>App 1</a:t>
          </a:r>
        </a:p>
      </dgm:t>
    </dgm:pt>
    <dgm:pt modelId="{BECFFAC9-46C6-4D97-8F8D-8E0303DB41AF}" type="parTrans" cxnId="{A6FF7EB4-B66C-4704-A01D-0910307278AB}">
      <dgm:prSet/>
      <dgm:spPr/>
      <dgm:t>
        <a:bodyPr/>
        <a:lstStyle/>
        <a:p>
          <a:endParaRPr lang="fr-FR"/>
        </a:p>
      </dgm:t>
    </dgm:pt>
    <dgm:pt modelId="{773E5A2D-CF10-4671-AD07-EDD02D9CAA38}" type="sibTrans" cxnId="{A6FF7EB4-B66C-4704-A01D-0910307278AB}">
      <dgm:prSet/>
      <dgm:spPr/>
      <dgm:t>
        <a:bodyPr/>
        <a:lstStyle/>
        <a:p>
          <a:endParaRPr lang="fr-FR"/>
        </a:p>
      </dgm:t>
    </dgm:pt>
    <dgm:pt modelId="{199ECF9A-0EEA-4BD7-AC05-9E4FC56FF3EE}">
      <dgm:prSet phldrT="[Text]"/>
      <dgm:spPr/>
      <dgm:t>
        <a:bodyPr/>
        <a:lstStyle/>
        <a:p>
          <a:r>
            <a:rPr lang="fr-FR" dirty="0"/>
            <a:t>App 2</a:t>
          </a:r>
        </a:p>
      </dgm:t>
    </dgm:pt>
    <dgm:pt modelId="{D3D0189E-D2E1-4D30-844E-1FEA8DB4BBE8}" type="parTrans" cxnId="{92F664C4-D0DB-40E6-B20B-C75E32C55F01}">
      <dgm:prSet/>
      <dgm:spPr/>
      <dgm:t>
        <a:bodyPr/>
        <a:lstStyle/>
        <a:p>
          <a:endParaRPr lang="fr-FR"/>
        </a:p>
      </dgm:t>
    </dgm:pt>
    <dgm:pt modelId="{A0101A11-C7AF-42CA-B256-7327A96EC4B7}" type="sibTrans" cxnId="{92F664C4-D0DB-40E6-B20B-C75E32C55F01}">
      <dgm:prSet/>
      <dgm:spPr/>
      <dgm:t>
        <a:bodyPr/>
        <a:lstStyle/>
        <a:p>
          <a:endParaRPr lang="fr-FR"/>
        </a:p>
      </dgm:t>
    </dgm:pt>
    <dgm:pt modelId="{E1817C92-6DB2-4E37-A769-099A1AA35EC6}">
      <dgm:prSet phldrT="[Text]"/>
      <dgm:spPr/>
      <dgm:t>
        <a:bodyPr/>
        <a:lstStyle/>
        <a:p>
          <a:r>
            <a:rPr lang="fr-FR" dirty="0"/>
            <a:t>BU B</a:t>
          </a:r>
        </a:p>
      </dgm:t>
    </dgm:pt>
    <dgm:pt modelId="{8A6F9286-B3DB-4A3A-8778-73C60DFFC999}" type="parTrans" cxnId="{9322210C-3955-4857-9E02-6D51C82741FA}">
      <dgm:prSet/>
      <dgm:spPr/>
      <dgm:t>
        <a:bodyPr/>
        <a:lstStyle/>
        <a:p>
          <a:endParaRPr lang="fr-FR"/>
        </a:p>
      </dgm:t>
    </dgm:pt>
    <dgm:pt modelId="{E6337B9F-DCD1-45F3-B7B9-8C43AF0E6B64}" type="sibTrans" cxnId="{9322210C-3955-4857-9E02-6D51C82741FA}">
      <dgm:prSet/>
      <dgm:spPr/>
      <dgm:t>
        <a:bodyPr/>
        <a:lstStyle/>
        <a:p>
          <a:endParaRPr lang="fr-FR"/>
        </a:p>
      </dgm:t>
    </dgm:pt>
    <dgm:pt modelId="{970F2438-BF98-4746-8A4E-6C9186C7DBE3}">
      <dgm:prSet phldrT="[Text]"/>
      <dgm:spPr/>
      <dgm:t>
        <a:bodyPr/>
        <a:lstStyle/>
        <a:p>
          <a:r>
            <a:rPr lang="fr-FR" dirty="0"/>
            <a:t>App 3</a:t>
          </a:r>
        </a:p>
      </dgm:t>
    </dgm:pt>
    <dgm:pt modelId="{9DE31EAD-0FF2-4C10-8B34-ABA85952ACF9}" type="parTrans" cxnId="{7BB16F89-33EF-416F-96E1-46B3C5504390}">
      <dgm:prSet/>
      <dgm:spPr/>
      <dgm:t>
        <a:bodyPr/>
        <a:lstStyle/>
        <a:p>
          <a:endParaRPr lang="fr-FR"/>
        </a:p>
      </dgm:t>
    </dgm:pt>
    <dgm:pt modelId="{2C16A377-D2A3-49D1-8BA4-711BB4B5F481}" type="sibTrans" cxnId="{7BB16F89-33EF-416F-96E1-46B3C5504390}">
      <dgm:prSet/>
      <dgm:spPr/>
      <dgm:t>
        <a:bodyPr/>
        <a:lstStyle/>
        <a:p>
          <a:endParaRPr lang="fr-FR"/>
        </a:p>
      </dgm:t>
    </dgm:pt>
    <dgm:pt modelId="{D604211F-93C0-42E3-BE1F-35F7100129A4}">
      <dgm:prSet phldrT="[Text]"/>
      <dgm:spPr/>
      <dgm:t>
        <a:bodyPr/>
        <a:lstStyle/>
        <a:p>
          <a:r>
            <a:rPr lang="fr-FR" dirty="0"/>
            <a:t>BU C</a:t>
          </a:r>
        </a:p>
      </dgm:t>
    </dgm:pt>
    <dgm:pt modelId="{0C689F29-E3C2-43E7-9F48-1B3C75681D5F}" type="parTrans" cxnId="{9C17E04A-A803-4B74-97A0-DC5C4A4B4A2F}">
      <dgm:prSet/>
      <dgm:spPr/>
      <dgm:t>
        <a:bodyPr/>
        <a:lstStyle/>
        <a:p>
          <a:endParaRPr lang="fr-FR"/>
        </a:p>
      </dgm:t>
    </dgm:pt>
    <dgm:pt modelId="{CF54523D-732B-4F15-A838-23F1AAB5C798}" type="sibTrans" cxnId="{9C17E04A-A803-4B74-97A0-DC5C4A4B4A2F}">
      <dgm:prSet/>
      <dgm:spPr/>
      <dgm:t>
        <a:bodyPr/>
        <a:lstStyle/>
        <a:p>
          <a:endParaRPr lang="fr-FR"/>
        </a:p>
      </dgm:t>
    </dgm:pt>
    <dgm:pt modelId="{D661E0AF-8FBB-49F8-8A32-4D1DE8F0A393}">
      <dgm:prSet phldrT="[Text]"/>
      <dgm:spPr/>
      <dgm:t>
        <a:bodyPr/>
        <a:lstStyle/>
        <a:p>
          <a:r>
            <a:rPr lang="fr-FR" dirty="0"/>
            <a:t>VM 1</a:t>
          </a:r>
        </a:p>
      </dgm:t>
    </dgm:pt>
    <dgm:pt modelId="{ECCA00B2-255E-47AF-A107-0EBFB490EF90}" type="parTrans" cxnId="{E3F6E5E6-D8FE-4FEA-82A0-C472479DF26B}">
      <dgm:prSet/>
      <dgm:spPr/>
      <dgm:t>
        <a:bodyPr/>
        <a:lstStyle/>
        <a:p>
          <a:endParaRPr lang="fr-FR"/>
        </a:p>
      </dgm:t>
    </dgm:pt>
    <dgm:pt modelId="{A3720B5C-6118-438A-AA89-ADC2C6CF1F0F}" type="sibTrans" cxnId="{E3F6E5E6-D8FE-4FEA-82A0-C472479DF26B}">
      <dgm:prSet/>
      <dgm:spPr/>
      <dgm:t>
        <a:bodyPr/>
        <a:lstStyle/>
        <a:p>
          <a:endParaRPr lang="fr-FR"/>
        </a:p>
      </dgm:t>
    </dgm:pt>
    <dgm:pt modelId="{E8BA8F0C-524E-472C-8A49-7D8D44AF2FF5}">
      <dgm:prSet phldrT="[Text]"/>
      <dgm:spPr/>
      <dgm:t>
        <a:bodyPr/>
        <a:lstStyle/>
        <a:p>
          <a:r>
            <a:rPr lang="fr-FR" dirty="0"/>
            <a:t>App 1</a:t>
          </a:r>
        </a:p>
      </dgm:t>
    </dgm:pt>
    <dgm:pt modelId="{0FC8F215-E80E-494B-A09D-5724DC9EE9E9}" type="parTrans" cxnId="{B8246D31-417C-4783-8BE0-A04CF6A310C0}">
      <dgm:prSet/>
      <dgm:spPr/>
      <dgm:t>
        <a:bodyPr/>
        <a:lstStyle/>
        <a:p>
          <a:endParaRPr lang="fr-FR"/>
        </a:p>
      </dgm:t>
    </dgm:pt>
    <dgm:pt modelId="{AE849668-1C00-4544-86A2-F8A11DE86EBA}" type="sibTrans" cxnId="{B8246D31-417C-4783-8BE0-A04CF6A310C0}">
      <dgm:prSet/>
      <dgm:spPr/>
      <dgm:t>
        <a:bodyPr/>
        <a:lstStyle/>
        <a:p>
          <a:endParaRPr lang="fr-FR"/>
        </a:p>
      </dgm:t>
    </dgm:pt>
    <dgm:pt modelId="{FFE2D80E-40F5-4119-B8F6-F909CF0B73AF}">
      <dgm:prSet phldrT="[Text]"/>
      <dgm:spPr/>
      <dgm:t>
        <a:bodyPr/>
        <a:lstStyle/>
        <a:p>
          <a:r>
            <a:rPr lang="fr-FR" dirty="0"/>
            <a:t>VM 3</a:t>
          </a:r>
        </a:p>
      </dgm:t>
    </dgm:pt>
    <dgm:pt modelId="{177C7081-69CB-4EE0-8EAD-7033C51C3389}" type="parTrans" cxnId="{2D778866-C176-466A-9733-93708C1A5D6A}">
      <dgm:prSet/>
      <dgm:spPr/>
      <dgm:t>
        <a:bodyPr/>
        <a:lstStyle/>
        <a:p>
          <a:endParaRPr lang="fr-FR"/>
        </a:p>
      </dgm:t>
    </dgm:pt>
    <dgm:pt modelId="{B703E1AD-5F34-4E5B-835E-05FA8DFB23B5}" type="sibTrans" cxnId="{2D778866-C176-466A-9733-93708C1A5D6A}">
      <dgm:prSet/>
      <dgm:spPr/>
      <dgm:t>
        <a:bodyPr/>
        <a:lstStyle/>
        <a:p>
          <a:endParaRPr lang="fr-FR"/>
        </a:p>
      </dgm:t>
    </dgm:pt>
    <dgm:pt modelId="{E3B86D00-A762-4C11-B95C-88B5E4470358}">
      <dgm:prSet phldrT="[Text]"/>
      <dgm:spPr/>
      <dgm:t>
        <a:bodyPr/>
        <a:lstStyle/>
        <a:p>
          <a:r>
            <a:rPr lang="fr-FR" dirty="0"/>
            <a:t>VM 4</a:t>
          </a:r>
        </a:p>
      </dgm:t>
    </dgm:pt>
    <dgm:pt modelId="{1406C190-9418-4F72-B926-8FD04ED61FB4}" type="parTrans" cxnId="{7FFA8E23-F228-405D-963C-304341E33A64}">
      <dgm:prSet/>
      <dgm:spPr/>
      <dgm:t>
        <a:bodyPr/>
        <a:lstStyle/>
        <a:p>
          <a:endParaRPr lang="fr-FR"/>
        </a:p>
      </dgm:t>
    </dgm:pt>
    <dgm:pt modelId="{D5AE8B7B-9FBB-4874-8C53-C25E92EC676D}" type="sibTrans" cxnId="{7FFA8E23-F228-405D-963C-304341E33A64}">
      <dgm:prSet/>
      <dgm:spPr/>
      <dgm:t>
        <a:bodyPr/>
        <a:lstStyle/>
        <a:p>
          <a:endParaRPr lang="fr-FR"/>
        </a:p>
      </dgm:t>
    </dgm:pt>
    <dgm:pt modelId="{C073280E-5A06-4A37-BD86-280445835902}">
      <dgm:prSet phldrT="[Text]"/>
      <dgm:spPr/>
      <dgm:t>
        <a:bodyPr/>
        <a:lstStyle/>
        <a:p>
          <a:pPr rtl="0"/>
          <a:r>
            <a:rPr lang="fr-FR" dirty="0"/>
            <a:t>VM 1</a:t>
          </a:r>
          <a:r>
            <a:rPr lang="fr-FR" dirty="0">
              <a:latin typeface="Metropolis Light"/>
            </a:rPr>
            <a:t> </a:t>
          </a:r>
          <a:endParaRPr lang="fr-FR" dirty="0"/>
        </a:p>
      </dgm:t>
    </dgm:pt>
    <dgm:pt modelId="{BF77734F-B8ED-4356-9638-3B5B83F751CF}" type="parTrans" cxnId="{8FC28CAB-944E-4016-8BCE-78095876AC16}">
      <dgm:prSet/>
      <dgm:spPr/>
      <dgm:t>
        <a:bodyPr/>
        <a:lstStyle/>
        <a:p>
          <a:endParaRPr lang="fr-FR"/>
        </a:p>
      </dgm:t>
    </dgm:pt>
    <dgm:pt modelId="{1D6A1E01-AE42-450E-931D-55025DAC53E0}" type="sibTrans" cxnId="{8FC28CAB-944E-4016-8BCE-78095876AC16}">
      <dgm:prSet/>
      <dgm:spPr/>
      <dgm:t>
        <a:bodyPr/>
        <a:lstStyle/>
        <a:p>
          <a:endParaRPr lang="fr-FR"/>
        </a:p>
      </dgm:t>
    </dgm:pt>
    <dgm:pt modelId="{DF59CF97-4ABF-4738-B0E2-CB9D11114004}">
      <dgm:prSet phldrT="[Text]"/>
      <dgm:spPr/>
      <dgm:t>
        <a:bodyPr/>
        <a:lstStyle/>
        <a:p>
          <a:r>
            <a:rPr lang="fr-FR" dirty="0"/>
            <a:t>VM 2</a:t>
          </a:r>
        </a:p>
      </dgm:t>
    </dgm:pt>
    <dgm:pt modelId="{B1A16CFF-A963-45B9-81A4-656C2478582E}" type="parTrans" cxnId="{4AF9DB10-CBE2-40B0-B865-E791213804A6}">
      <dgm:prSet/>
      <dgm:spPr/>
      <dgm:t>
        <a:bodyPr/>
        <a:lstStyle/>
        <a:p>
          <a:endParaRPr lang="fr-FR"/>
        </a:p>
      </dgm:t>
    </dgm:pt>
    <dgm:pt modelId="{5CB825CA-1344-4308-88DD-8B58CE3B83DD}" type="sibTrans" cxnId="{4AF9DB10-CBE2-40B0-B865-E791213804A6}">
      <dgm:prSet/>
      <dgm:spPr/>
      <dgm:t>
        <a:bodyPr/>
        <a:lstStyle/>
        <a:p>
          <a:endParaRPr lang="fr-FR"/>
        </a:p>
      </dgm:t>
    </dgm:pt>
    <dgm:pt modelId="{23632042-84AD-48C6-8F45-C5532465D055}">
      <dgm:prSet phldrT="[Text]"/>
      <dgm:spPr/>
      <dgm:t>
        <a:bodyPr/>
        <a:lstStyle/>
        <a:p>
          <a:r>
            <a:rPr lang="fr-FR" dirty="0"/>
            <a:t>VM 2B</a:t>
          </a:r>
        </a:p>
      </dgm:t>
    </dgm:pt>
    <dgm:pt modelId="{C07CAA5C-B9F4-488A-B7EB-7CDAB2A5022F}" type="parTrans" cxnId="{2DF41E47-1DDF-4071-8BA2-72695556395A}">
      <dgm:prSet/>
      <dgm:spPr/>
      <dgm:t>
        <a:bodyPr/>
        <a:lstStyle/>
        <a:p>
          <a:endParaRPr lang="fr-FR"/>
        </a:p>
      </dgm:t>
    </dgm:pt>
    <dgm:pt modelId="{0606172F-9904-47CE-B149-652675E19498}" type="sibTrans" cxnId="{2DF41E47-1DDF-4071-8BA2-72695556395A}">
      <dgm:prSet/>
      <dgm:spPr/>
      <dgm:t>
        <a:bodyPr/>
        <a:lstStyle/>
        <a:p>
          <a:endParaRPr lang="fr-FR"/>
        </a:p>
      </dgm:t>
    </dgm:pt>
    <dgm:pt modelId="{A0A725D4-F4A8-4C16-943B-B823757C378F}" type="pres">
      <dgm:prSet presAssocID="{EE9D547C-B5CD-41CF-94A7-C293ACE49BAA}" presName="mainComposite" presStyleCnt="0">
        <dgm:presLayoutVars>
          <dgm:chPref val="1"/>
          <dgm:dir/>
          <dgm:animOne val="branch"/>
          <dgm:animLvl val="lvl"/>
          <dgm:resizeHandles val="exact"/>
        </dgm:presLayoutVars>
      </dgm:prSet>
      <dgm:spPr/>
    </dgm:pt>
    <dgm:pt modelId="{A12E61F3-FCED-4BBD-9F52-CBA5024AC063}" type="pres">
      <dgm:prSet presAssocID="{EE9D547C-B5CD-41CF-94A7-C293ACE49BAA}" presName="hierFlow" presStyleCnt="0"/>
      <dgm:spPr/>
    </dgm:pt>
    <dgm:pt modelId="{6B14B9D8-4BB5-4D08-BC0D-1ADFA86FF87E}" type="pres">
      <dgm:prSet presAssocID="{EE9D547C-B5CD-41CF-94A7-C293ACE49BAA}" presName="hierChild1" presStyleCnt="0">
        <dgm:presLayoutVars>
          <dgm:chPref val="1"/>
          <dgm:animOne val="branch"/>
          <dgm:animLvl val="lvl"/>
        </dgm:presLayoutVars>
      </dgm:prSet>
      <dgm:spPr/>
    </dgm:pt>
    <dgm:pt modelId="{D24E025B-3A50-4B3C-8F27-AAF2BFB29C9A}" type="pres">
      <dgm:prSet presAssocID="{CFE21ADE-F177-4269-A3B7-A7724890D6C8}" presName="Name14" presStyleCnt="0"/>
      <dgm:spPr/>
    </dgm:pt>
    <dgm:pt modelId="{0E6B709C-F985-4E50-9609-6F3763EAB712}" type="pres">
      <dgm:prSet presAssocID="{CFE21ADE-F177-4269-A3B7-A7724890D6C8}" presName="level1Shape" presStyleLbl="node0" presStyleIdx="0" presStyleCnt="1">
        <dgm:presLayoutVars>
          <dgm:chPref val="3"/>
        </dgm:presLayoutVars>
      </dgm:prSet>
      <dgm:spPr/>
    </dgm:pt>
    <dgm:pt modelId="{70614782-D1F5-4034-AD45-AEB358FDC17F}" type="pres">
      <dgm:prSet presAssocID="{CFE21ADE-F177-4269-A3B7-A7724890D6C8}" presName="hierChild2" presStyleCnt="0"/>
      <dgm:spPr/>
    </dgm:pt>
    <dgm:pt modelId="{A48F3BEC-4FBA-469C-B090-4767E8538036}" type="pres">
      <dgm:prSet presAssocID="{F316BF6D-44C1-4582-AB76-BDFA625B27F3}" presName="Name19" presStyleLbl="parChTrans1D2" presStyleIdx="0" presStyleCnt="3"/>
      <dgm:spPr/>
    </dgm:pt>
    <dgm:pt modelId="{3AA416E6-9E56-49EF-B863-1A854211EE99}" type="pres">
      <dgm:prSet presAssocID="{51477F3F-4FCA-4343-8D09-30BD53C5E932}" presName="Name21" presStyleCnt="0"/>
      <dgm:spPr/>
    </dgm:pt>
    <dgm:pt modelId="{72473D50-3D92-4229-B9D5-696AE14501C1}" type="pres">
      <dgm:prSet presAssocID="{51477F3F-4FCA-4343-8D09-30BD53C5E932}" presName="level2Shape" presStyleLbl="node2" presStyleIdx="0" presStyleCnt="3"/>
      <dgm:spPr/>
    </dgm:pt>
    <dgm:pt modelId="{502E113F-A89F-4580-9726-D96DB356374B}" type="pres">
      <dgm:prSet presAssocID="{51477F3F-4FCA-4343-8D09-30BD53C5E932}" presName="hierChild3" presStyleCnt="0"/>
      <dgm:spPr/>
    </dgm:pt>
    <dgm:pt modelId="{576FBDD7-29C2-4DA7-B534-C0FC236436FA}" type="pres">
      <dgm:prSet presAssocID="{BECFFAC9-46C6-4D97-8F8D-8E0303DB41AF}" presName="Name19" presStyleLbl="parChTrans1D3" presStyleIdx="0" presStyleCnt="4"/>
      <dgm:spPr/>
    </dgm:pt>
    <dgm:pt modelId="{7C5A4897-E029-464B-BC4F-9BEC95D97936}" type="pres">
      <dgm:prSet presAssocID="{872914A4-DE79-448E-BF92-DC1F6A68A329}" presName="Name21" presStyleCnt="0"/>
      <dgm:spPr/>
    </dgm:pt>
    <dgm:pt modelId="{85A75523-9497-44BA-97FE-4798D82C5452}" type="pres">
      <dgm:prSet presAssocID="{872914A4-DE79-448E-BF92-DC1F6A68A329}" presName="level2Shape" presStyleLbl="node3" presStyleIdx="0" presStyleCnt="4"/>
      <dgm:spPr/>
    </dgm:pt>
    <dgm:pt modelId="{048F8B97-9806-4947-9AE4-0D1A85377E0A}" type="pres">
      <dgm:prSet presAssocID="{872914A4-DE79-448E-BF92-DC1F6A68A329}" presName="hierChild3" presStyleCnt="0"/>
      <dgm:spPr/>
    </dgm:pt>
    <dgm:pt modelId="{159A79BE-C0D7-4819-A034-952367FD2895}" type="pres">
      <dgm:prSet presAssocID="{BF77734F-B8ED-4356-9638-3B5B83F751CF}" presName="Name19" presStyleLbl="parChTrans1D4" presStyleIdx="0" presStyleCnt="6"/>
      <dgm:spPr/>
    </dgm:pt>
    <dgm:pt modelId="{AD92D9FA-928B-4EB2-AE0B-0D527CB4F8B2}" type="pres">
      <dgm:prSet presAssocID="{C073280E-5A06-4A37-BD86-280445835902}" presName="Name21" presStyleCnt="0"/>
      <dgm:spPr/>
    </dgm:pt>
    <dgm:pt modelId="{FD91854F-0700-446E-B49E-4B0BC476CF2F}" type="pres">
      <dgm:prSet presAssocID="{C073280E-5A06-4A37-BD86-280445835902}" presName="level2Shape" presStyleLbl="node4" presStyleIdx="0" presStyleCnt="6"/>
      <dgm:spPr/>
    </dgm:pt>
    <dgm:pt modelId="{2CF66BF4-B5C7-46C5-B16C-93EEC32AD8F1}" type="pres">
      <dgm:prSet presAssocID="{C073280E-5A06-4A37-BD86-280445835902}" presName="hierChild3" presStyleCnt="0"/>
      <dgm:spPr/>
    </dgm:pt>
    <dgm:pt modelId="{C8448A7B-62E4-4A6B-896C-747A48EB93CD}" type="pres">
      <dgm:prSet presAssocID="{D3D0189E-D2E1-4D30-844E-1FEA8DB4BBE8}" presName="Name19" presStyleLbl="parChTrans1D3" presStyleIdx="1" presStyleCnt="4"/>
      <dgm:spPr/>
    </dgm:pt>
    <dgm:pt modelId="{35E19DB7-6EE6-4615-9CF4-CD59809F27DE}" type="pres">
      <dgm:prSet presAssocID="{199ECF9A-0EEA-4BD7-AC05-9E4FC56FF3EE}" presName="Name21" presStyleCnt="0"/>
      <dgm:spPr/>
    </dgm:pt>
    <dgm:pt modelId="{2F4349EE-7C73-482A-8088-702587C03405}" type="pres">
      <dgm:prSet presAssocID="{199ECF9A-0EEA-4BD7-AC05-9E4FC56FF3EE}" presName="level2Shape" presStyleLbl="node3" presStyleIdx="1" presStyleCnt="4"/>
      <dgm:spPr/>
    </dgm:pt>
    <dgm:pt modelId="{F94A867B-B5AC-484D-8186-B6A02574FC7B}" type="pres">
      <dgm:prSet presAssocID="{199ECF9A-0EEA-4BD7-AC05-9E4FC56FF3EE}" presName="hierChild3" presStyleCnt="0"/>
      <dgm:spPr/>
    </dgm:pt>
    <dgm:pt modelId="{FDE27BDE-9A8B-43C3-8D5B-ECE8840A8EDF}" type="pres">
      <dgm:prSet presAssocID="{B1A16CFF-A963-45B9-81A4-656C2478582E}" presName="Name19" presStyleLbl="parChTrans1D4" presStyleIdx="1" presStyleCnt="6"/>
      <dgm:spPr/>
    </dgm:pt>
    <dgm:pt modelId="{56861C4E-9FC8-4426-977D-1A8EC5269C58}" type="pres">
      <dgm:prSet presAssocID="{DF59CF97-4ABF-4738-B0E2-CB9D11114004}" presName="Name21" presStyleCnt="0"/>
      <dgm:spPr/>
    </dgm:pt>
    <dgm:pt modelId="{B6C48217-208D-47AE-B3B6-BD65A1650456}" type="pres">
      <dgm:prSet presAssocID="{DF59CF97-4ABF-4738-B0E2-CB9D11114004}" presName="level2Shape" presStyleLbl="node4" presStyleIdx="1" presStyleCnt="6"/>
      <dgm:spPr/>
    </dgm:pt>
    <dgm:pt modelId="{79B2EBC6-3649-4AE9-B12E-5B851DAF6C6F}" type="pres">
      <dgm:prSet presAssocID="{DF59CF97-4ABF-4738-B0E2-CB9D11114004}" presName="hierChild3" presStyleCnt="0"/>
      <dgm:spPr/>
    </dgm:pt>
    <dgm:pt modelId="{8DF468DA-69E1-4432-B9BE-7D011B7AE452}" type="pres">
      <dgm:prSet presAssocID="{C07CAA5C-B9F4-488A-B7EB-7CDAB2A5022F}" presName="Name19" presStyleLbl="parChTrans1D4" presStyleIdx="2" presStyleCnt="6"/>
      <dgm:spPr/>
    </dgm:pt>
    <dgm:pt modelId="{CD06C5A0-F356-4F3B-B7A2-35EECBCFFE97}" type="pres">
      <dgm:prSet presAssocID="{23632042-84AD-48C6-8F45-C5532465D055}" presName="Name21" presStyleCnt="0"/>
      <dgm:spPr/>
    </dgm:pt>
    <dgm:pt modelId="{53F35308-23D8-4104-88D2-CB7CF469432D}" type="pres">
      <dgm:prSet presAssocID="{23632042-84AD-48C6-8F45-C5532465D055}" presName="level2Shape" presStyleLbl="node4" presStyleIdx="2" presStyleCnt="6"/>
      <dgm:spPr/>
    </dgm:pt>
    <dgm:pt modelId="{94E52942-4D6D-496A-91C3-C39F55B9D8E5}" type="pres">
      <dgm:prSet presAssocID="{23632042-84AD-48C6-8F45-C5532465D055}" presName="hierChild3" presStyleCnt="0"/>
      <dgm:spPr/>
    </dgm:pt>
    <dgm:pt modelId="{44B54766-1B92-4C0C-B4FC-EB0C4AEA271F}" type="pres">
      <dgm:prSet presAssocID="{8A6F9286-B3DB-4A3A-8778-73C60DFFC999}" presName="Name19" presStyleLbl="parChTrans1D2" presStyleIdx="1" presStyleCnt="3"/>
      <dgm:spPr/>
    </dgm:pt>
    <dgm:pt modelId="{6E254A12-BA2C-4FE0-89F4-9B903AF7F468}" type="pres">
      <dgm:prSet presAssocID="{E1817C92-6DB2-4E37-A769-099A1AA35EC6}" presName="Name21" presStyleCnt="0"/>
      <dgm:spPr/>
    </dgm:pt>
    <dgm:pt modelId="{F882E76A-3E57-42EB-BA40-650AC0A101A0}" type="pres">
      <dgm:prSet presAssocID="{E1817C92-6DB2-4E37-A769-099A1AA35EC6}" presName="level2Shape" presStyleLbl="node2" presStyleIdx="1" presStyleCnt="3"/>
      <dgm:spPr/>
    </dgm:pt>
    <dgm:pt modelId="{12B744D9-1574-4E79-A17E-CCDE5DF09682}" type="pres">
      <dgm:prSet presAssocID="{E1817C92-6DB2-4E37-A769-099A1AA35EC6}" presName="hierChild3" presStyleCnt="0"/>
      <dgm:spPr/>
    </dgm:pt>
    <dgm:pt modelId="{F6AE559D-DDC5-4E36-A8E8-A4BCD9FA345A}" type="pres">
      <dgm:prSet presAssocID="{9DE31EAD-0FF2-4C10-8B34-ABA85952ACF9}" presName="Name19" presStyleLbl="parChTrans1D3" presStyleIdx="2" presStyleCnt="4"/>
      <dgm:spPr/>
    </dgm:pt>
    <dgm:pt modelId="{5C667903-2B82-4FE0-8E5B-BA82EADCA56E}" type="pres">
      <dgm:prSet presAssocID="{970F2438-BF98-4746-8A4E-6C9186C7DBE3}" presName="Name21" presStyleCnt="0"/>
      <dgm:spPr/>
    </dgm:pt>
    <dgm:pt modelId="{A4893A5A-2E4E-47D1-B87F-76F81F371635}" type="pres">
      <dgm:prSet presAssocID="{970F2438-BF98-4746-8A4E-6C9186C7DBE3}" presName="level2Shape" presStyleLbl="node3" presStyleIdx="2" presStyleCnt="4"/>
      <dgm:spPr/>
    </dgm:pt>
    <dgm:pt modelId="{0D3932FF-63A8-4355-ACD2-D9B98AAC6425}" type="pres">
      <dgm:prSet presAssocID="{970F2438-BF98-4746-8A4E-6C9186C7DBE3}" presName="hierChild3" presStyleCnt="0"/>
      <dgm:spPr/>
    </dgm:pt>
    <dgm:pt modelId="{652BF954-E5EC-40F0-A6B2-BFD4AED1364B}" type="pres">
      <dgm:prSet presAssocID="{177C7081-69CB-4EE0-8EAD-7033C51C3389}" presName="Name19" presStyleLbl="parChTrans1D4" presStyleIdx="3" presStyleCnt="6"/>
      <dgm:spPr/>
    </dgm:pt>
    <dgm:pt modelId="{4C62C152-78FE-4BF9-8617-960BA6867EB2}" type="pres">
      <dgm:prSet presAssocID="{FFE2D80E-40F5-4119-B8F6-F909CF0B73AF}" presName="Name21" presStyleCnt="0"/>
      <dgm:spPr/>
    </dgm:pt>
    <dgm:pt modelId="{B864B3F3-BBFD-4855-B7A4-E397B4A8D433}" type="pres">
      <dgm:prSet presAssocID="{FFE2D80E-40F5-4119-B8F6-F909CF0B73AF}" presName="level2Shape" presStyleLbl="node4" presStyleIdx="3" presStyleCnt="6"/>
      <dgm:spPr/>
    </dgm:pt>
    <dgm:pt modelId="{CAF6A36B-2F8A-449E-BD07-7933EB6DB0CC}" type="pres">
      <dgm:prSet presAssocID="{FFE2D80E-40F5-4119-B8F6-F909CF0B73AF}" presName="hierChild3" presStyleCnt="0"/>
      <dgm:spPr/>
    </dgm:pt>
    <dgm:pt modelId="{7F40D840-7F92-421A-AC27-924DF27FAC4D}" type="pres">
      <dgm:prSet presAssocID="{1406C190-9418-4F72-B926-8FD04ED61FB4}" presName="Name19" presStyleLbl="parChTrans1D4" presStyleIdx="4" presStyleCnt="6"/>
      <dgm:spPr/>
    </dgm:pt>
    <dgm:pt modelId="{D913C686-7B67-4D1C-887A-A8581F924808}" type="pres">
      <dgm:prSet presAssocID="{E3B86D00-A762-4C11-B95C-88B5E4470358}" presName="Name21" presStyleCnt="0"/>
      <dgm:spPr/>
    </dgm:pt>
    <dgm:pt modelId="{806CE2A4-5BD3-4DFE-AEF8-8D75CB331D62}" type="pres">
      <dgm:prSet presAssocID="{E3B86D00-A762-4C11-B95C-88B5E4470358}" presName="level2Shape" presStyleLbl="node4" presStyleIdx="4" presStyleCnt="6"/>
      <dgm:spPr/>
    </dgm:pt>
    <dgm:pt modelId="{FDD78F09-2A8F-4B23-BE77-919380445EAD}" type="pres">
      <dgm:prSet presAssocID="{E3B86D00-A762-4C11-B95C-88B5E4470358}" presName="hierChild3" presStyleCnt="0"/>
      <dgm:spPr/>
    </dgm:pt>
    <dgm:pt modelId="{2C80F813-79CE-4A35-BED6-EDB11318F7C6}" type="pres">
      <dgm:prSet presAssocID="{0C689F29-E3C2-43E7-9F48-1B3C75681D5F}" presName="Name19" presStyleLbl="parChTrans1D2" presStyleIdx="2" presStyleCnt="3"/>
      <dgm:spPr/>
    </dgm:pt>
    <dgm:pt modelId="{0F900525-390D-481A-AE86-555CC1351887}" type="pres">
      <dgm:prSet presAssocID="{D604211F-93C0-42E3-BE1F-35F7100129A4}" presName="Name21" presStyleCnt="0"/>
      <dgm:spPr/>
    </dgm:pt>
    <dgm:pt modelId="{B890C550-B3B2-4832-8571-147D562A05B2}" type="pres">
      <dgm:prSet presAssocID="{D604211F-93C0-42E3-BE1F-35F7100129A4}" presName="level2Shape" presStyleLbl="node2" presStyleIdx="2" presStyleCnt="3"/>
      <dgm:spPr/>
    </dgm:pt>
    <dgm:pt modelId="{99981F5E-097E-42DF-8A6C-5653F6FA82CB}" type="pres">
      <dgm:prSet presAssocID="{D604211F-93C0-42E3-BE1F-35F7100129A4}" presName="hierChild3" presStyleCnt="0"/>
      <dgm:spPr/>
    </dgm:pt>
    <dgm:pt modelId="{CD618CCB-299E-41A4-8AC6-B0290B17722F}" type="pres">
      <dgm:prSet presAssocID="{0FC8F215-E80E-494B-A09D-5724DC9EE9E9}" presName="Name19" presStyleLbl="parChTrans1D3" presStyleIdx="3" presStyleCnt="4"/>
      <dgm:spPr/>
    </dgm:pt>
    <dgm:pt modelId="{D94A10BB-6228-40AB-8682-64B88A0A73BD}" type="pres">
      <dgm:prSet presAssocID="{E8BA8F0C-524E-472C-8A49-7D8D44AF2FF5}" presName="Name21" presStyleCnt="0"/>
      <dgm:spPr/>
    </dgm:pt>
    <dgm:pt modelId="{88F6E409-BF3A-4877-BB52-D017E45D20CC}" type="pres">
      <dgm:prSet presAssocID="{E8BA8F0C-524E-472C-8A49-7D8D44AF2FF5}" presName="level2Shape" presStyleLbl="node3" presStyleIdx="3" presStyleCnt="4"/>
      <dgm:spPr/>
    </dgm:pt>
    <dgm:pt modelId="{03D6B779-C8CA-4158-8210-5C95F75ED264}" type="pres">
      <dgm:prSet presAssocID="{E8BA8F0C-524E-472C-8A49-7D8D44AF2FF5}" presName="hierChild3" presStyleCnt="0"/>
      <dgm:spPr/>
    </dgm:pt>
    <dgm:pt modelId="{8C2FB6DD-7A1C-4A4D-A56D-171B251784C1}" type="pres">
      <dgm:prSet presAssocID="{ECCA00B2-255E-47AF-A107-0EBFB490EF90}" presName="Name19" presStyleLbl="parChTrans1D4" presStyleIdx="5" presStyleCnt="6"/>
      <dgm:spPr/>
    </dgm:pt>
    <dgm:pt modelId="{B02A2EC5-5B92-4D3A-9708-47EB9D74D4C9}" type="pres">
      <dgm:prSet presAssocID="{D661E0AF-8FBB-49F8-8A32-4D1DE8F0A393}" presName="Name21" presStyleCnt="0"/>
      <dgm:spPr/>
    </dgm:pt>
    <dgm:pt modelId="{C671087C-205D-46F1-9BDB-2BFE1471A56A}" type="pres">
      <dgm:prSet presAssocID="{D661E0AF-8FBB-49F8-8A32-4D1DE8F0A393}" presName="level2Shape" presStyleLbl="node4" presStyleIdx="5" presStyleCnt="6"/>
      <dgm:spPr/>
    </dgm:pt>
    <dgm:pt modelId="{89C5F6D8-3991-4B29-9953-AF770C6A32F3}" type="pres">
      <dgm:prSet presAssocID="{D661E0AF-8FBB-49F8-8A32-4D1DE8F0A393}" presName="hierChild3" presStyleCnt="0"/>
      <dgm:spPr/>
    </dgm:pt>
    <dgm:pt modelId="{D84118B2-116B-446A-9CD1-BABCB14448CE}" type="pres">
      <dgm:prSet presAssocID="{EE9D547C-B5CD-41CF-94A7-C293ACE49BAA}" presName="bgShapesFlow" presStyleCnt="0"/>
      <dgm:spPr/>
    </dgm:pt>
  </dgm:ptLst>
  <dgm:cxnLst>
    <dgm:cxn modelId="{41D70600-76FE-49BF-919B-24818D28084A}" type="presOf" srcId="{D3D0189E-D2E1-4D30-844E-1FEA8DB4BBE8}" destId="{C8448A7B-62E4-4A6B-896C-747A48EB93CD}" srcOrd="0" destOrd="0" presId="urn:microsoft.com/office/officeart/2005/8/layout/hierarchy6"/>
    <dgm:cxn modelId="{8CC62303-D81D-4C07-8B97-44CC77814670}" type="presOf" srcId="{EE9D547C-B5CD-41CF-94A7-C293ACE49BAA}" destId="{A0A725D4-F4A8-4C16-943B-B823757C378F}" srcOrd="0" destOrd="0" presId="urn:microsoft.com/office/officeart/2005/8/layout/hierarchy6"/>
    <dgm:cxn modelId="{9322210C-3955-4857-9E02-6D51C82741FA}" srcId="{CFE21ADE-F177-4269-A3B7-A7724890D6C8}" destId="{E1817C92-6DB2-4E37-A769-099A1AA35EC6}" srcOrd="1" destOrd="0" parTransId="{8A6F9286-B3DB-4A3A-8778-73C60DFFC999}" sibTransId="{E6337B9F-DCD1-45F3-B7B9-8C43AF0E6B64}"/>
    <dgm:cxn modelId="{4AF9DB10-CBE2-40B0-B865-E791213804A6}" srcId="{199ECF9A-0EEA-4BD7-AC05-9E4FC56FF3EE}" destId="{DF59CF97-4ABF-4738-B0E2-CB9D11114004}" srcOrd="0" destOrd="0" parTransId="{B1A16CFF-A963-45B9-81A4-656C2478582E}" sibTransId="{5CB825CA-1344-4308-88DD-8B58CE3B83DD}"/>
    <dgm:cxn modelId="{1DDC1F12-1BCF-4EEF-BC34-9C2B400F932F}" type="presOf" srcId="{9DE31EAD-0FF2-4C10-8B34-ABA85952ACF9}" destId="{F6AE559D-DDC5-4E36-A8E8-A4BCD9FA345A}" srcOrd="0" destOrd="0" presId="urn:microsoft.com/office/officeart/2005/8/layout/hierarchy6"/>
    <dgm:cxn modelId="{92FB7F17-E812-4C8C-B6EE-48D253BC3F44}" type="presOf" srcId="{ECCA00B2-255E-47AF-A107-0EBFB490EF90}" destId="{8C2FB6DD-7A1C-4A4D-A56D-171B251784C1}" srcOrd="0" destOrd="0" presId="urn:microsoft.com/office/officeart/2005/8/layout/hierarchy6"/>
    <dgm:cxn modelId="{367A511E-7633-42B4-A3F6-3873F163704A}" type="presOf" srcId="{23632042-84AD-48C6-8F45-C5532465D055}" destId="{53F35308-23D8-4104-88D2-CB7CF469432D}" srcOrd="0" destOrd="0" presId="urn:microsoft.com/office/officeart/2005/8/layout/hierarchy6"/>
    <dgm:cxn modelId="{69E22221-41AF-4F92-AD25-E26BB5D069A9}" type="presOf" srcId="{DF59CF97-4ABF-4738-B0E2-CB9D11114004}" destId="{B6C48217-208D-47AE-B3B6-BD65A1650456}" srcOrd="0" destOrd="0" presId="urn:microsoft.com/office/officeart/2005/8/layout/hierarchy6"/>
    <dgm:cxn modelId="{7FFA8E23-F228-405D-963C-304341E33A64}" srcId="{970F2438-BF98-4746-8A4E-6C9186C7DBE3}" destId="{E3B86D00-A762-4C11-B95C-88B5E4470358}" srcOrd="1" destOrd="0" parTransId="{1406C190-9418-4F72-B926-8FD04ED61FB4}" sibTransId="{D5AE8B7B-9FBB-4874-8C53-C25E92EC676D}"/>
    <dgm:cxn modelId="{25F22530-9127-4EDD-9FCA-BE21BAC0F650}" type="presOf" srcId="{D604211F-93C0-42E3-BE1F-35F7100129A4}" destId="{B890C550-B3B2-4832-8571-147D562A05B2}" srcOrd="0" destOrd="0" presId="urn:microsoft.com/office/officeart/2005/8/layout/hierarchy6"/>
    <dgm:cxn modelId="{B8246D31-417C-4783-8BE0-A04CF6A310C0}" srcId="{D604211F-93C0-42E3-BE1F-35F7100129A4}" destId="{E8BA8F0C-524E-472C-8A49-7D8D44AF2FF5}" srcOrd="0" destOrd="0" parTransId="{0FC8F215-E80E-494B-A09D-5724DC9EE9E9}" sibTransId="{AE849668-1C00-4544-86A2-F8A11DE86EBA}"/>
    <dgm:cxn modelId="{4ABF683A-FBA7-4255-B51D-46D43D455E95}" type="presOf" srcId="{970F2438-BF98-4746-8A4E-6C9186C7DBE3}" destId="{A4893A5A-2E4E-47D1-B87F-76F81F371635}" srcOrd="0" destOrd="0" presId="urn:microsoft.com/office/officeart/2005/8/layout/hierarchy6"/>
    <dgm:cxn modelId="{9883553F-D244-49B2-9624-BDC9B7C68344}" type="presOf" srcId="{E1817C92-6DB2-4E37-A769-099A1AA35EC6}" destId="{F882E76A-3E57-42EB-BA40-650AC0A101A0}" srcOrd="0" destOrd="0" presId="urn:microsoft.com/office/officeart/2005/8/layout/hierarchy6"/>
    <dgm:cxn modelId="{DDEED362-B75F-4595-99B1-CE31F51C6764}" type="presOf" srcId="{CFE21ADE-F177-4269-A3B7-A7724890D6C8}" destId="{0E6B709C-F985-4E50-9609-6F3763EAB712}" srcOrd="0" destOrd="0" presId="urn:microsoft.com/office/officeart/2005/8/layout/hierarchy6"/>
    <dgm:cxn modelId="{2D778866-C176-466A-9733-93708C1A5D6A}" srcId="{970F2438-BF98-4746-8A4E-6C9186C7DBE3}" destId="{FFE2D80E-40F5-4119-B8F6-F909CF0B73AF}" srcOrd="0" destOrd="0" parTransId="{177C7081-69CB-4EE0-8EAD-7033C51C3389}" sibTransId="{B703E1AD-5F34-4E5B-835E-05FA8DFB23B5}"/>
    <dgm:cxn modelId="{2DF41E47-1DDF-4071-8BA2-72695556395A}" srcId="{199ECF9A-0EEA-4BD7-AC05-9E4FC56FF3EE}" destId="{23632042-84AD-48C6-8F45-C5532465D055}" srcOrd="1" destOrd="0" parTransId="{C07CAA5C-B9F4-488A-B7EB-7CDAB2A5022F}" sibTransId="{0606172F-9904-47CE-B149-652675E19498}"/>
    <dgm:cxn modelId="{9C17E04A-A803-4B74-97A0-DC5C4A4B4A2F}" srcId="{CFE21ADE-F177-4269-A3B7-A7724890D6C8}" destId="{D604211F-93C0-42E3-BE1F-35F7100129A4}" srcOrd="2" destOrd="0" parTransId="{0C689F29-E3C2-43E7-9F48-1B3C75681D5F}" sibTransId="{CF54523D-732B-4F15-A838-23F1AAB5C798}"/>
    <dgm:cxn modelId="{1DFB3E4E-A1D4-45D4-9D74-94E6F2A69785}" type="presOf" srcId="{D661E0AF-8FBB-49F8-8A32-4D1DE8F0A393}" destId="{C671087C-205D-46F1-9BDB-2BFE1471A56A}" srcOrd="0" destOrd="0" presId="urn:microsoft.com/office/officeart/2005/8/layout/hierarchy6"/>
    <dgm:cxn modelId="{86085570-EC9C-4F32-891E-5C7BA9937C55}" type="presOf" srcId="{E8BA8F0C-524E-472C-8A49-7D8D44AF2FF5}" destId="{88F6E409-BF3A-4877-BB52-D017E45D20CC}" srcOrd="0" destOrd="0" presId="urn:microsoft.com/office/officeart/2005/8/layout/hierarchy6"/>
    <dgm:cxn modelId="{150D2552-5351-43EE-B950-0A134B710BDF}" type="presOf" srcId="{C07CAA5C-B9F4-488A-B7EB-7CDAB2A5022F}" destId="{8DF468DA-69E1-4432-B9BE-7D011B7AE452}" srcOrd="0" destOrd="0" presId="urn:microsoft.com/office/officeart/2005/8/layout/hierarchy6"/>
    <dgm:cxn modelId="{D6E0FD55-8967-4C58-8B84-02433A9DB9FF}" type="presOf" srcId="{BF77734F-B8ED-4356-9638-3B5B83F751CF}" destId="{159A79BE-C0D7-4819-A034-952367FD2895}" srcOrd="0" destOrd="0" presId="urn:microsoft.com/office/officeart/2005/8/layout/hierarchy6"/>
    <dgm:cxn modelId="{EFA08B7A-6A5C-42A0-9464-BD4B92E8BE01}" type="presOf" srcId="{51477F3F-4FCA-4343-8D09-30BD53C5E932}" destId="{72473D50-3D92-4229-B9D5-696AE14501C1}" srcOrd="0" destOrd="0" presId="urn:microsoft.com/office/officeart/2005/8/layout/hierarchy6"/>
    <dgm:cxn modelId="{09935B7D-D499-4DB7-B797-23161682A5FA}" type="presOf" srcId="{E3B86D00-A762-4C11-B95C-88B5E4470358}" destId="{806CE2A4-5BD3-4DFE-AEF8-8D75CB331D62}" srcOrd="0" destOrd="0" presId="urn:microsoft.com/office/officeart/2005/8/layout/hierarchy6"/>
    <dgm:cxn modelId="{83397B82-CA72-41C3-85D2-84C010BB1369}" type="presOf" srcId="{177C7081-69CB-4EE0-8EAD-7033C51C3389}" destId="{652BF954-E5EC-40F0-A6B2-BFD4AED1364B}" srcOrd="0" destOrd="0" presId="urn:microsoft.com/office/officeart/2005/8/layout/hierarchy6"/>
    <dgm:cxn modelId="{11F19285-F28E-430D-BD74-51FEF6AE8411}" type="presOf" srcId="{0C689F29-E3C2-43E7-9F48-1B3C75681D5F}" destId="{2C80F813-79CE-4A35-BED6-EDB11318F7C6}" srcOrd="0" destOrd="0" presId="urn:microsoft.com/office/officeart/2005/8/layout/hierarchy6"/>
    <dgm:cxn modelId="{3F4F3088-059A-48F5-9C04-507C0A80333A}" type="presOf" srcId="{1406C190-9418-4F72-B926-8FD04ED61FB4}" destId="{7F40D840-7F92-421A-AC27-924DF27FAC4D}" srcOrd="0" destOrd="0" presId="urn:microsoft.com/office/officeart/2005/8/layout/hierarchy6"/>
    <dgm:cxn modelId="{7BB16F89-33EF-416F-96E1-46B3C5504390}" srcId="{E1817C92-6DB2-4E37-A769-099A1AA35EC6}" destId="{970F2438-BF98-4746-8A4E-6C9186C7DBE3}" srcOrd="0" destOrd="0" parTransId="{9DE31EAD-0FF2-4C10-8B34-ABA85952ACF9}" sibTransId="{2C16A377-D2A3-49D1-8BA4-711BB4B5F481}"/>
    <dgm:cxn modelId="{6E292695-646A-4950-A825-F725F3E5D73D}" srcId="{CFE21ADE-F177-4269-A3B7-A7724890D6C8}" destId="{51477F3F-4FCA-4343-8D09-30BD53C5E932}" srcOrd="0" destOrd="0" parTransId="{F316BF6D-44C1-4582-AB76-BDFA625B27F3}" sibTransId="{6987AA0A-7265-4131-981C-DDBA78FEB16F}"/>
    <dgm:cxn modelId="{A7F3E19E-D5B6-45FA-8259-E406D0BA3948}" type="presOf" srcId="{B1A16CFF-A963-45B9-81A4-656C2478582E}" destId="{FDE27BDE-9A8B-43C3-8D5B-ECE8840A8EDF}" srcOrd="0" destOrd="0" presId="urn:microsoft.com/office/officeart/2005/8/layout/hierarchy6"/>
    <dgm:cxn modelId="{E37EE0A3-EB85-4920-B809-88A9E6BD8313}" type="presOf" srcId="{C073280E-5A06-4A37-BD86-280445835902}" destId="{FD91854F-0700-446E-B49E-4B0BC476CF2F}" srcOrd="0" destOrd="0" presId="urn:microsoft.com/office/officeart/2005/8/layout/hierarchy6"/>
    <dgm:cxn modelId="{8FC28CAB-944E-4016-8BCE-78095876AC16}" srcId="{872914A4-DE79-448E-BF92-DC1F6A68A329}" destId="{C073280E-5A06-4A37-BD86-280445835902}" srcOrd="0" destOrd="0" parTransId="{BF77734F-B8ED-4356-9638-3B5B83F751CF}" sibTransId="{1D6A1E01-AE42-450E-931D-55025DAC53E0}"/>
    <dgm:cxn modelId="{8F7D26B3-3916-4880-A64D-F308CDFA65E0}" type="presOf" srcId="{8A6F9286-B3DB-4A3A-8778-73C60DFFC999}" destId="{44B54766-1B92-4C0C-B4FC-EB0C4AEA271F}" srcOrd="0" destOrd="0" presId="urn:microsoft.com/office/officeart/2005/8/layout/hierarchy6"/>
    <dgm:cxn modelId="{A6FF7EB4-B66C-4704-A01D-0910307278AB}" srcId="{51477F3F-4FCA-4343-8D09-30BD53C5E932}" destId="{872914A4-DE79-448E-BF92-DC1F6A68A329}" srcOrd="0" destOrd="0" parTransId="{BECFFAC9-46C6-4D97-8F8D-8E0303DB41AF}" sibTransId="{773E5A2D-CF10-4671-AD07-EDD02D9CAA38}"/>
    <dgm:cxn modelId="{8FC03DC1-52D8-4C6D-AF6E-30677A818443}" type="presOf" srcId="{872914A4-DE79-448E-BF92-DC1F6A68A329}" destId="{85A75523-9497-44BA-97FE-4798D82C5452}" srcOrd="0" destOrd="0" presId="urn:microsoft.com/office/officeart/2005/8/layout/hierarchy6"/>
    <dgm:cxn modelId="{73AE85C2-07D7-461F-B346-4A86A44B30C5}" type="presOf" srcId="{199ECF9A-0EEA-4BD7-AC05-9E4FC56FF3EE}" destId="{2F4349EE-7C73-482A-8088-702587C03405}" srcOrd="0" destOrd="0" presId="urn:microsoft.com/office/officeart/2005/8/layout/hierarchy6"/>
    <dgm:cxn modelId="{92F664C4-D0DB-40E6-B20B-C75E32C55F01}" srcId="{51477F3F-4FCA-4343-8D09-30BD53C5E932}" destId="{199ECF9A-0EEA-4BD7-AC05-9E4FC56FF3EE}" srcOrd="1" destOrd="0" parTransId="{D3D0189E-D2E1-4D30-844E-1FEA8DB4BBE8}" sibTransId="{A0101A11-C7AF-42CA-B256-7327A96EC4B7}"/>
    <dgm:cxn modelId="{051496C9-34CC-4FA7-B626-0418BFC26347}" type="presOf" srcId="{BECFFAC9-46C6-4D97-8F8D-8E0303DB41AF}" destId="{576FBDD7-29C2-4DA7-B534-C0FC236436FA}" srcOrd="0" destOrd="0" presId="urn:microsoft.com/office/officeart/2005/8/layout/hierarchy6"/>
    <dgm:cxn modelId="{92A874D9-5107-4B56-80B8-C56CB871C975}" type="presOf" srcId="{F316BF6D-44C1-4582-AB76-BDFA625B27F3}" destId="{A48F3BEC-4FBA-469C-B090-4767E8538036}" srcOrd="0" destOrd="0" presId="urn:microsoft.com/office/officeart/2005/8/layout/hierarchy6"/>
    <dgm:cxn modelId="{93684FDA-6BA9-49B0-B7AC-EF76D7FD9B66}" type="presOf" srcId="{0FC8F215-E80E-494B-A09D-5724DC9EE9E9}" destId="{CD618CCB-299E-41A4-8AC6-B0290B17722F}" srcOrd="0" destOrd="0" presId="urn:microsoft.com/office/officeart/2005/8/layout/hierarchy6"/>
    <dgm:cxn modelId="{872F91DA-53A6-42C0-9286-A6ED7CA78C77}" type="presOf" srcId="{FFE2D80E-40F5-4119-B8F6-F909CF0B73AF}" destId="{B864B3F3-BBFD-4855-B7A4-E397B4A8D433}" srcOrd="0" destOrd="0" presId="urn:microsoft.com/office/officeart/2005/8/layout/hierarchy6"/>
    <dgm:cxn modelId="{E3F6E5E6-D8FE-4FEA-82A0-C472479DF26B}" srcId="{E8BA8F0C-524E-472C-8A49-7D8D44AF2FF5}" destId="{D661E0AF-8FBB-49F8-8A32-4D1DE8F0A393}" srcOrd="0" destOrd="0" parTransId="{ECCA00B2-255E-47AF-A107-0EBFB490EF90}" sibTransId="{A3720B5C-6118-438A-AA89-ADC2C6CF1F0F}"/>
    <dgm:cxn modelId="{74BE2FE8-420D-4848-8565-D352EF13638C}" srcId="{EE9D547C-B5CD-41CF-94A7-C293ACE49BAA}" destId="{CFE21ADE-F177-4269-A3B7-A7724890D6C8}" srcOrd="0" destOrd="0" parTransId="{4BCBA4C3-0918-457E-A649-D03EDD35FC7A}" sibTransId="{BF39CD43-7896-4A94-8841-91D8021F4349}"/>
    <dgm:cxn modelId="{F920F5EC-AD4D-48EF-94BC-D834965FC86C}" type="presParOf" srcId="{A0A725D4-F4A8-4C16-943B-B823757C378F}" destId="{A12E61F3-FCED-4BBD-9F52-CBA5024AC063}" srcOrd="0" destOrd="0" presId="urn:microsoft.com/office/officeart/2005/8/layout/hierarchy6"/>
    <dgm:cxn modelId="{CE275226-E1B3-49B3-BAEB-9571E49AEF9F}" type="presParOf" srcId="{A12E61F3-FCED-4BBD-9F52-CBA5024AC063}" destId="{6B14B9D8-4BB5-4D08-BC0D-1ADFA86FF87E}" srcOrd="0" destOrd="0" presId="urn:microsoft.com/office/officeart/2005/8/layout/hierarchy6"/>
    <dgm:cxn modelId="{957A2760-7821-4446-9DA1-4FB646C334AE}" type="presParOf" srcId="{6B14B9D8-4BB5-4D08-BC0D-1ADFA86FF87E}" destId="{D24E025B-3A50-4B3C-8F27-AAF2BFB29C9A}" srcOrd="0" destOrd="0" presId="urn:microsoft.com/office/officeart/2005/8/layout/hierarchy6"/>
    <dgm:cxn modelId="{45C6937F-156B-418A-8128-0E52D93EB434}" type="presParOf" srcId="{D24E025B-3A50-4B3C-8F27-AAF2BFB29C9A}" destId="{0E6B709C-F985-4E50-9609-6F3763EAB712}" srcOrd="0" destOrd="0" presId="urn:microsoft.com/office/officeart/2005/8/layout/hierarchy6"/>
    <dgm:cxn modelId="{B4EB1E28-B0D7-40B9-8339-429F053800A0}" type="presParOf" srcId="{D24E025B-3A50-4B3C-8F27-AAF2BFB29C9A}" destId="{70614782-D1F5-4034-AD45-AEB358FDC17F}" srcOrd="1" destOrd="0" presId="urn:microsoft.com/office/officeart/2005/8/layout/hierarchy6"/>
    <dgm:cxn modelId="{4ECA689A-9DA0-4CE9-9F19-4FD94A61CC2E}" type="presParOf" srcId="{70614782-D1F5-4034-AD45-AEB358FDC17F}" destId="{A48F3BEC-4FBA-469C-B090-4767E8538036}" srcOrd="0" destOrd="0" presId="urn:microsoft.com/office/officeart/2005/8/layout/hierarchy6"/>
    <dgm:cxn modelId="{FE85132E-6B5D-4947-8783-9743308DED96}" type="presParOf" srcId="{70614782-D1F5-4034-AD45-AEB358FDC17F}" destId="{3AA416E6-9E56-49EF-B863-1A854211EE99}" srcOrd="1" destOrd="0" presId="urn:microsoft.com/office/officeart/2005/8/layout/hierarchy6"/>
    <dgm:cxn modelId="{D942B14C-9AF2-45AB-8FC5-FAE15EFF3131}" type="presParOf" srcId="{3AA416E6-9E56-49EF-B863-1A854211EE99}" destId="{72473D50-3D92-4229-B9D5-696AE14501C1}" srcOrd="0" destOrd="0" presId="urn:microsoft.com/office/officeart/2005/8/layout/hierarchy6"/>
    <dgm:cxn modelId="{EC6339B6-A6D2-452B-A534-21526DBF8531}" type="presParOf" srcId="{3AA416E6-9E56-49EF-B863-1A854211EE99}" destId="{502E113F-A89F-4580-9726-D96DB356374B}" srcOrd="1" destOrd="0" presId="urn:microsoft.com/office/officeart/2005/8/layout/hierarchy6"/>
    <dgm:cxn modelId="{3757C4FC-D1BE-4323-8847-AC1B7ED14A93}" type="presParOf" srcId="{502E113F-A89F-4580-9726-D96DB356374B}" destId="{576FBDD7-29C2-4DA7-B534-C0FC236436FA}" srcOrd="0" destOrd="0" presId="urn:microsoft.com/office/officeart/2005/8/layout/hierarchy6"/>
    <dgm:cxn modelId="{352BF2D8-878C-463A-8C84-BE5CC0E0E979}" type="presParOf" srcId="{502E113F-A89F-4580-9726-D96DB356374B}" destId="{7C5A4897-E029-464B-BC4F-9BEC95D97936}" srcOrd="1" destOrd="0" presId="urn:microsoft.com/office/officeart/2005/8/layout/hierarchy6"/>
    <dgm:cxn modelId="{5EC62DC7-787C-4555-9B40-85C1E5F6F05C}" type="presParOf" srcId="{7C5A4897-E029-464B-BC4F-9BEC95D97936}" destId="{85A75523-9497-44BA-97FE-4798D82C5452}" srcOrd="0" destOrd="0" presId="urn:microsoft.com/office/officeart/2005/8/layout/hierarchy6"/>
    <dgm:cxn modelId="{E6C8D554-A2D2-49CA-A794-279896A8FA3F}" type="presParOf" srcId="{7C5A4897-E029-464B-BC4F-9BEC95D97936}" destId="{048F8B97-9806-4947-9AE4-0D1A85377E0A}" srcOrd="1" destOrd="0" presId="urn:microsoft.com/office/officeart/2005/8/layout/hierarchy6"/>
    <dgm:cxn modelId="{9765FF95-6475-45BD-8317-5B19470ADA41}" type="presParOf" srcId="{048F8B97-9806-4947-9AE4-0D1A85377E0A}" destId="{159A79BE-C0D7-4819-A034-952367FD2895}" srcOrd="0" destOrd="0" presId="urn:microsoft.com/office/officeart/2005/8/layout/hierarchy6"/>
    <dgm:cxn modelId="{4EF339C3-517D-4027-BE10-E11FDA44E4FA}" type="presParOf" srcId="{048F8B97-9806-4947-9AE4-0D1A85377E0A}" destId="{AD92D9FA-928B-4EB2-AE0B-0D527CB4F8B2}" srcOrd="1" destOrd="0" presId="urn:microsoft.com/office/officeart/2005/8/layout/hierarchy6"/>
    <dgm:cxn modelId="{0D3BBDF4-E046-448F-8EF3-B8A36EDDA57F}" type="presParOf" srcId="{AD92D9FA-928B-4EB2-AE0B-0D527CB4F8B2}" destId="{FD91854F-0700-446E-B49E-4B0BC476CF2F}" srcOrd="0" destOrd="0" presId="urn:microsoft.com/office/officeart/2005/8/layout/hierarchy6"/>
    <dgm:cxn modelId="{F97D3529-149F-4F4A-B5F9-696C1906213C}" type="presParOf" srcId="{AD92D9FA-928B-4EB2-AE0B-0D527CB4F8B2}" destId="{2CF66BF4-B5C7-46C5-B16C-93EEC32AD8F1}" srcOrd="1" destOrd="0" presId="urn:microsoft.com/office/officeart/2005/8/layout/hierarchy6"/>
    <dgm:cxn modelId="{5DE0AB1C-E6D3-4FC0-9A1F-759802E34627}" type="presParOf" srcId="{502E113F-A89F-4580-9726-D96DB356374B}" destId="{C8448A7B-62E4-4A6B-896C-747A48EB93CD}" srcOrd="2" destOrd="0" presId="urn:microsoft.com/office/officeart/2005/8/layout/hierarchy6"/>
    <dgm:cxn modelId="{6182037C-80D4-49BF-B3B0-90D5743D6BCA}" type="presParOf" srcId="{502E113F-A89F-4580-9726-D96DB356374B}" destId="{35E19DB7-6EE6-4615-9CF4-CD59809F27DE}" srcOrd="3" destOrd="0" presId="urn:microsoft.com/office/officeart/2005/8/layout/hierarchy6"/>
    <dgm:cxn modelId="{8A1D2221-3D7B-4FC3-A4F8-A77FE81535D0}" type="presParOf" srcId="{35E19DB7-6EE6-4615-9CF4-CD59809F27DE}" destId="{2F4349EE-7C73-482A-8088-702587C03405}" srcOrd="0" destOrd="0" presId="urn:microsoft.com/office/officeart/2005/8/layout/hierarchy6"/>
    <dgm:cxn modelId="{DEEAAFFD-4AB9-4B06-B842-07A2F21F6044}" type="presParOf" srcId="{35E19DB7-6EE6-4615-9CF4-CD59809F27DE}" destId="{F94A867B-B5AC-484D-8186-B6A02574FC7B}" srcOrd="1" destOrd="0" presId="urn:microsoft.com/office/officeart/2005/8/layout/hierarchy6"/>
    <dgm:cxn modelId="{8F1436BA-0AE9-465A-B387-55359D33978F}" type="presParOf" srcId="{F94A867B-B5AC-484D-8186-B6A02574FC7B}" destId="{FDE27BDE-9A8B-43C3-8D5B-ECE8840A8EDF}" srcOrd="0" destOrd="0" presId="urn:microsoft.com/office/officeart/2005/8/layout/hierarchy6"/>
    <dgm:cxn modelId="{1590E68D-00AF-4EBA-B91D-F2D564B8344C}" type="presParOf" srcId="{F94A867B-B5AC-484D-8186-B6A02574FC7B}" destId="{56861C4E-9FC8-4426-977D-1A8EC5269C58}" srcOrd="1" destOrd="0" presId="urn:microsoft.com/office/officeart/2005/8/layout/hierarchy6"/>
    <dgm:cxn modelId="{17DD6326-DEBA-4DED-B6D1-DAD4F9BF9D9E}" type="presParOf" srcId="{56861C4E-9FC8-4426-977D-1A8EC5269C58}" destId="{B6C48217-208D-47AE-B3B6-BD65A1650456}" srcOrd="0" destOrd="0" presId="urn:microsoft.com/office/officeart/2005/8/layout/hierarchy6"/>
    <dgm:cxn modelId="{A06CF58F-DD0C-405A-82BB-A0633CCAC510}" type="presParOf" srcId="{56861C4E-9FC8-4426-977D-1A8EC5269C58}" destId="{79B2EBC6-3649-4AE9-B12E-5B851DAF6C6F}" srcOrd="1" destOrd="0" presId="urn:microsoft.com/office/officeart/2005/8/layout/hierarchy6"/>
    <dgm:cxn modelId="{5984A729-63E7-4463-8AE6-6229F8486051}" type="presParOf" srcId="{F94A867B-B5AC-484D-8186-B6A02574FC7B}" destId="{8DF468DA-69E1-4432-B9BE-7D011B7AE452}" srcOrd="2" destOrd="0" presId="urn:microsoft.com/office/officeart/2005/8/layout/hierarchy6"/>
    <dgm:cxn modelId="{75E9CA3E-1BA6-4B20-A473-58E2D3EF7CD2}" type="presParOf" srcId="{F94A867B-B5AC-484D-8186-B6A02574FC7B}" destId="{CD06C5A0-F356-4F3B-B7A2-35EECBCFFE97}" srcOrd="3" destOrd="0" presId="urn:microsoft.com/office/officeart/2005/8/layout/hierarchy6"/>
    <dgm:cxn modelId="{447B4E9F-7279-47B9-852A-F7E9370114FB}" type="presParOf" srcId="{CD06C5A0-F356-4F3B-B7A2-35EECBCFFE97}" destId="{53F35308-23D8-4104-88D2-CB7CF469432D}" srcOrd="0" destOrd="0" presId="urn:microsoft.com/office/officeart/2005/8/layout/hierarchy6"/>
    <dgm:cxn modelId="{D3D2A259-1309-4DD0-8A7C-222348A29DC6}" type="presParOf" srcId="{CD06C5A0-F356-4F3B-B7A2-35EECBCFFE97}" destId="{94E52942-4D6D-496A-91C3-C39F55B9D8E5}" srcOrd="1" destOrd="0" presId="urn:microsoft.com/office/officeart/2005/8/layout/hierarchy6"/>
    <dgm:cxn modelId="{B9DB37AE-2371-4426-99C3-32AA41A33681}" type="presParOf" srcId="{70614782-D1F5-4034-AD45-AEB358FDC17F}" destId="{44B54766-1B92-4C0C-B4FC-EB0C4AEA271F}" srcOrd="2" destOrd="0" presId="urn:microsoft.com/office/officeart/2005/8/layout/hierarchy6"/>
    <dgm:cxn modelId="{EA8D6807-4F09-4A38-B46F-A271A339BB5A}" type="presParOf" srcId="{70614782-D1F5-4034-AD45-AEB358FDC17F}" destId="{6E254A12-BA2C-4FE0-89F4-9B903AF7F468}" srcOrd="3" destOrd="0" presId="urn:microsoft.com/office/officeart/2005/8/layout/hierarchy6"/>
    <dgm:cxn modelId="{01D71404-C96D-4A63-93F5-611E28EA4657}" type="presParOf" srcId="{6E254A12-BA2C-4FE0-89F4-9B903AF7F468}" destId="{F882E76A-3E57-42EB-BA40-650AC0A101A0}" srcOrd="0" destOrd="0" presId="urn:microsoft.com/office/officeart/2005/8/layout/hierarchy6"/>
    <dgm:cxn modelId="{F8647302-CC52-4097-A669-F9AC45C1961D}" type="presParOf" srcId="{6E254A12-BA2C-4FE0-89F4-9B903AF7F468}" destId="{12B744D9-1574-4E79-A17E-CCDE5DF09682}" srcOrd="1" destOrd="0" presId="urn:microsoft.com/office/officeart/2005/8/layout/hierarchy6"/>
    <dgm:cxn modelId="{443A24EE-DF26-4CB4-876F-0F44C4F12F82}" type="presParOf" srcId="{12B744D9-1574-4E79-A17E-CCDE5DF09682}" destId="{F6AE559D-DDC5-4E36-A8E8-A4BCD9FA345A}" srcOrd="0" destOrd="0" presId="urn:microsoft.com/office/officeart/2005/8/layout/hierarchy6"/>
    <dgm:cxn modelId="{1076BD2F-39B1-4E48-B953-BAFB8B9A0C8D}" type="presParOf" srcId="{12B744D9-1574-4E79-A17E-CCDE5DF09682}" destId="{5C667903-2B82-4FE0-8E5B-BA82EADCA56E}" srcOrd="1" destOrd="0" presId="urn:microsoft.com/office/officeart/2005/8/layout/hierarchy6"/>
    <dgm:cxn modelId="{D755583C-AB73-4514-81F4-2F6B772795BE}" type="presParOf" srcId="{5C667903-2B82-4FE0-8E5B-BA82EADCA56E}" destId="{A4893A5A-2E4E-47D1-B87F-76F81F371635}" srcOrd="0" destOrd="0" presId="urn:microsoft.com/office/officeart/2005/8/layout/hierarchy6"/>
    <dgm:cxn modelId="{051FC0C1-8CEC-4ACD-9E7C-695969234C57}" type="presParOf" srcId="{5C667903-2B82-4FE0-8E5B-BA82EADCA56E}" destId="{0D3932FF-63A8-4355-ACD2-D9B98AAC6425}" srcOrd="1" destOrd="0" presId="urn:microsoft.com/office/officeart/2005/8/layout/hierarchy6"/>
    <dgm:cxn modelId="{7B34289D-AD5A-403E-9DB3-081C8620FB47}" type="presParOf" srcId="{0D3932FF-63A8-4355-ACD2-D9B98AAC6425}" destId="{652BF954-E5EC-40F0-A6B2-BFD4AED1364B}" srcOrd="0" destOrd="0" presId="urn:microsoft.com/office/officeart/2005/8/layout/hierarchy6"/>
    <dgm:cxn modelId="{B3B2BB8D-D7DA-43CA-AD2E-49E0A36DA356}" type="presParOf" srcId="{0D3932FF-63A8-4355-ACD2-D9B98AAC6425}" destId="{4C62C152-78FE-4BF9-8617-960BA6867EB2}" srcOrd="1" destOrd="0" presId="urn:microsoft.com/office/officeart/2005/8/layout/hierarchy6"/>
    <dgm:cxn modelId="{E41D6D8E-2EDF-4D43-8FF5-BEA571AE8CA5}" type="presParOf" srcId="{4C62C152-78FE-4BF9-8617-960BA6867EB2}" destId="{B864B3F3-BBFD-4855-B7A4-E397B4A8D433}" srcOrd="0" destOrd="0" presId="urn:microsoft.com/office/officeart/2005/8/layout/hierarchy6"/>
    <dgm:cxn modelId="{169EBBE8-1658-405E-9065-D8278CB21D15}" type="presParOf" srcId="{4C62C152-78FE-4BF9-8617-960BA6867EB2}" destId="{CAF6A36B-2F8A-449E-BD07-7933EB6DB0CC}" srcOrd="1" destOrd="0" presId="urn:microsoft.com/office/officeart/2005/8/layout/hierarchy6"/>
    <dgm:cxn modelId="{7332782D-8F2F-47DE-8655-EDD2A647E1FF}" type="presParOf" srcId="{0D3932FF-63A8-4355-ACD2-D9B98AAC6425}" destId="{7F40D840-7F92-421A-AC27-924DF27FAC4D}" srcOrd="2" destOrd="0" presId="urn:microsoft.com/office/officeart/2005/8/layout/hierarchy6"/>
    <dgm:cxn modelId="{C7B3152D-8968-4E20-BB75-9E5DF55F33B4}" type="presParOf" srcId="{0D3932FF-63A8-4355-ACD2-D9B98AAC6425}" destId="{D913C686-7B67-4D1C-887A-A8581F924808}" srcOrd="3" destOrd="0" presId="urn:microsoft.com/office/officeart/2005/8/layout/hierarchy6"/>
    <dgm:cxn modelId="{F93888E5-3768-4EFC-BB9B-282FF728C3B8}" type="presParOf" srcId="{D913C686-7B67-4D1C-887A-A8581F924808}" destId="{806CE2A4-5BD3-4DFE-AEF8-8D75CB331D62}" srcOrd="0" destOrd="0" presId="urn:microsoft.com/office/officeart/2005/8/layout/hierarchy6"/>
    <dgm:cxn modelId="{A1FB77E1-A96B-46A4-BD72-96008CD43C17}" type="presParOf" srcId="{D913C686-7B67-4D1C-887A-A8581F924808}" destId="{FDD78F09-2A8F-4B23-BE77-919380445EAD}" srcOrd="1" destOrd="0" presId="urn:microsoft.com/office/officeart/2005/8/layout/hierarchy6"/>
    <dgm:cxn modelId="{41530AEE-186F-4DE7-BE71-FFC66D8ACBD2}" type="presParOf" srcId="{70614782-D1F5-4034-AD45-AEB358FDC17F}" destId="{2C80F813-79CE-4A35-BED6-EDB11318F7C6}" srcOrd="4" destOrd="0" presId="urn:microsoft.com/office/officeart/2005/8/layout/hierarchy6"/>
    <dgm:cxn modelId="{4EE5A662-97B7-453D-A0B7-678B0B54FFA1}" type="presParOf" srcId="{70614782-D1F5-4034-AD45-AEB358FDC17F}" destId="{0F900525-390D-481A-AE86-555CC1351887}" srcOrd="5" destOrd="0" presId="urn:microsoft.com/office/officeart/2005/8/layout/hierarchy6"/>
    <dgm:cxn modelId="{83043F97-42F4-45CE-92C4-DA5B144C7CB1}" type="presParOf" srcId="{0F900525-390D-481A-AE86-555CC1351887}" destId="{B890C550-B3B2-4832-8571-147D562A05B2}" srcOrd="0" destOrd="0" presId="urn:microsoft.com/office/officeart/2005/8/layout/hierarchy6"/>
    <dgm:cxn modelId="{7940085A-CCDC-486B-A114-833003FB0392}" type="presParOf" srcId="{0F900525-390D-481A-AE86-555CC1351887}" destId="{99981F5E-097E-42DF-8A6C-5653F6FA82CB}" srcOrd="1" destOrd="0" presId="urn:microsoft.com/office/officeart/2005/8/layout/hierarchy6"/>
    <dgm:cxn modelId="{AE785BBD-DA14-443F-B25F-73FF52E60244}" type="presParOf" srcId="{99981F5E-097E-42DF-8A6C-5653F6FA82CB}" destId="{CD618CCB-299E-41A4-8AC6-B0290B17722F}" srcOrd="0" destOrd="0" presId="urn:microsoft.com/office/officeart/2005/8/layout/hierarchy6"/>
    <dgm:cxn modelId="{1563A9E5-CED7-4571-863A-42C5CC33B8C8}" type="presParOf" srcId="{99981F5E-097E-42DF-8A6C-5653F6FA82CB}" destId="{D94A10BB-6228-40AB-8682-64B88A0A73BD}" srcOrd="1" destOrd="0" presId="urn:microsoft.com/office/officeart/2005/8/layout/hierarchy6"/>
    <dgm:cxn modelId="{5B66FC1F-1AE7-4AF6-90DF-71A75A935D8D}" type="presParOf" srcId="{D94A10BB-6228-40AB-8682-64B88A0A73BD}" destId="{88F6E409-BF3A-4877-BB52-D017E45D20CC}" srcOrd="0" destOrd="0" presId="urn:microsoft.com/office/officeart/2005/8/layout/hierarchy6"/>
    <dgm:cxn modelId="{00EE742D-169A-4ADF-A075-ED24BD550DD9}" type="presParOf" srcId="{D94A10BB-6228-40AB-8682-64B88A0A73BD}" destId="{03D6B779-C8CA-4158-8210-5C95F75ED264}" srcOrd="1" destOrd="0" presId="urn:microsoft.com/office/officeart/2005/8/layout/hierarchy6"/>
    <dgm:cxn modelId="{90AD3625-8F90-49FA-9DE0-B280BEE0E8B7}" type="presParOf" srcId="{03D6B779-C8CA-4158-8210-5C95F75ED264}" destId="{8C2FB6DD-7A1C-4A4D-A56D-171B251784C1}" srcOrd="0" destOrd="0" presId="urn:microsoft.com/office/officeart/2005/8/layout/hierarchy6"/>
    <dgm:cxn modelId="{53814347-D8F7-440C-99CC-7A30EF945580}" type="presParOf" srcId="{03D6B779-C8CA-4158-8210-5C95F75ED264}" destId="{B02A2EC5-5B92-4D3A-9708-47EB9D74D4C9}" srcOrd="1" destOrd="0" presId="urn:microsoft.com/office/officeart/2005/8/layout/hierarchy6"/>
    <dgm:cxn modelId="{FEB8140D-DBFF-4BFA-9135-CE92D137B055}" type="presParOf" srcId="{B02A2EC5-5B92-4D3A-9708-47EB9D74D4C9}" destId="{C671087C-205D-46F1-9BDB-2BFE1471A56A}" srcOrd="0" destOrd="0" presId="urn:microsoft.com/office/officeart/2005/8/layout/hierarchy6"/>
    <dgm:cxn modelId="{C2E8AC93-6DFB-4D50-A3BD-F5894F6B8A1C}" type="presParOf" srcId="{B02A2EC5-5B92-4D3A-9708-47EB9D74D4C9}" destId="{89C5F6D8-3991-4B29-9953-AF770C6A32F3}" srcOrd="1" destOrd="0" presId="urn:microsoft.com/office/officeart/2005/8/layout/hierarchy6"/>
    <dgm:cxn modelId="{B34AB9CE-6CE3-484D-AA46-8A76E328F900}" type="presParOf" srcId="{A0A725D4-F4A8-4C16-943B-B823757C378F}" destId="{D84118B2-116B-446A-9CD1-BABCB14448CE}"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B709C-F985-4E50-9609-6F3763EAB712}">
      <dsp:nvSpPr>
        <dsp:cNvPr id="0" name=""/>
        <dsp:cNvSpPr/>
      </dsp:nvSpPr>
      <dsp:spPr>
        <a:xfrm>
          <a:off x="4049401" y="831104"/>
          <a:ext cx="1083186" cy="7221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noProof="0" dirty="0"/>
            <a:t>Company</a:t>
          </a:r>
          <a:r>
            <a:rPr lang="fr-FR" sz="1500" kern="1200" dirty="0"/>
            <a:t> X</a:t>
          </a:r>
        </a:p>
      </dsp:txBody>
      <dsp:txXfrm>
        <a:off x="4070551" y="852254"/>
        <a:ext cx="1040886" cy="679824"/>
      </dsp:txXfrm>
    </dsp:sp>
    <dsp:sp modelId="{A48F3BEC-4FBA-469C-B090-4767E8538036}">
      <dsp:nvSpPr>
        <dsp:cNvPr id="0" name=""/>
        <dsp:cNvSpPr/>
      </dsp:nvSpPr>
      <dsp:spPr>
        <a:xfrm>
          <a:off x="1598692" y="1553229"/>
          <a:ext cx="2992302" cy="288849"/>
        </a:xfrm>
        <a:custGeom>
          <a:avLst/>
          <a:gdLst/>
          <a:ahLst/>
          <a:cxnLst/>
          <a:rect l="0" t="0" r="0" b="0"/>
          <a:pathLst>
            <a:path>
              <a:moveTo>
                <a:pt x="2992302" y="0"/>
              </a:moveTo>
              <a:lnTo>
                <a:pt x="2992302" y="144424"/>
              </a:lnTo>
              <a:lnTo>
                <a:pt x="0" y="144424"/>
              </a:lnTo>
              <a:lnTo>
                <a:pt x="0" y="28884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473D50-3D92-4229-B9D5-696AE14501C1}">
      <dsp:nvSpPr>
        <dsp:cNvPr id="0" name=""/>
        <dsp:cNvSpPr/>
      </dsp:nvSpPr>
      <dsp:spPr>
        <a:xfrm>
          <a:off x="1057098" y="1842078"/>
          <a:ext cx="1083186" cy="7221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BU A</a:t>
          </a:r>
        </a:p>
      </dsp:txBody>
      <dsp:txXfrm>
        <a:off x="1078248" y="1863228"/>
        <a:ext cx="1040886" cy="679824"/>
      </dsp:txXfrm>
    </dsp:sp>
    <dsp:sp modelId="{576FBDD7-29C2-4DA7-B534-C0FC236436FA}">
      <dsp:nvSpPr>
        <dsp:cNvPr id="0" name=""/>
        <dsp:cNvSpPr/>
      </dsp:nvSpPr>
      <dsp:spPr>
        <a:xfrm>
          <a:off x="542585" y="2564203"/>
          <a:ext cx="1056106" cy="288849"/>
        </a:xfrm>
        <a:custGeom>
          <a:avLst/>
          <a:gdLst/>
          <a:ahLst/>
          <a:cxnLst/>
          <a:rect l="0" t="0" r="0" b="0"/>
          <a:pathLst>
            <a:path>
              <a:moveTo>
                <a:pt x="1056106" y="0"/>
              </a:moveTo>
              <a:lnTo>
                <a:pt x="1056106" y="144424"/>
              </a:lnTo>
              <a:lnTo>
                <a:pt x="0" y="144424"/>
              </a:lnTo>
              <a:lnTo>
                <a:pt x="0" y="28884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A75523-9497-44BA-97FE-4798D82C5452}">
      <dsp:nvSpPr>
        <dsp:cNvPr id="0" name=""/>
        <dsp:cNvSpPr/>
      </dsp:nvSpPr>
      <dsp:spPr>
        <a:xfrm>
          <a:off x="991" y="2853052"/>
          <a:ext cx="1083186" cy="7221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App 1</a:t>
          </a:r>
        </a:p>
      </dsp:txBody>
      <dsp:txXfrm>
        <a:off x="22141" y="2874202"/>
        <a:ext cx="1040886" cy="679824"/>
      </dsp:txXfrm>
    </dsp:sp>
    <dsp:sp modelId="{159A79BE-C0D7-4819-A034-952367FD2895}">
      <dsp:nvSpPr>
        <dsp:cNvPr id="0" name=""/>
        <dsp:cNvSpPr/>
      </dsp:nvSpPr>
      <dsp:spPr>
        <a:xfrm>
          <a:off x="496865" y="3575177"/>
          <a:ext cx="91440" cy="288849"/>
        </a:xfrm>
        <a:custGeom>
          <a:avLst/>
          <a:gdLst/>
          <a:ahLst/>
          <a:cxnLst/>
          <a:rect l="0" t="0" r="0" b="0"/>
          <a:pathLst>
            <a:path>
              <a:moveTo>
                <a:pt x="45720" y="0"/>
              </a:moveTo>
              <a:lnTo>
                <a:pt x="45720"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91854F-0700-446E-B49E-4B0BC476CF2F}">
      <dsp:nvSpPr>
        <dsp:cNvPr id="0" name=""/>
        <dsp:cNvSpPr/>
      </dsp:nvSpPr>
      <dsp:spPr>
        <a:xfrm>
          <a:off x="991"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fr-FR" sz="1500" kern="1200" dirty="0"/>
            <a:t>VM 1</a:t>
          </a:r>
          <a:r>
            <a:rPr lang="fr-FR" sz="1500" kern="1200" dirty="0">
              <a:latin typeface="Metropolis Light"/>
            </a:rPr>
            <a:t> </a:t>
          </a:r>
          <a:endParaRPr lang="fr-FR" sz="1500" kern="1200" dirty="0"/>
        </a:p>
      </dsp:txBody>
      <dsp:txXfrm>
        <a:off x="22141" y="3885176"/>
        <a:ext cx="1040886" cy="679824"/>
      </dsp:txXfrm>
    </dsp:sp>
    <dsp:sp modelId="{C8448A7B-62E4-4A6B-896C-747A48EB93CD}">
      <dsp:nvSpPr>
        <dsp:cNvPr id="0" name=""/>
        <dsp:cNvSpPr/>
      </dsp:nvSpPr>
      <dsp:spPr>
        <a:xfrm>
          <a:off x="1598692" y="2564203"/>
          <a:ext cx="1056106" cy="288849"/>
        </a:xfrm>
        <a:custGeom>
          <a:avLst/>
          <a:gdLst/>
          <a:ahLst/>
          <a:cxnLst/>
          <a:rect l="0" t="0" r="0" b="0"/>
          <a:pathLst>
            <a:path>
              <a:moveTo>
                <a:pt x="0" y="0"/>
              </a:moveTo>
              <a:lnTo>
                <a:pt x="0" y="144424"/>
              </a:lnTo>
              <a:lnTo>
                <a:pt x="1056106" y="144424"/>
              </a:lnTo>
              <a:lnTo>
                <a:pt x="1056106" y="28884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4349EE-7C73-482A-8088-702587C03405}">
      <dsp:nvSpPr>
        <dsp:cNvPr id="0" name=""/>
        <dsp:cNvSpPr/>
      </dsp:nvSpPr>
      <dsp:spPr>
        <a:xfrm>
          <a:off x="2113205" y="2853052"/>
          <a:ext cx="1083186" cy="7221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App 2</a:t>
          </a:r>
        </a:p>
      </dsp:txBody>
      <dsp:txXfrm>
        <a:off x="2134355" y="2874202"/>
        <a:ext cx="1040886" cy="679824"/>
      </dsp:txXfrm>
    </dsp:sp>
    <dsp:sp modelId="{FDE27BDE-9A8B-43C3-8D5B-ECE8840A8EDF}">
      <dsp:nvSpPr>
        <dsp:cNvPr id="0" name=""/>
        <dsp:cNvSpPr/>
      </dsp:nvSpPr>
      <dsp:spPr>
        <a:xfrm>
          <a:off x="1950727" y="3575177"/>
          <a:ext cx="704071" cy="288849"/>
        </a:xfrm>
        <a:custGeom>
          <a:avLst/>
          <a:gdLst/>
          <a:ahLst/>
          <a:cxnLst/>
          <a:rect l="0" t="0" r="0" b="0"/>
          <a:pathLst>
            <a:path>
              <a:moveTo>
                <a:pt x="704071" y="0"/>
              </a:moveTo>
              <a:lnTo>
                <a:pt x="704071" y="144424"/>
              </a:lnTo>
              <a:lnTo>
                <a:pt x="0" y="144424"/>
              </a:lnTo>
              <a:lnTo>
                <a:pt x="0"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C48217-208D-47AE-B3B6-BD65A1650456}">
      <dsp:nvSpPr>
        <dsp:cNvPr id="0" name=""/>
        <dsp:cNvSpPr/>
      </dsp:nvSpPr>
      <dsp:spPr>
        <a:xfrm>
          <a:off x="1409134"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VM 2</a:t>
          </a:r>
        </a:p>
      </dsp:txBody>
      <dsp:txXfrm>
        <a:off x="1430284" y="3885176"/>
        <a:ext cx="1040886" cy="679824"/>
      </dsp:txXfrm>
    </dsp:sp>
    <dsp:sp modelId="{8DF468DA-69E1-4432-B9BE-7D011B7AE452}">
      <dsp:nvSpPr>
        <dsp:cNvPr id="0" name=""/>
        <dsp:cNvSpPr/>
      </dsp:nvSpPr>
      <dsp:spPr>
        <a:xfrm>
          <a:off x="2654798" y="3575177"/>
          <a:ext cx="704071" cy="288849"/>
        </a:xfrm>
        <a:custGeom>
          <a:avLst/>
          <a:gdLst/>
          <a:ahLst/>
          <a:cxnLst/>
          <a:rect l="0" t="0" r="0" b="0"/>
          <a:pathLst>
            <a:path>
              <a:moveTo>
                <a:pt x="0" y="0"/>
              </a:moveTo>
              <a:lnTo>
                <a:pt x="0" y="144424"/>
              </a:lnTo>
              <a:lnTo>
                <a:pt x="704071" y="144424"/>
              </a:lnTo>
              <a:lnTo>
                <a:pt x="704071"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F35308-23D8-4104-88D2-CB7CF469432D}">
      <dsp:nvSpPr>
        <dsp:cNvPr id="0" name=""/>
        <dsp:cNvSpPr/>
      </dsp:nvSpPr>
      <dsp:spPr>
        <a:xfrm>
          <a:off x="2817276"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VM 2B</a:t>
          </a:r>
        </a:p>
      </dsp:txBody>
      <dsp:txXfrm>
        <a:off x="2838426" y="3885176"/>
        <a:ext cx="1040886" cy="679824"/>
      </dsp:txXfrm>
    </dsp:sp>
    <dsp:sp modelId="{44B54766-1B92-4C0C-B4FC-EB0C4AEA271F}">
      <dsp:nvSpPr>
        <dsp:cNvPr id="0" name=""/>
        <dsp:cNvSpPr/>
      </dsp:nvSpPr>
      <dsp:spPr>
        <a:xfrm>
          <a:off x="4590994" y="1553229"/>
          <a:ext cx="880089" cy="288849"/>
        </a:xfrm>
        <a:custGeom>
          <a:avLst/>
          <a:gdLst/>
          <a:ahLst/>
          <a:cxnLst/>
          <a:rect l="0" t="0" r="0" b="0"/>
          <a:pathLst>
            <a:path>
              <a:moveTo>
                <a:pt x="0" y="0"/>
              </a:moveTo>
              <a:lnTo>
                <a:pt x="0" y="144424"/>
              </a:lnTo>
              <a:lnTo>
                <a:pt x="880089" y="144424"/>
              </a:lnTo>
              <a:lnTo>
                <a:pt x="880089" y="28884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82E76A-3E57-42EB-BA40-650AC0A101A0}">
      <dsp:nvSpPr>
        <dsp:cNvPr id="0" name=""/>
        <dsp:cNvSpPr/>
      </dsp:nvSpPr>
      <dsp:spPr>
        <a:xfrm>
          <a:off x="4929490" y="1842078"/>
          <a:ext cx="1083186" cy="7221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BU B</a:t>
          </a:r>
        </a:p>
      </dsp:txBody>
      <dsp:txXfrm>
        <a:off x="4950640" y="1863228"/>
        <a:ext cx="1040886" cy="679824"/>
      </dsp:txXfrm>
    </dsp:sp>
    <dsp:sp modelId="{F6AE559D-DDC5-4E36-A8E8-A4BCD9FA345A}">
      <dsp:nvSpPr>
        <dsp:cNvPr id="0" name=""/>
        <dsp:cNvSpPr/>
      </dsp:nvSpPr>
      <dsp:spPr>
        <a:xfrm>
          <a:off x="5425364" y="2564203"/>
          <a:ext cx="91440" cy="288849"/>
        </a:xfrm>
        <a:custGeom>
          <a:avLst/>
          <a:gdLst/>
          <a:ahLst/>
          <a:cxnLst/>
          <a:rect l="0" t="0" r="0" b="0"/>
          <a:pathLst>
            <a:path>
              <a:moveTo>
                <a:pt x="45720" y="0"/>
              </a:moveTo>
              <a:lnTo>
                <a:pt x="45720" y="28884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893A5A-2E4E-47D1-B87F-76F81F371635}">
      <dsp:nvSpPr>
        <dsp:cNvPr id="0" name=""/>
        <dsp:cNvSpPr/>
      </dsp:nvSpPr>
      <dsp:spPr>
        <a:xfrm>
          <a:off x="4929490" y="2853052"/>
          <a:ext cx="1083186" cy="7221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App 3</a:t>
          </a:r>
        </a:p>
      </dsp:txBody>
      <dsp:txXfrm>
        <a:off x="4950640" y="2874202"/>
        <a:ext cx="1040886" cy="679824"/>
      </dsp:txXfrm>
    </dsp:sp>
    <dsp:sp modelId="{652BF954-E5EC-40F0-A6B2-BFD4AED1364B}">
      <dsp:nvSpPr>
        <dsp:cNvPr id="0" name=""/>
        <dsp:cNvSpPr/>
      </dsp:nvSpPr>
      <dsp:spPr>
        <a:xfrm>
          <a:off x="4767012" y="3575177"/>
          <a:ext cx="704071" cy="288849"/>
        </a:xfrm>
        <a:custGeom>
          <a:avLst/>
          <a:gdLst/>
          <a:ahLst/>
          <a:cxnLst/>
          <a:rect l="0" t="0" r="0" b="0"/>
          <a:pathLst>
            <a:path>
              <a:moveTo>
                <a:pt x="704071" y="0"/>
              </a:moveTo>
              <a:lnTo>
                <a:pt x="704071" y="144424"/>
              </a:lnTo>
              <a:lnTo>
                <a:pt x="0" y="144424"/>
              </a:lnTo>
              <a:lnTo>
                <a:pt x="0"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64B3F3-BBFD-4855-B7A4-E397B4A8D433}">
      <dsp:nvSpPr>
        <dsp:cNvPr id="0" name=""/>
        <dsp:cNvSpPr/>
      </dsp:nvSpPr>
      <dsp:spPr>
        <a:xfrm>
          <a:off x="4225419"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VM 3</a:t>
          </a:r>
        </a:p>
      </dsp:txBody>
      <dsp:txXfrm>
        <a:off x="4246569" y="3885176"/>
        <a:ext cx="1040886" cy="679824"/>
      </dsp:txXfrm>
    </dsp:sp>
    <dsp:sp modelId="{7F40D840-7F92-421A-AC27-924DF27FAC4D}">
      <dsp:nvSpPr>
        <dsp:cNvPr id="0" name=""/>
        <dsp:cNvSpPr/>
      </dsp:nvSpPr>
      <dsp:spPr>
        <a:xfrm>
          <a:off x="5471084" y="3575177"/>
          <a:ext cx="704071" cy="288849"/>
        </a:xfrm>
        <a:custGeom>
          <a:avLst/>
          <a:gdLst/>
          <a:ahLst/>
          <a:cxnLst/>
          <a:rect l="0" t="0" r="0" b="0"/>
          <a:pathLst>
            <a:path>
              <a:moveTo>
                <a:pt x="0" y="0"/>
              </a:moveTo>
              <a:lnTo>
                <a:pt x="0" y="144424"/>
              </a:lnTo>
              <a:lnTo>
                <a:pt x="704071" y="144424"/>
              </a:lnTo>
              <a:lnTo>
                <a:pt x="704071"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6CE2A4-5BD3-4DFE-AEF8-8D75CB331D62}">
      <dsp:nvSpPr>
        <dsp:cNvPr id="0" name=""/>
        <dsp:cNvSpPr/>
      </dsp:nvSpPr>
      <dsp:spPr>
        <a:xfrm>
          <a:off x="5633562"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VM 4</a:t>
          </a:r>
        </a:p>
      </dsp:txBody>
      <dsp:txXfrm>
        <a:off x="5654712" y="3885176"/>
        <a:ext cx="1040886" cy="679824"/>
      </dsp:txXfrm>
    </dsp:sp>
    <dsp:sp modelId="{2C80F813-79CE-4A35-BED6-EDB11318F7C6}">
      <dsp:nvSpPr>
        <dsp:cNvPr id="0" name=""/>
        <dsp:cNvSpPr/>
      </dsp:nvSpPr>
      <dsp:spPr>
        <a:xfrm>
          <a:off x="4590994" y="1553229"/>
          <a:ext cx="2992302" cy="288849"/>
        </a:xfrm>
        <a:custGeom>
          <a:avLst/>
          <a:gdLst/>
          <a:ahLst/>
          <a:cxnLst/>
          <a:rect l="0" t="0" r="0" b="0"/>
          <a:pathLst>
            <a:path>
              <a:moveTo>
                <a:pt x="0" y="0"/>
              </a:moveTo>
              <a:lnTo>
                <a:pt x="0" y="144424"/>
              </a:lnTo>
              <a:lnTo>
                <a:pt x="2992302" y="144424"/>
              </a:lnTo>
              <a:lnTo>
                <a:pt x="2992302" y="28884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90C550-B3B2-4832-8571-147D562A05B2}">
      <dsp:nvSpPr>
        <dsp:cNvPr id="0" name=""/>
        <dsp:cNvSpPr/>
      </dsp:nvSpPr>
      <dsp:spPr>
        <a:xfrm>
          <a:off x="7041704" y="1842078"/>
          <a:ext cx="1083186" cy="7221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BU C</a:t>
          </a:r>
        </a:p>
      </dsp:txBody>
      <dsp:txXfrm>
        <a:off x="7062854" y="1863228"/>
        <a:ext cx="1040886" cy="679824"/>
      </dsp:txXfrm>
    </dsp:sp>
    <dsp:sp modelId="{CD618CCB-299E-41A4-8AC6-B0290B17722F}">
      <dsp:nvSpPr>
        <dsp:cNvPr id="0" name=""/>
        <dsp:cNvSpPr/>
      </dsp:nvSpPr>
      <dsp:spPr>
        <a:xfrm>
          <a:off x="7537577" y="2564203"/>
          <a:ext cx="91440" cy="288849"/>
        </a:xfrm>
        <a:custGeom>
          <a:avLst/>
          <a:gdLst/>
          <a:ahLst/>
          <a:cxnLst/>
          <a:rect l="0" t="0" r="0" b="0"/>
          <a:pathLst>
            <a:path>
              <a:moveTo>
                <a:pt x="45720" y="0"/>
              </a:moveTo>
              <a:lnTo>
                <a:pt x="45720" y="28884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F6E409-BF3A-4877-BB52-D017E45D20CC}">
      <dsp:nvSpPr>
        <dsp:cNvPr id="0" name=""/>
        <dsp:cNvSpPr/>
      </dsp:nvSpPr>
      <dsp:spPr>
        <a:xfrm>
          <a:off x="7041704" y="2853052"/>
          <a:ext cx="1083186" cy="7221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App 1</a:t>
          </a:r>
        </a:p>
      </dsp:txBody>
      <dsp:txXfrm>
        <a:off x="7062854" y="2874202"/>
        <a:ext cx="1040886" cy="679824"/>
      </dsp:txXfrm>
    </dsp:sp>
    <dsp:sp modelId="{8C2FB6DD-7A1C-4A4D-A56D-171B251784C1}">
      <dsp:nvSpPr>
        <dsp:cNvPr id="0" name=""/>
        <dsp:cNvSpPr/>
      </dsp:nvSpPr>
      <dsp:spPr>
        <a:xfrm>
          <a:off x="7537577" y="3575177"/>
          <a:ext cx="91440" cy="288849"/>
        </a:xfrm>
        <a:custGeom>
          <a:avLst/>
          <a:gdLst/>
          <a:ahLst/>
          <a:cxnLst/>
          <a:rect l="0" t="0" r="0" b="0"/>
          <a:pathLst>
            <a:path>
              <a:moveTo>
                <a:pt x="45720" y="0"/>
              </a:moveTo>
              <a:lnTo>
                <a:pt x="45720"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71087C-205D-46F1-9BDB-2BFE1471A56A}">
      <dsp:nvSpPr>
        <dsp:cNvPr id="0" name=""/>
        <dsp:cNvSpPr/>
      </dsp:nvSpPr>
      <dsp:spPr>
        <a:xfrm>
          <a:off x="7041704"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VM 1</a:t>
          </a:r>
        </a:p>
      </dsp:txBody>
      <dsp:txXfrm>
        <a:off x="7062854" y="3885176"/>
        <a:ext cx="1040886" cy="6798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9/26/2023</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9/26/2023</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stewards.org/"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sciencebasedtargets.org/faqs" TargetMode="External"/><Relationship Id="rId4" Type="http://schemas.openxmlformats.org/officeDocument/2006/relationships/hyperlink" Target="https://rioscertification.or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world-nuclear.org/uploadedFiles/org/WNA/Publications/Working_Group_Reports/comparison_of_lifecycle.pdf"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urworldindata.org/emissions-by-sector"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forbes.com/sites/davidrvetter/2020/03/02/just-25-french-firms-produce-8-times-frances-carbon-emissions-study/?sh=6fd2c7211e0b" TargetMode="External"/><Relationship Id="rId4" Type="http://schemas.openxmlformats.org/officeDocument/2006/relationships/hyperlink" Target="https://report.ipcc.ch/ar6syr/pdf/IPCC_AR6_SYR_SlideDeck.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baseline="0"/>
              <a:t>Click to add notes</a:t>
            </a:r>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71193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lgn="l">
              <a:buFont typeface="Wingdings" panose="05000000000000000000" pitchFamily="2" charset="2"/>
              <a:buChar char="q"/>
            </a:pPr>
            <a:r>
              <a:rPr lang="en-US" b="0" i="0" dirty="0">
                <a:solidFill>
                  <a:srgbClr val="D1D5DB"/>
                </a:solidFill>
                <a:effectLst/>
                <a:latin typeface="Söhne"/>
              </a:rPr>
              <a:t>Virtualization cuts infrastructure needs, reducing energy and carbon footprint. By consolidating host infrastructure (vSphere), storage, and networking infrastructure (</a:t>
            </a:r>
            <a:r>
              <a:rPr lang="en-US" b="0" i="0" dirty="0" err="1">
                <a:solidFill>
                  <a:srgbClr val="D1D5DB"/>
                </a:solidFill>
                <a:effectLst/>
                <a:latin typeface="Söhne"/>
              </a:rPr>
              <a:t>vSAN</a:t>
            </a:r>
            <a:r>
              <a:rPr lang="en-US" b="0" i="0" dirty="0">
                <a:solidFill>
                  <a:srgbClr val="D1D5DB"/>
                </a:solidFill>
                <a:effectLst/>
                <a:latin typeface="Söhne"/>
              </a:rPr>
              <a:t>/NSX), optimizing environments for higher utilization (</a:t>
            </a:r>
            <a:r>
              <a:rPr lang="en-US" b="0" i="0" dirty="0" err="1">
                <a:solidFill>
                  <a:srgbClr val="D1D5DB"/>
                </a:solidFill>
                <a:effectLst/>
                <a:latin typeface="Söhne"/>
              </a:rPr>
              <a:t>vROps</a:t>
            </a:r>
            <a:r>
              <a:rPr lang="en-US" b="0" i="0" dirty="0">
                <a:solidFill>
                  <a:srgbClr val="D1D5DB"/>
                </a:solidFill>
                <a:effectLst/>
                <a:latin typeface="Söhne"/>
              </a:rPr>
              <a:t>, VCD/VDCS), creating on-premises private cloud environments (VMware Cloud Foundation), and facilitating workload migrations (HCX).</a:t>
            </a:r>
          </a:p>
          <a:p>
            <a:pPr marL="171450" indent="-171450" algn="l">
              <a:buFont typeface="Wingdings" panose="05000000000000000000" pitchFamily="2" charset="2"/>
              <a:buChar char="q"/>
            </a:pPr>
            <a:r>
              <a:rPr lang="en-US" b="0" i="0" dirty="0">
                <a:solidFill>
                  <a:srgbClr val="D1D5DB"/>
                </a:solidFill>
                <a:effectLst/>
                <a:latin typeface="Söhne"/>
              </a:rPr>
              <a:t>Our multi-cloud solutions boost sustainability by optimizing usage, consolidating resources, and tapping into renewable energy. </a:t>
            </a:r>
            <a:r>
              <a:rPr lang="en-US" b="1" i="0" dirty="0">
                <a:effectLst/>
                <a:latin typeface="Söhne"/>
              </a:rPr>
              <a:t>Multi-Cloud Solutions</a:t>
            </a:r>
            <a:r>
              <a:rPr lang="en-US" b="0" i="0" dirty="0">
                <a:solidFill>
                  <a:srgbClr val="D1D5DB"/>
                </a:solidFill>
                <a:effectLst/>
                <a:latin typeface="Söhne"/>
              </a:rPr>
              <a:t> help by eliminating on-premise infrastructure (Horizon Cloud), leveraging renewable energy-powered public clouds (VMware Cloud Providers), reducing the need for backup data centers (VMware Cloud Disaster Recovery), and running workloads in energy-efficient data centers with renewable energy sources (GEC, VMC on AWS, AVS).</a:t>
            </a:r>
          </a:p>
          <a:p>
            <a:pPr algn="l">
              <a:buFont typeface="Arial" panose="020B0604020202020204" pitchFamily="34" charset="0"/>
              <a:buNone/>
            </a:pPr>
            <a:endParaRPr lang="en-US" b="0" i="0" dirty="0">
              <a:solidFill>
                <a:srgbClr val="D1D5DB"/>
              </a:solidFill>
              <a:effectLst/>
              <a:latin typeface="Söhne"/>
            </a:endParaRP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Virtualization enormously reduced the infrastructure customers needed to run their workloads which greatly reduced their energy and carbon footprint. </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now, adoption of our suite of multi-cloud solutions can help our customers continue their sustainability journey. </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These solutions enable customers to achieve higher utilization; further consolidate and eliminate storage and networking infrastructure; facilitate server upgrades and data center migrations and consolidations; significantly reduce business continuity and disaster recovery infrastructure; and leverage renewable energy-powered public cloud solutions.</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Adoption of our suite of multi-cloud solutions can help our customers on their sustainability journey. These solutions enable customers to achieve higher utilization; further consolidate and reduce compute, storage and networking infrastructure; facilitate server upgrades and migrations to more efficient servers and data centers, and facilitate data center consolidations; significantly reduce business continuity and disaster recovery infrastructure; and leverage renewable energy-powered public cloud solutions.</a:t>
            </a:r>
          </a:p>
          <a:p>
            <a:endParaRPr lang="en-US" dirty="0"/>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Virtualization enormously reduced the infrastructure customers needed to run their workloads which greatly reduced their energy and carbon footprint. </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now, adoption of our suite of multi-cloud solutions can help our customers continue their sustainability journey. </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These solutions enable customers to achieve higher utilization; further consolidate and eliminate storage and networking infrastructure; facilitate server upgrades and data center migrations and consolidations; significantly reduce business continuity and disaster recovery infrastructure; and leverage renewable energy-powered public cloud solutions.</a:t>
            </a:r>
          </a:p>
          <a:p>
            <a:endParaRPr lang="en-US" dirty="0"/>
          </a:p>
          <a:p>
            <a:endParaRPr lang="en-US" dirty="0"/>
          </a:p>
          <a:p>
            <a:r>
              <a:rPr lang="en-US" dirty="0"/>
              <a:t>Infrastructure consolidation -&gt; lower cost -&gt; less infrastructure -&gt; less energy -&gt; less carbon</a:t>
            </a:r>
          </a:p>
          <a:p>
            <a:r>
              <a:rPr lang="en-US" dirty="0"/>
              <a:t>vSphere consolidates host infrastructure (compared with no virtualization)</a:t>
            </a:r>
          </a:p>
          <a:p>
            <a:r>
              <a:rPr lang="en-US" dirty="0" err="1"/>
              <a:t>vSAN</a:t>
            </a:r>
            <a:r>
              <a:rPr lang="en-US" dirty="0"/>
              <a:t>/NSX consolidate storage and networking infrastructure</a:t>
            </a:r>
          </a:p>
          <a:p>
            <a:r>
              <a:rPr lang="en-US" dirty="0" err="1"/>
              <a:t>vROps</a:t>
            </a:r>
            <a:r>
              <a:rPr lang="en-US" dirty="0"/>
              <a:t> and VCD/VDCS – help customers optimize their environments for higher utilization and productivity, providing further host consolidation</a:t>
            </a:r>
          </a:p>
          <a:p>
            <a:r>
              <a:rPr lang="en-US" dirty="0"/>
              <a:t>VMware Cloud Foundation (VCF) creates on-premises private cloud environments to help customers maximize the productive use of their infrastructure providing further IT infrastructure consolidation.</a:t>
            </a:r>
          </a:p>
          <a:p>
            <a:endParaRPr lang="en-US" dirty="0"/>
          </a:p>
          <a:p>
            <a:r>
              <a:rPr lang="en-US" dirty="0"/>
              <a:t>HCX can facilitate migration of workloads to more efficient IT infrastructure, more efficient data centers, public/private clouds, and data center consolidation.</a:t>
            </a:r>
          </a:p>
          <a:p>
            <a:endParaRPr lang="en-US" dirty="0"/>
          </a:p>
          <a:p>
            <a:r>
              <a:rPr lang="en-US" dirty="0"/>
              <a:t>Horizon Cloud – eliminate on-premise infrastructure to support Horizon. Move to more efficient, renewable energy powered public cloud (VMC/AWS)</a:t>
            </a:r>
          </a:p>
          <a:p>
            <a:endParaRPr lang="en-US" dirty="0"/>
          </a:p>
          <a:p>
            <a:r>
              <a:rPr lang="en-US" dirty="0"/>
              <a:t>VMware Cloud Providers – Zero Carbon Committed providers that can provide customers with energy-efficient and low-carbon cloud operations for their workloads.</a:t>
            </a:r>
          </a:p>
          <a:p>
            <a:endParaRPr lang="en-US" dirty="0"/>
          </a:p>
          <a:p>
            <a:r>
              <a:rPr lang="en-US" dirty="0"/>
              <a:t>VMware Cloud Disaster Recovery – reduce or shut down on-premise backup data centers and shift backup capacity to VMC which requires significantly less infrastructure and is renewable energy powered.</a:t>
            </a:r>
          </a:p>
          <a:p>
            <a:endParaRPr lang="en-US" dirty="0"/>
          </a:p>
          <a:p>
            <a:r>
              <a:rPr lang="en-US" dirty="0"/>
              <a:t>GEC, VMC on AWS, AVS – workloads running in more energy efficiency data centers/IT infrastructure + renewable energy powered</a:t>
            </a:r>
          </a:p>
          <a:p>
            <a:endParaRPr lang="en-US" dirty="0"/>
          </a:p>
          <a:p>
            <a:endParaRPr lang="en-US" dirty="0"/>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633530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Our Customers are looking to VMware for </a:t>
            </a:r>
            <a:r>
              <a:rPr lang="en-US" sz="1200" b="1">
                <a:solidFill>
                  <a:srgbClr val="00B0F0"/>
                </a:solidFill>
              </a:rPr>
              <a:t>Sustainability-Driven Products </a:t>
            </a:r>
            <a:r>
              <a:rPr lang="en-US" sz="1200">
                <a:solidFill>
                  <a:schemeClr val="tx2"/>
                </a:solidFill>
              </a:rPr>
              <a:t>to reduce energy &amp; carbon emissions across their Operations.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solidFill>
                  <a:schemeClr val="tx2"/>
                </a:solidFill>
              </a:rPr>
              <a:t>We’re positioned very well to meet their immediate needs, and partner with them on future regulatory requirements and their longer term Net Zero goals.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solidFill>
                  <a:schemeClr val="tx2"/>
                </a:solidFill>
              </a:rPr>
              <a:t>Here is a snapshot of </a:t>
            </a:r>
            <a:r>
              <a:rPr lang="en-US" sz="1200" b="1">
                <a:solidFill>
                  <a:schemeClr val="tx2"/>
                </a:solidFill>
              </a:rPr>
              <a:t>Sustainability Portfolio and Roadmap </a:t>
            </a:r>
            <a:r>
              <a:rPr lang="en-US" sz="1200">
                <a:solidFill>
                  <a:schemeClr val="tx2"/>
                </a:solidFill>
              </a:rPr>
              <a:t>– from sustainability evaluation tools in the Sales cycle, to what’s available Now, and upcoming features and innovations.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solidFill>
                  <a:schemeClr val="tx2"/>
                </a:solidFill>
              </a:rPr>
              <a:t>Our solutions span </a:t>
            </a:r>
            <a:r>
              <a:rPr lang="en-US"/>
              <a:t>both the </a:t>
            </a:r>
            <a:r>
              <a:rPr lang="en-US" b="1"/>
              <a:t>Green Infrastructure </a:t>
            </a:r>
            <a:r>
              <a:rPr lang="en-US"/>
              <a:t>(from Data center to Network &amp; Edge) to </a:t>
            </a:r>
            <a:r>
              <a:rPr lang="en-US" b="1"/>
              <a:t>Green Operations – </a:t>
            </a:r>
            <a:r>
              <a:rPr lang="en-US" b="0"/>
              <a:t>the day-to-day activity focused on carbon transparency and efficiency.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a:t>On the </a:t>
            </a:r>
            <a:r>
              <a:rPr lang="en-US" b="1"/>
              <a:t>Green Infrastructure </a:t>
            </a:r>
            <a:r>
              <a:rPr lang="en-US" b="0"/>
              <a:t>side,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We continue to see strong customer success in the </a:t>
            </a:r>
            <a:r>
              <a:rPr lang="en-US" b="1"/>
              <a:t>Private Cloud </a:t>
            </a:r>
            <a:r>
              <a:rPr lang="en-US" b="0"/>
              <a:t>and virtualization across compute, storage and network.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In shifting to the</a:t>
            </a:r>
            <a:r>
              <a:rPr lang="en-US" b="1"/>
              <a:t> multi-cloud</a:t>
            </a:r>
            <a:r>
              <a:rPr lang="en-US" b="0"/>
              <a:t>, we’ve launched Zero Carbon committed for our VCPP partners with 100% public Renewable Energy commitments – matching them with customers committed to SBTs.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Longer term, we’re focused on our Telco use case in particular to address the demand there.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We’re also exploring how Renewable Energy Powered clouds can </a:t>
            </a:r>
            <a:r>
              <a:rPr lang="en-US" b="0" err="1"/>
              <a:t>peform</a:t>
            </a:r>
            <a:r>
              <a:rPr lang="en-US" b="0"/>
              <a:t>  workload demand shifting and a 24/7 match)</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On the Green Operation swim lane,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We’ve spent the last year developing out Green Operations solutions to provide transparency and efficiency - from Aria Ops Sustainability Dashboards to Green Score.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Longer term, we’re exploring how new advances in AI/ML can help drive sustainability solutions for hardware accelerators and idle hardware resources.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As you can see, we are positioned well to help customers today especially </a:t>
            </a:r>
            <a:r>
              <a:rPr lang="en-US" u="sng"/>
              <a:t>AND</a:t>
            </a:r>
            <a:r>
              <a:rPr lang="en-US"/>
              <a:t> we have funding and commitment from the BUs to continue developing out our Sustainability Innovation Roadmap.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&lt;For Sales Training&gt; Today – my team will cover this Product roadmap in more detail, including customer examples and case studies.  Please do let us know if you have ideas or other customer interest.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&lt;For Broadcom&gt; - the ESG Office continues to drive the Sustainability Product roadmap across VMware with the BUs, and deliver Sales Enablement and training to meet our growing customer needs.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53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300" kern="0" dirty="0">
                <a:solidFill>
                  <a:srgbClr val="717074">
                    <a:lumMod val="10000"/>
                  </a:srgbClr>
                </a:solidFill>
                <a:cs typeface="Arial" panose="020B0604020202020204" pitchFamily="34" charset="0"/>
              </a:rPr>
              <a:t>SMM </a:t>
            </a:r>
            <a:r>
              <a:rPr lang="en-US" sz="1300" kern="0" dirty="0" err="1">
                <a:solidFill>
                  <a:srgbClr val="717074">
                    <a:lumMod val="10000"/>
                  </a:srgbClr>
                </a:solidFill>
                <a:cs typeface="Arial" panose="020B0604020202020204" pitchFamily="34" charset="0"/>
              </a:rPr>
              <a:t>Lagd</a:t>
            </a:r>
            <a:r>
              <a:rPr lang="en-US" sz="1300" kern="0" dirty="0">
                <a:solidFill>
                  <a:srgbClr val="717074">
                    <a:lumMod val="10000"/>
                  </a:srgbClr>
                </a:solidFill>
                <a:cs typeface="Arial" panose="020B0604020202020204" pitchFamily="34" charset="0"/>
              </a:rPr>
              <a:t> av </a:t>
            </a:r>
            <a:r>
              <a:rPr lang="en-US" sz="1300" kern="0" dirty="0" err="1">
                <a:solidFill>
                  <a:srgbClr val="717074">
                    <a:lumMod val="10000"/>
                  </a:srgbClr>
                </a:solidFill>
                <a:cs typeface="Arial" panose="020B0604020202020204" pitchFamily="34" charset="0"/>
              </a:rPr>
              <a:t>Vmware</a:t>
            </a:r>
            <a:endParaRPr lang="en-US" sz="1300" kern="0" dirty="0">
              <a:solidFill>
                <a:srgbClr val="717074">
                  <a:lumMod val="10000"/>
                </a:srgbClr>
              </a:solidFill>
              <a:cs typeface="Arial" panose="020B0604020202020204" pitchFamily="34" charset="0"/>
            </a:endParaRPr>
          </a:p>
          <a:p>
            <a:pPr rtl="0"/>
            <a:r>
              <a:rPr lang="en-US" sz="1300" kern="0" dirty="0">
                <a:solidFill>
                  <a:srgbClr val="717074">
                    <a:lumMod val="10000"/>
                  </a:srgbClr>
                </a:solidFill>
                <a:cs typeface="Arial" panose="020B0604020202020204" pitchFamily="34" charset="0"/>
              </a:rPr>
              <a:t>	Eff prov: understand, assess, where are you at the moment</a:t>
            </a:r>
          </a:p>
          <a:p>
            <a:pPr rtl="0"/>
            <a:r>
              <a:rPr lang="en-US" sz="1300" kern="0" dirty="0">
                <a:solidFill>
                  <a:srgbClr val="717074">
                    <a:lumMod val="10000"/>
                  </a:srgbClr>
                </a:solidFill>
                <a:cs typeface="Arial" panose="020B0604020202020204" pitchFamily="34" charset="0"/>
              </a:rPr>
              <a:t>	Eco friendly: Quick WINS</a:t>
            </a:r>
          </a:p>
          <a:p>
            <a:pPr rtl="0"/>
            <a:r>
              <a:rPr lang="en-US" sz="1300" kern="0" dirty="0">
                <a:solidFill>
                  <a:srgbClr val="717074">
                    <a:lumMod val="10000"/>
                  </a:srgbClr>
                </a:solidFill>
                <a:cs typeface="Arial" panose="020B0604020202020204" pitchFamily="34" charset="0"/>
              </a:rPr>
              <a:t>	Green:  Possibilities, </a:t>
            </a:r>
            <a:r>
              <a:rPr lang="en-US" sz="1300" kern="0" dirty="0" err="1">
                <a:solidFill>
                  <a:srgbClr val="717074">
                    <a:lumMod val="10000"/>
                  </a:srgbClr>
                </a:solidFill>
                <a:cs typeface="Arial" panose="020B0604020202020204" pitchFamily="34" charset="0"/>
              </a:rPr>
              <a:t>Operationg</a:t>
            </a:r>
            <a:r>
              <a:rPr lang="en-US" sz="1300" kern="0" dirty="0">
                <a:solidFill>
                  <a:srgbClr val="717074">
                    <a:lumMod val="10000"/>
                  </a:srgbClr>
                </a:solidFill>
                <a:cs typeface="Arial" panose="020B0604020202020204" pitchFamily="34" charset="0"/>
              </a:rPr>
              <a:t> model</a:t>
            </a:r>
          </a:p>
          <a:p>
            <a:pPr rtl="0"/>
            <a:endParaRPr lang="en-US" sz="1300" kern="0" dirty="0">
              <a:solidFill>
                <a:srgbClr val="717074">
                  <a:lumMod val="10000"/>
                </a:srgbClr>
              </a:solidFill>
              <a:cs typeface="Arial" panose="020B0604020202020204" pitchFamily="34" charset="0"/>
            </a:endParaRPr>
          </a:p>
          <a:p>
            <a:pPr rtl="0"/>
            <a:endParaRPr lang="en-US" sz="1300" kern="0" dirty="0">
              <a:solidFill>
                <a:srgbClr val="717074">
                  <a:lumMod val="10000"/>
                </a:srgbClr>
              </a:solidFill>
              <a:cs typeface="Arial" panose="020B0604020202020204" pitchFamily="34" charset="0"/>
            </a:endParaRPr>
          </a:p>
          <a:p>
            <a:pPr rtl="0"/>
            <a:r>
              <a:rPr lang="en-US" sz="1300" kern="0" dirty="0">
                <a:solidFill>
                  <a:srgbClr val="717074">
                    <a:lumMod val="10000"/>
                  </a:srgbClr>
                </a:solidFill>
                <a:cs typeface="Arial" panose="020B0604020202020204" pitchFamily="34" charset="0"/>
              </a:rPr>
              <a:t>	</a:t>
            </a:r>
          </a:p>
        </p:txBody>
      </p:sp>
      <p:sp>
        <p:nvSpPr>
          <p:cNvPr id="4" name="Slide Number Placeholder 3"/>
          <p:cNvSpPr>
            <a:spLocks noGrp="1"/>
          </p:cNvSpPr>
          <p:nvPr>
            <p:ph type="sldNum" sz="quarter" idx="10"/>
          </p:nvPr>
        </p:nvSpPr>
        <p:spPr/>
        <p:txBody>
          <a:bodyPr/>
          <a:lstStyle/>
          <a:p>
            <a:pPr defTabSz="966612">
              <a:defRPr/>
            </a:pPr>
            <a:fld id="{9F4FBC3A-A12C-40F9-BB8D-BC30C7901396}" type="slidenum">
              <a:rPr lang="en-US">
                <a:solidFill>
                  <a:srgbClr val="717074"/>
                </a:solidFill>
                <a:latin typeface="Arial"/>
              </a:rPr>
              <a:pPr defTabSz="966612">
                <a:defRPr/>
              </a:pPr>
              <a:t>13</a:t>
            </a:fld>
            <a:endParaRPr lang="en-US">
              <a:solidFill>
                <a:srgbClr val="717074"/>
              </a:solidFill>
              <a:latin typeface="Arial"/>
            </a:endParaRPr>
          </a:p>
        </p:txBody>
      </p:sp>
    </p:spTree>
    <p:extLst>
      <p:ext uri="{BB962C8B-B14F-4D97-AF65-F5344CB8AC3E}">
        <p14:creationId xmlns:p14="http://schemas.microsoft.com/office/powerpoint/2010/main" val="135891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rtl="0"/>
            <a:r>
              <a:rPr lang="en-US" sz="1300" kern="0" dirty="0">
                <a:solidFill>
                  <a:srgbClr val="717074">
                    <a:lumMod val="10000"/>
                  </a:srgbClr>
                </a:solidFill>
                <a:cs typeface="Arial" panose="020B0604020202020204" pitchFamily="34" charset="0"/>
              </a:rPr>
              <a:t>Milestones in those three pillars</a:t>
            </a:r>
          </a:p>
          <a:p>
            <a:pPr rtl="0"/>
            <a:endParaRPr lang="en-US" sz="1300" kern="0" dirty="0">
              <a:solidFill>
                <a:srgbClr val="717074">
                  <a:lumMod val="10000"/>
                </a:srgbClr>
              </a:solidFill>
              <a:cs typeface="Arial" panose="020B0604020202020204" pitchFamily="34" charset="0"/>
            </a:endParaRPr>
          </a:p>
          <a:p>
            <a:pPr rtl="0"/>
            <a:r>
              <a:rPr lang="en-US" sz="1300" kern="0" dirty="0">
                <a:solidFill>
                  <a:srgbClr val="717074">
                    <a:lumMod val="10000"/>
                  </a:srgbClr>
                </a:solidFill>
                <a:cs typeface="Arial" panose="020B0604020202020204" pitchFamily="34" charset="0"/>
              </a:rPr>
              <a:t>	Where are you on virtualization?  It’s a given</a:t>
            </a:r>
          </a:p>
          <a:p>
            <a:pPr rtl="0"/>
            <a:r>
              <a:rPr lang="en-US" sz="1300" kern="0" dirty="0">
                <a:solidFill>
                  <a:srgbClr val="717074">
                    <a:lumMod val="10000"/>
                  </a:srgbClr>
                </a:solidFill>
                <a:cs typeface="Arial" panose="020B0604020202020204" pitchFamily="34" charset="0"/>
              </a:rPr>
              <a:t>	80% CO2 emissions. Are you 100% virtualized?</a:t>
            </a:r>
          </a:p>
          <a:p>
            <a:pPr rtl="0"/>
            <a:r>
              <a:rPr lang="en-US" sz="1300" kern="0" dirty="0">
                <a:solidFill>
                  <a:srgbClr val="717074">
                    <a:lumMod val="10000"/>
                  </a:srgbClr>
                </a:solidFill>
                <a:cs typeface="Arial" panose="020B0604020202020204" pitchFamily="34" charset="0"/>
              </a:rPr>
              <a:t>	Capacity planning: Virtualization ROCKSTAR! </a:t>
            </a:r>
          </a:p>
          <a:p>
            <a:pPr rtl="0"/>
            <a:r>
              <a:rPr lang="en-US" sz="1300" kern="0" dirty="0">
                <a:solidFill>
                  <a:srgbClr val="717074">
                    <a:lumMod val="10000"/>
                  </a:srgbClr>
                </a:solidFill>
                <a:cs typeface="Arial" panose="020B0604020202020204" pitchFamily="34" charset="0"/>
              </a:rPr>
              <a:t>	Quick Win: Increase </a:t>
            </a:r>
            <a:r>
              <a:rPr lang="en-US" sz="1300" kern="0" dirty="0" err="1">
                <a:solidFill>
                  <a:srgbClr val="717074">
                    <a:lumMod val="10000"/>
                  </a:srgbClr>
                </a:solidFill>
                <a:cs typeface="Arial" panose="020B0604020202020204" pitchFamily="34" charset="0"/>
              </a:rPr>
              <a:t>Consolidatoin</a:t>
            </a:r>
            <a:r>
              <a:rPr lang="en-US" sz="1300" kern="0" dirty="0">
                <a:solidFill>
                  <a:srgbClr val="717074">
                    <a:lumMod val="10000"/>
                  </a:srgbClr>
                </a:solidFill>
                <a:cs typeface="Arial" panose="020B0604020202020204" pitchFamily="34" charset="0"/>
              </a:rPr>
              <a:t> rate</a:t>
            </a:r>
          </a:p>
          <a:p>
            <a:pPr rtl="0"/>
            <a:endParaRPr lang="en-US" sz="1300" kern="0" dirty="0">
              <a:solidFill>
                <a:srgbClr val="717074">
                  <a:lumMod val="10000"/>
                </a:srgbClr>
              </a:solidFill>
              <a:cs typeface="Arial" panose="020B0604020202020204" pitchFamily="34" charset="0"/>
            </a:endParaRPr>
          </a:p>
          <a:p>
            <a:pPr rtl="0"/>
            <a:r>
              <a:rPr lang="en-US" sz="1300" kern="0" dirty="0">
                <a:solidFill>
                  <a:srgbClr val="717074">
                    <a:lumMod val="10000"/>
                  </a:srgbClr>
                </a:solidFill>
                <a:cs typeface="Arial" panose="020B0604020202020204" pitchFamily="34" charset="0"/>
              </a:rPr>
              <a:t>	Awareness</a:t>
            </a:r>
          </a:p>
          <a:p>
            <a:pPr rtl="0"/>
            <a:r>
              <a:rPr lang="en-US" sz="1300" kern="0" dirty="0">
                <a:solidFill>
                  <a:srgbClr val="717074">
                    <a:lumMod val="10000"/>
                  </a:srgbClr>
                </a:solidFill>
                <a:cs typeface="Arial" panose="020B0604020202020204" pitchFamily="34" charset="0"/>
              </a:rPr>
              <a:t>	Where are the customer</a:t>
            </a:r>
          </a:p>
          <a:p>
            <a:pPr rtl="0"/>
            <a:r>
              <a:rPr lang="en-US" sz="1300" kern="0" dirty="0">
                <a:solidFill>
                  <a:srgbClr val="717074">
                    <a:lumMod val="10000"/>
                  </a:srgbClr>
                </a:solidFill>
                <a:cs typeface="Arial" panose="020B0604020202020204" pitchFamily="34" charset="0"/>
              </a:rPr>
              <a:t>	Sustainability assessment</a:t>
            </a:r>
          </a:p>
          <a:p>
            <a:pPr rtl="0"/>
            <a:r>
              <a:rPr lang="en-US" sz="1300" kern="0" dirty="0">
                <a:solidFill>
                  <a:srgbClr val="717074">
                    <a:lumMod val="10000"/>
                  </a:srgbClr>
                </a:solidFill>
                <a:cs typeface="Arial" panose="020B0604020202020204" pitchFamily="34" charset="0"/>
              </a:rPr>
              <a:t>		</a:t>
            </a:r>
            <a:r>
              <a:rPr lang="en-US" sz="1300" kern="0" dirty="0" err="1">
                <a:solidFill>
                  <a:srgbClr val="717074">
                    <a:lumMod val="10000"/>
                  </a:srgbClr>
                </a:solidFill>
                <a:cs typeface="Arial" panose="020B0604020202020204" pitchFamily="34" charset="0"/>
              </a:rPr>
              <a:t>Questionaire</a:t>
            </a:r>
            <a:endParaRPr lang="en-US" sz="1300" kern="0" dirty="0">
              <a:solidFill>
                <a:srgbClr val="717074">
                  <a:lumMod val="10000"/>
                </a:srgbClr>
              </a:solidFill>
              <a:cs typeface="Arial" panose="020B0604020202020204" pitchFamily="34" charset="0"/>
            </a:endParaRPr>
          </a:p>
          <a:p>
            <a:pPr rtl="0"/>
            <a:r>
              <a:rPr lang="en-US" sz="1300" kern="0" dirty="0">
                <a:solidFill>
                  <a:srgbClr val="717074">
                    <a:lumMod val="10000"/>
                  </a:srgbClr>
                </a:solidFill>
                <a:cs typeface="Arial" panose="020B0604020202020204" pitchFamily="34" charset="0"/>
              </a:rPr>
              <a:t>	Where are DCs? Consolidate ratio</a:t>
            </a:r>
          </a:p>
          <a:p>
            <a:pPr rtl="0"/>
            <a:r>
              <a:rPr lang="en-US" sz="1300" kern="0" dirty="0">
                <a:solidFill>
                  <a:srgbClr val="717074">
                    <a:lumMod val="10000"/>
                  </a:srgbClr>
                </a:solidFill>
                <a:cs typeface="Arial" panose="020B0604020202020204" pitchFamily="34" charset="0"/>
              </a:rPr>
              <a:t>	Help to understand where they are regarding consumption</a:t>
            </a:r>
          </a:p>
          <a:p>
            <a:pPr rtl="0"/>
            <a:r>
              <a:rPr lang="en-US" sz="1300" kern="0" dirty="0">
                <a:solidFill>
                  <a:srgbClr val="717074">
                    <a:lumMod val="10000"/>
                  </a:srgbClr>
                </a:solidFill>
                <a:cs typeface="Arial" panose="020B0604020202020204" pitchFamily="34" charset="0"/>
              </a:rPr>
              <a:t>	</a:t>
            </a:r>
          </a:p>
          <a:p>
            <a:pPr rtl="0"/>
            <a:r>
              <a:rPr lang="en-US" sz="1300" kern="0" dirty="0">
                <a:solidFill>
                  <a:srgbClr val="717074">
                    <a:lumMod val="10000"/>
                  </a:srgbClr>
                </a:solidFill>
                <a:cs typeface="Arial" panose="020B0604020202020204" pitchFamily="34" charset="0"/>
              </a:rPr>
              <a:t>Where do you want to be</a:t>
            </a:r>
          </a:p>
          <a:p>
            <a:pPr rtl="0"/>
            <a:r>
              <a:rPr lang="en-US" sz="1300" kern="0" dirty="0">
                <a:solidFill>
                  <a:srgbClr val="717074">
                    <a:lumMod val="10000"/>
                  </a:srgbClr>
                </a:solidFill>
                <a:cs typeface="Arial" panose="020B0604020202020204" pitchFamily="34" charset="0"/>
              </a:rPr>
              <a:t>	Ambition as company</a:t>
            </a:r>
          </a:p>
          <a:p>
            <a:pPr rtl="0"/>
            <a:r>
              <a:rPr lang="en-US" sz="1300" kern="0" dirty="0">
                <a:solidFill>
                  <a:srgbClr val="717074">
                    <a:lumMod val="10000"/>
                  </a:srgbClr>
                </a:solidFill>
                <a:cs typeface="Arial" panose="020B0604020202020204" pitchFamily="34" charset="0"/>
              </a:rPr>
              <a:t>	as digital department</a:t>
            </a:r>
          </a:p>
          <a:p>
            <a:pPr rtl="0"/>
            <a:r>
              <a:rPr lang="en-US" sz="1300" kern="0" dirty="0">
                <a:solidFill>
                  <a:srgbClr val="717074">
                    <a:lumMod val="10000"/>
                  </a:srgbClr>
                </a:solidFill>
                <a:cs typeface="Arial" panose="020B0604020202020204" pitchFamily="34" charset="0"/>
              </a:rPr>
              <a:t>	Build an internal Green digital team internally</a:t>
            </a:r>
          </a:p>
          <a:p>
            <a:pPr rtl="0"/>
            <a:r>
              <a:rPr lang="en-US" sz="1300" kern="0" dirty="0">
                <a:solidFill>
                  <a:srgbClr val="717074">
                    <a:lumMod val="10000"/>
                  </a:srgbClr>
                </a:solidFill>
                <a:cs typeface="Arial" panose="020B0604020202020204" pitchFamily="34" charset="0"/>
              </a:rPr>
              <a:t>	Who are the people in the team</a:t>
            </a:r>
          </a:p>
          <a:p>
            <a:pPr rtl="0"/>
            <a:r>
              <a:rPr lang="en-US" sz="1300" kern="0" dirty="0">
                <a:solidFill>
                  <a:srgbClr val="717074">
                    <a:lumMod val="10000"/>
                  </a:srgbClr>
                </a:solidFill>
                <a:cs typeface="Arial" panose="020B0604020202020204" pitchFamily="34" charset="0"/>
              </a:rPr>
              <a:t>	TALK to these people (VP, tech resource)</a:t>
            </a:r>
          </a:p>
          <a:p>
            <a:pPr rtl="0"/>
            <a:endParaRPr lang="en-US" sz="1300" kern="0" dirty="0">
              <a:solidFill>
                <a:srgbClr val="717074">
                  <a:lumMod val="10000"/>
                </a:srgbClr>
              </a:solidFill>
              <a:cs typeface="Arial" panose="020B0604020202020204" pitchFamily="34" charset="0"/>
            </a:endParaRPr>
          </a:p>
          <a:p>
            <a:pPr rtl="0"/>
            <a:endParaRPr lang="en-US" sz="1300" kern="0" dirty="0">
              <a:solidFill>
                <a:srgbClr val="717074">
                  <a:lumMod val="10000"/>
                </a:srgbClr>
              </a:solidFill>
              <a:cs typeface="Arial" panose="020B0604020202020204" pitchFamily="34" charset="0"/>
            </a:endParaRPr>
          </a:p>
          <a:p>
            <a:pPr rtl="0"/>
            <a:r>
              <a:rPr lang="en-US" sz="1300" kern="0" dirty="0">
                <a:solidFill>
                  <a:srgbClr val="717074">
                    <a:lumMod val="10000"/>
                  </a:srgbClr>
                </a:solidFill>
                <a:cs typeface="Arial" panose="020B0604020202020204" pitchFamily="34" charset="0"/>
              </a:rPr>
              <a:t>Transparency;</a:t>
            </a:r>
          </a:p>
          <a:p>
            <a:pPr rtl="0"/>
            <a:r>
              <a:rPr lang="en-US" sz="1300" kern="0" dirty="0">
                <a:solidFill>
                  <a:srgbClr val="717074">
                    <a:lumMod val="10000"/>
                  </a:srgbClr>
                </a:solidFill>
                <a:cs typeface="Arial" panose="020B0604020202020204" pitchFamily="34" charset="0"/>
              </a:rPr>
              <a:t>‘	UK, DE, </a:t>
            </a:r>
            <a:r>
              <a:rPr lang="en-US" sz="1300" kern="0" dirty="0" err="1">
                <a:solidFill>
                  <a:srgbClr val="717074">
                    <a:lumMod val="10000"/>
                  </a:srgbClr>
                </a:solidFill>
                <a:cs typeface="Arial" panose="020B0604020202020204" pitchFamily="34" charset="0"/>
              </a:rPr>
              <a:t>eller</a:t>
            </a:r>
            <a:r>
              <a:rPr lang="en-US" sz="1300" kern="0" dirty="0">
                <a:solidFill>
                  <a:srgbClr val="717074">
                    <a:lumMod val="10000"/>
                  </a:srgbClr>
                </a:solidFill>
                <a:cs typeface="Arial" panose="020B0604020202020204" pitchFamily="34" charset="0"/>
              </a:rPr>
              <a:t> Sweden?</a:t>
            </a:r>
          </a:p>
          <a:p>
            <a:pPr rtl="0"/>
            <a:endParaRPr lang="en-US" sz="1300" kern="0" dirty="0">
              <a:solidFill>
                <a:srgbClr val="717074">
                  <a:lumMod val="10000"/>
                </a:srgbClr>
              </a:solidFill>
              <a:cs typeface="Arial" panose="020B0604020202020204" pitchFamily="34" charset="0"/>
            </a:endParaRPr>
          </a:p>
          <a:p>
            <a:pPr rtl="0"/>
            <a:r>
              <a:rPr lang="en-US" sz="1300" kern="0" dirty="0">
                <a:solidFill>
                  <a:srgbClr val="717074">
                    <a:lumMod val="10000"/>
                  </a:srgbClr>
                </a:solidFill>
                <a:cs typeface="Arial" panose="020B0604020202020204" pitchFamily="34" charset="0"/>
              </a:rPr>
              <a:t>	</a:t>
            </a:r>
          </a:p>
        </p:txBody>
      </p:sp>
      <p:sp>
        <p:nvSpPr>
          <p:cNvPr id="4" name="Slide Number Placeholder 3"/>
          <p:cNvSpPr>
            <a:spLocks noGrp="1"/>
          </p:cNvSpPr>
          <p:nvPr>
            <p:ph type="sldNum" sz="quarter" idx="10"/>
          </p:nvPr>
        </p:nvSpPr>
        <p:spPr/>
        <p:txBody>
          <a:bodyPr/>
          <a:lstStyle/>
          <a:p>
            <a:pPr defTabSz="966612">
              <a:defRPr/>
            </a:pPr>
            <a:fld id="{9F4FBC3A-A12C-40F9-BB8D-BC30C7901396}" type="slidenum">
              <a:rPr lang="en-US">
                <a:solidFill>
                  <a:srgbClr val="717074"/>
                </a:solidFill>
                <a:latin typeface="Arial"/>
              </a:rPr>
              <a:pPr defTabSz="966612">
                <a:defRPr/>
              </a:pPr>
              <a:t>14</a:t>
            </a:fld>
            <a:endParaRPr lang="en-US">
              <a:solidFill>
                <a:srgbClr val="717074"/>
              </a:solidFill>
              <a:latin typeface="Arial"/>
            </a:endParaRPr>
          </a:p>
        </p:txBody>
      </p:sp>
    </p:spTree>
    <p:extLst>
      <p:ext uri="{BB962C8B-B14F-4D97-AF65-F5344CB8AC3E}">
        <p14:creationId xmlns:p14="http://schemas.microsoft.com/office/powerpoint/2010/main" val="49574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rtl="0"/>
            <a:r>
              <a:rPr lang="en-CA" sz="1300" dirty="0"/>
              <a:t>Build the team:</a:t>
            </a:r>
          </a:p>
          <a:p>
            <a:pPr marL="181240" indent="-181240">
              <a:buFont typeface="Arial" panose="020B0604020202020204" pitchFamily="34" charset="0"/>
              <a:buChar char="•"/>
            </a:pPr>
            <a:r>
              <a:rPr lang="en-US" sz="1300" kern="0" dirty="0">
                <a:solidFill>
                  <a:srgbClr val="717074">
                    <a:lumMod val="10000"/>
                  </a:srgbClr>
                </a:solidFill>
                <a:ea typeface="Avenir Book" charset="0"/>
                <a:cs typeface="Arial" panose="020B0604020202020204" pitchFamily="34" charset="0"/>
              </a:rPr>
              <a:t>Facilities, Ops, Apps, BU, Buyers … </a:t>
            </a:r>
          </a:p>
          <a:p>
            <a:pPr marL="181240"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RACI</a:t>
            </a:r>
          </a:p>
          <a:p>
            <a:endParaRPr lang="en-US" sz="1300" kern="0" dirty="0">
              <a:solidFill>
                <a:srgbClr val="717074">
                  <a:lumMod val="10000"/>
                </a:srgbClr>
              </a:solidFill>
              <a:cs typeface="Arial" panose="020B0604020202020204" pitchFamily="34" charset="0"/>
            </a:endParaRPr>
          </a:p>
          <a:p>
            <a:r>
              <a:rPr lang="en-US" sz="1300" kern="0" dirty="0">
                <a:solidFill>
                  <a:srgbClr val="717074">
                    <a:lumMod val="10000"/>
                  </a:srgbClr>
                </a:solidFill>
                <a:cs typeface="Arial" panose="020B0604020202020204" pitchFamily="34" charset="0"/>
              </a:rPr>
              <a:t>Efficiency:</a:t>
            </a:r>
          </a:p>
          <a:p>
            <a:r>
              <a:rPr lang="en-US" sz="1300" kern="0" dirty="0">
                <a:solidFill>
                  <a:srgbClr val="717074">
                    <a:lumMod val="10000"/>
                  </a:srgbClr>
                </a:solidFill>
                <a:cs typeface="Arial" panose="020B0604020202020204" pitchFamily="34" charset="0"/>
              </a:rPr>
              <a:t>	HW optimization:</a:t>
            </a:r>
          </a:p>
          <a:p>
            <a:r>
              <a:rPr lang="en-US" sz="1300" kern="0" dirty="0">
                <a:solidFill>
                  <a:srgbClr val="717074">
                    <a:lumMod val="10000"/>
                  </a:srgbClr>
                </a:solidFill>
                <a:cs typeface="Arial" panose="020B0604020202020204" pitchFamily="34" charset="0"/>
              </a:rPr>
              <a:t>		HPM/DPM</a:t>
            </a:r>
          </a:p>
          <a:p>
            <a:r>
              <a:rPr lang="en-US" sz="1300" kern="0" dirty="0">
                <a:solidFill>
                  <a:srgbClr val="717074">
                    <a:lumMod val="10000"/>
                  </a:srgbClr>
                </a:solidFill>
                <a:cs typeface="Arial" panose="020B0604020202020204" pitchFamily="34" charset="0"/>
              </a:rPr>
              <a:t>WASTE:	</a:t>
            </a:r>
          </a:p>
          <a:p>
            <a:r>
              <a:rPr lang="en-US" sz="1300" kern="0" dirty="0">
                <a:solidFill>
                  <a:srgbClr val="717074">
                    <a:lumMod val="10000"/>
                  </a:srgbClr>
                </a:solidFill>
                <a:cs typeface="Arial" panose="020B0604020202020204" pitchFamily="34" charset="0"/>
              </a:rPr>
              <a:t>	Reduce VMs In private Cloud</a:t>
            </a:r>
          </a:p>
          <a:p>
            <a:r>
              <a:rPr lang="en-US" sz="1300" kern="0" dirty="0">
                <a:solidFill>
                  <a:srgbClr val="717074">
                    <a:lumMod val="10000"/>
                  </a:srgbClr>
                </a:solidFill>
                <a:cs typeface="Arial" panose="020B0604020202020204" pitchFamily="34" charset="0"/>
              </a:rPr>
              <a:t>	Orange: 1800 a/year</a:t>
            </a:r>
          </a:p>
          <a:p>
            <a:endParaRPr lang="en-US" sz="1300" kern="0" dirty="0">
              <a:solidFill>
                <a:srgbClr val="717074">
                  <a:lumMod val="10000"/>
                </a:srgbClr>
              </a:solidFill>
              <a:cs typeface="Arial" panose="020B0604020202020204" pitchFamily="34" charset="0"/>
            </a:endParaRPr>
          </a:p>
          <a:p>
            <a:r>
              <a:rPr lang="en-US" sz="1300" kern="0" dirty="0">
                <a:solidFill>
                  <a:srgbClr val="717074">
                    <a:lumMod val="10000"/>
                  </a:srgbClr>
                </a:solidFill>
                <a:cs typeface="Arial" panose="020B0604020202020204" pitchFamily="34" charset="0"/>
              </a:rPr>
              <a:t>Efficiency:</a:t>
            </a:r>
          </a:p>
          <a:p>
            <a:r>
              <a:rPr lang="en-US" sz="1300" kern="0" dirty="0">
                <a:solidFill>
                  <a:srgbClr val="717074">
                    <a:lumMod val="10000"/>
                  </a:srgbClr>
                </a:solidFill>
                <a:cs typeface="Arial" panose="020B0604020202020204" pitchFamily="34" charset="0"/>
              </a:rPr>
              <a:t>	PUE, not easy. Related to the datacenter</a:t>
            </a:r>
          </a:p>
          <a:p>
            <a:r>
              <a:rPr lang="en-US" sz="1300" kern="0" dirty="0">
                <a:solidFill>
                  <a:srgbClr val="717074">
                    <a:lumMod val="10000"/>
                  </a:srgbClr>
                </a:solidFill>
                <a:cs typeface="Arial" panose="020B0604020202020204" pitchFamily="34" charset="0"/>
              </a:rPr>
              <a:t>	(takes time and money)</a:t>
            </a:r>
          </a:p>
          <a:p>
            <a:r>
              <a:rPr lang="en-US" sz="1300" kern="0" dirty="0">
                <a:solidFill>
                  <a:srgbClr val="717074">
                    <a:lumMod val="10000"/>
                  </a:srgbClr>
                </a:solidFill>
                <a:cs typeface="Arial" panose="020B0604020202020204" pitchFamily="34" charset="0"/>
              </a:rPr>
              <a:t>	“Give Choice:  Multi cloud, VCPP, Locations</a:t>
            </a:r>
          </a:p>
          <a:p>
            <a:endParaRPr lang="en-US" sz="1300" kern="0" dirty="0">
              <a:solidFill>
                <a:srgbClr val="717074">
                  <a:lumMod val="10000"/>
                </a:srgbClr>
              </a:solidFill>
              <a:cs typeface="Arial" panose="020B0604020202020204" pitchFamily="34" charset="0"/>
            </a:endParaRPr>
          </a:p>
          <a:p>
            <a:r>
              <a:rPr lang="en-US" sz="1300" kern="0" dirty="0">
                <a:solidFill>
                  <a:srgbClr val="717074">
                    <a:lumMod val="10000"/>
                  </a:srgbClr>
                </a:solidFill>
                <a:cs typeface="Arial" panose="020B0604020202020204" pitchFamily="34" charset="0"/>
              </a:rPr>
              <a:t>Transparency;:</a:t>
            </a:r>
          </a:p>
          <a:p>
            <a:r>
              <a:rPr lang="en-US" sz="1300" kern="0" dirty="0">
                <a:solidFill>
                  <a:srgbClr val="717074">
                    <a:lumMod val="10000"/>
                  </a:srgbClr>
                </a:solidFill>
                <a:cs typeface="Arial" panose="020B0604020202020204" pitchFamily="34" charset="0"/>
              </a:rPr>
              <a:t>	provide carbon footprint report</a:t>
            </a:r>
          </a:p>
          <a:p>
            <a:r>
              <a:rPr lang="en-US" sz="1300" kern="0" dirty="0">
                <a:solidFill>
                  <a:srgbClr val="717074">
                    <a:lumMod val="10000"/>
                  </a:srgbClr>
                </a:solidFill>
                <a:cs typeface="Arial" panose="020B0604020202020204" pitchFamily="34" charset="0"/>
              </a:rPr>
              <a:t>	understand Power consumption</a:t>
            </a:r>
          </a:p>
          <a:p>
            <a:r>
              <a:rPr lang="en-US" sz="1300" kern="0" dirty="0">
                <a:solidFill>
                  <a:srgbClr val="717074">
                    <a:lumMod val="10000"/>
                  </a:srgbClr>
                </a:solidFill>
                <a:cs typeface="Arial" panose="020B0604020202020204" pitchFamily="34" charset="0"/>
              </a:rPr>
              <a:t>	at a </a:t>
            </a:r>
            <a:r>
              <a:rPr lang="en-US" sz="1300" kern="0" dirty="0" err="1">
                <a:solidFill>
                  <a:srgbClr val="717074">
                    <a:lumMod val="10000"/>
                  </a:srgbClr>
                </a:solidFill>
                <a:cs typeface="Arial" panose="020B0604020202020204" pitchFamily="34" charset="0"/>
              </a:rPr>
              <a:t>virtualiszation</a:t>
            </a:r>
            <a:r>
              <a:rPr lang="en-US" sz="1300" kern="0" dirty="0">
                <a:solidFill>
                  <a:srgbClr val="717074">
                    <a:lumMod val="10000"/>
                  </a:srgbClr>
                </a:solidFill>
                <a:cs typeface="Arial" panose="020B0604020202020204" pitchFamily="34" charset="0"/>
              </a:rPr>
              <a:t> layer</a:t>
            </a:r>
          </a:p>
          <a:p>
            <a:r>
              <a:rPr lang="en-US" sz="1300" kern="0" dirty="0">
                <a:solidFill>
                  <a:srgbClr val="717074">
                    <a:lumMod val="10000"/>
                  </a:srgbClr>
                </a:solidFill>
                <a:cs typeface="Arial" panose="020B0604020202020204" pitchFamily="34" charset="0"/>
              </a:rPr>
              <a:t>		This business unit is consuming,,,</a:t>
            </a:r>
          </a:p>
          <a:p>
            <a:r>
              <a:rPr lang="en-US" sz="1300" kern="0" dirty="0">
                <a:solidFill>
                  <a:srgbClr val="717074">
                    <a:lumMod val="10000"/>
                  </a:srgbClr>
                </a:solidFill>
                <a:cs typeface="Arial" panose="020B0604020202020204" pitchFamily="34" charset="0"/>
              </a:rPr>
              <a:t>		pr. Dept</a:t>
            </a:r>
          </a:p>
          <a:p>
            <a:endParaRPr lang="en-US" sz="1300" kern="0" dirty="0">
              <a:solidFill>
                <a:srgbClr val="717074">
                  <a:lumMod val="10000"/>
                </a:srgbClr>
              </a:solidFill>
              <a:cs typeface="Arial" panose="020B0604020202020204" pitchFamily="34" charset="0"/>
            </a:endParaRPr>
          </a:p>
          <a:p>
            <a:endParaRPr lang="en-US" sz="1300" kern="0" dirty="0">
              <a:solidFill>
                <a:srgbClr val="717074">
                  <a:lumMod val="10000"/>
                </a:srgbClr>
              </a:solidFill>
              <a:cs typeface="Arial" panose="020B0604020202020204" pitchFamily="34" charset="0"/>
            </a:endParaRPr>
          </a:p>
          <a:p>
            <a:r>
              <a:rPr lang="en-US" sz="1300" kern="0" dirty="0">
                <a:solidFill>
                  <a:srgbClr val="717074">
                    <a:lumMod val="10000"/>
                  </a:srgbClr>
                </a:solidFill>
                <a:cs typeface="Arial" panose="020B0604020202020204" pitchFamily="34" charset="0"/>
              </a:rPr>
              <a:t>Green policies:</a:t>
            </a:r>
          </a:p>
          <a:p>
            <a:r>
              <a:rPr lang="en-US" sz="1300" kern="0" dirty="0">
                <a:solidFill>
                  <a:srgbClr val="717074">
                    <a:lumMod val="10000"/>
                  </a:srgbClr>
                </a:solidFill>
                <a:cs typeface="Arial" panose="020B0604020202020204" pitchFamily="34" charset="0"/>
              </a:rPr>
              <a:t>	What can a company do?</a:t>
            </a:r>
          </a:p>
          <a:p>
            <a:r>
              <a:rPr lang="en-US" sz="1300" kern="0" dirty="0">
                <a:solidFill>
                  <a:srgbClr val="717074">
                    <a:lumMod val="10000"/>
                  </a:srgbClr>
                </a:solidFill>
                <a:cs typeface="Arial" panose="020B0604020202020204" pitchFamily="34" charset="0"/>
              </a:rPr>
              <a:t>	</a:t>
            </a:r>
            <a:r>
              <a:rPr lang="en-US" sz="1300" kern="0" dirty="0" err="1">
                <a:solidFill>
                  <a:srgbClr val="717074">
                    <a:lumMod val="10000"/>
                  </a:srgbClr>
                </a:solidFill>
                <a:cs typeface="Arial" panose="020B0604020202020204" pitchFamily="34" charset="0"/>
              </a:rPr>
              <a:t>virtulaziation</a:t>
            </a:r>
            <a:r>
              <a:rPr lang="en-US" sz="1300" kern="0" dirty="0">
                <a:solidFill>
                  <a:srgbClr val="717074">
                    <a:lumMod val="10000"/>
                  </a:srgbClr>
                </a:solidFill>
                <a:cs typeface="Arial" panose="020B0604020202020204" pitchFamily="34" charset="0"/>
              </a:rPr>
              <a:t> first?</a:t>
            </a:r>
          </a:p>
          <a:p>
            <a:r>
              <a:rPr lang="en-US" sz="1300" kern="0" dirty="0">
                <a:solidFill>
                  <a:srgbClr val="717074">
                    <a:lumMod val="10000"/>
                  </a:srgbClr>
                </a:solidFill>
                <a:cs typeface="Arial" panose="020B0604020202020204" pitchFamily="34" charset="0"/>
              </a:rPr>
              <a:t>	cloud first?</a:t>
            </a:r>
          </a:p>
          <a:p>
            <a:r>
              <a:rPr lang="en-US" sz="1300" kern="0" dirty="0">
                <a:solidFill>
                  <a:srgbClr val="717074">
                    <a:lumMod val="10000"/>
                  </a:srgbClr>
                </a:solidFill>
                <a:cs typeface="Arial" panose="020B0604020202020204" pitchFamily="34" charset="0"/>
              </a:rPr>
              <a:t>	GREEN first!!! </a:t>
            </a:r>
          </a:p>
          <a:p>
            <a:r>
              <a:rPr lang="en-US" sz="1300" kern="0" dirty="0">
                <a:solidFill>
                  <a:srgbClr val="717074">
                    <a:lumMod val="10000"/>
                  </a:srgbClr>
                </a:solidFill>
                <a:cs typeface="Arial" panose="020B0604020202020204" pitchFamily="34" charset="0"/>
              </a:rPr>
              <a:t> 	  every new workload should go to a green location</a:t>
            </a:r>
          </a:p>
          <a:p>
            <a:r>
              <a:rPr lang="en-US" sz="1300" kern="0" dirty="0">
                <a:solidFill>
                  <a:srgbClr val="717074">
                    <a:lumMod val="10000"/>
                  </a:srgbClr>
                </a:solidFill>
                <a:cs typeface="Arial" panose="020B0604020202020204" pitchFamily="34" charset="0"/>
              </a:rPr>
              <a:t>	  budget on </a:t>
            </a:r>
            <a:r>
              <a:rPr lang="en-US" sz="1300" kern="0" dirty="0" err="1">
                <a:solidFill>
                  <a:srgbClr val="717074">
                    <a:lumMod val="10000"/>
                  </a:srgbClr>
                </a:solidFill>
                <a:cs typeface="Arial" panose="020B0604020202020204" pitchFamily="34" charset="0"/>
              </a:rPr>
              <a:t>carbojn</a:t>
            </a:r>
            <a:r>
              <a:rPr lang="en-US" sz="1300" kern="0" dirty="0">
                <a:solidFill>
                  <a:srgbClr val="717074">
                    <a:lumMod val="10000"/>
                  </a:srgbClr>
                </a:solidFill>
                <a:cs typeface="Arial" panose="020B0604020202020204" pitchFamily="34" charset="0"/>
              </a:rPr>
              <a:t> emissions</a:t>
            </a:r>
          </a:p>
          <a:p>
            <a:r>
              <a:rPr lang="en-US" sz="1300" kern="0" dirty="0">
                <a:solidFill>
                  <a:srgbClr val="717074">
                    <a:lumMod val="10000"/>
                  </a:srgbClr>
                </a:solidFill>
                <a:cs typeface="Arial" panose="020B0604020202020204" pitchFamily="34" charset="0"/>
              </a:rPr>
              <a:t>	  policies for hardware and software (Dell, HPE, reduce Scope 3!!!)</a:t>
            </a:r>
          </a:p>
          <a:p>
            <a:r>
              <a:rPr lang="en-US" sz="1300" kern="0" dirty="0">
                <a:solidFill>
                  <a:srgbClr val="717074">
                    <a:lumMod val="10000"/>
                  </a:srgbClr>
                </a:solidFill>
                <a:cs typeface="Arial" panose="020B0604020202020204" pitchFamily="34" charset="0"/>
              </a:rPr>
              <a:t>	  </a:t>
            </a:r>
          </a:p>
          <a:p>
            <a:endParaRPr lang="en-US" sz="1300" kern="0" dirty="0">
              <a:solidFill>
                <a:srgbClr val="717074">
                  <a:lumMod val="10000"/>
                </a:srgbClr>
              </a:solidFill>
              <a:cs typeface="Arial" panose="020B0604020202020204" pitchFamily="34" charset="0"/>
            </a:endParaRPr>
          </a:p>
          <a:p>
            <a:endParaRPr lang="en-US" sz="1300" kern="0" dirty="0">
              <a:solidFill>
                <a:srgbClr val="717074">
                  <a:lumMod val="10000"/>
                </a:srgbClr>
              </a:solidFill>
              <a:cs typeface="Arial" panose="020B0604020202020204" pitchFamily="34" charset="0"/>
            </a:endParaRPr>
          </a:p>
          <a:p>
            <a:r>
              <a:rPr lang="en-US" sz="1300" kern="0" dirty="0">
                <a:solidFill>
                  <a:srgbClr val="717074">
                    <a:lumMod val="10000"/>
                  </a:srgbClr>
                </a:solidFill>
                <a:cs typeface="Arial" panose="020B0604020202020204" pitchFamily="34" charset="0"/>
              </a:rPr>
              <a:t>Green Automation:</a:t>
            </a:r>
          </a:p>
          <a:p>
            <a:r>
              <a:rPr lang="en-US" sz="1300" kern="0" dirty="0">
                <a:solidFill>
                  <a:srgbClr val="717074">
                    <a:lumMod val="10000"/>
                  </a:srgbClr>
                </a:solidFill>
                <a:cs typeface="Arial" panose="020B0604020202020204" pitchFamily="34" charset="0"/>
              </a:rPr>
              <a:t>	Financial Savings</a:t>
            </a:r>
          </a:p>
          <a:p>
            <a:r>
              <a:rPr lang="en-US" sz="1300" kern="0" dirty="0">
                <a:solidFill>
                  <a:srgbClr val="717074">
                    <a:lumMod val="10000"/>
                  </a:srgbClr>
                </a:solidFill>
                <a:cs typeface="Arial" panose="020B0604020202020204" pitchFamily="34" charset="0"/>
              </a:rPr>
              <a:t>	Green team, not just the DC team</a:t>
            </a:r>
          </a:p>
          <a:p>
            <a:endParaRPr lang="en-US" sz="1300" kern="0" dirty="0">
              <a:solidFill>
                <a:srgbClr val="717074">
                  <a:lumMod val="10000"/>
                </a:srgbClr>
              </a:solidFill>
              <a:cs typeface="Arial" panose="020B0604020202020204" pitchFamily="34" charset="0"/>
            </a:endParaRPr>
          </a:p>
          <a:p>
            <a:pPr marL="181240"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VM Lease</a:t>
            </a:r>
          </a:p>
          <a:p>
            <a:pPr marL="181240"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Green SLA </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Backup needed or not</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DRP needed or not</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In the public cloud: Dynamic? Does not power off, Delete shut down. Everything online all the time</a:t>
            </a:r>
          </a:p>
          <a:p>
            <a:pPr marL="664546" lvl="1" indent="-181240">
              <a:buFont typeface="Arial" panose="020B0604020202020204" pitchFamily="34" charset="0"/>
              <a:buChar char="•"/>
            </a:pPr>
            <a:r>
              <a:rPr lang="en-US" sz="1300" b="1" kern="0" dirty="0">
                <a:solidFill>
                  <a:srgbClr val="717074">
                    <a:lumMod val="10000"/>
                  </a:srgbClr>
                </a:solidFill>
                <a:cs typeface="Arial" panose="020B0604020202020204" pitchFamily="34" charset="0"/>
              </a:rPr>
              <a:t>Make a Green Offering. </a:t>
            </a:r>
            <a:r>
              <a:rPr lang="en-US" sz="1300" kern="0" dirty="0">
                <a:solidFill>
                  <a:srgbClr val="717074">
                    <a:lumMod val="10000"/>
                  </a:srgbClr>
                </a:solidFill>
                <a:cs typeface="Arial" panose="020B0604020202020204" pitchFamily="34" charset="0"/>
              </a:rPr>
              <a:t>Power off Developer servers every night!! Not necessary to keep the lights on at all time</a:t>
            </a:r>
          </a:p>
          <a:p>
            <a:pPr marL="664546" lvl="1" indent="-181240">
              <a:buFont typeface="Arial" panose="020B0604020202020204" pitchFamily="34" charset="0"/>
              <a:buChar char="•"/>
            </a:pPr>
            <a:r>
              <a:rPr lang="en-US" sz="1300" kern="0" dirty="0" err="1">
                <a:solidFill>
                  <a:srgbClr val="717074">
                    <a:lumMod val="10000"/>
                  </a:srgbClr>
                </a:solidFill>
                <a:cs typeface="Arial" panose="020B0604020202020204" pitchFamily="34" charset="0"/>
              </a:rPr>
              <a:t>LifeCycle</a:t>
            </a:r>
            <a:endParaRPr lang="en-US" sz="1300" kern="0" dirty="0">
              <a:solidFill>
                <a:srgbClr val="717074">
                  <a:lumMod val="10000"/>
                </a:srgbClr>
              </a:solidFill>
              <a:cs typeface="Arial" panose="020B0604020202020204" pitchFamily="34" charset="0"/>
            </a:endParaRPr>
          </a:p>
          <a:p>
            <a:pPr marL="664546" lvl="1" indent="-181240">
              <a:buFont typeface="Arial" panose="020B0604020202020204" pitchFamily="34" charset="0"/>
              <a:buChar char="•"/>
            </a:pPr>
            <a:endParaRPr lang="en-US" sz="1300" kern="0" dirty="0">
              <a:solidFill>
                <a:srgbClr val="717074">
                  <a:lumMod val="10000"/>
                </a:srgbClr>
              </a:solidFill>
              <a:cs typeface="Arial" panose="020B0604020202020204" pitchFamily="34" charset="0"/>
            </a:endParaRPr>
          </a:p>
          <a:p>
            <a:endParaRPr lang="en-US" sz="1300" kern="0" dirty="0">
              <a:solidFill>
                <a:srgbClr val="717074">
                  <a:lumMod val="10000"/>
                </a:srgbClr>
              </a:solidFill>
              <a:cs typeface="Arial" panose="020B0604020202020204" pitchFamily="34" charset="0"/>
            </a:endParaRPr>
          </a:p>
          <a:p>
            <a:r>
              <a:rPr lang="en-US" sz="1300" kern="0" dirty="0">
                <a:solidFill>
                  <a:srgbClr val="717074">
                    <a:lumMod val="10000"/>
                  </a:srgbClr>
                </a:solidFill>
                <a:cs typeface="Arial" panose="020B0604020202020204" pitchFamily="34" charset="0"/>
              </a:rPr>
              <a:t>Green Automation:</a:t>
            </a:r>
          </a:p>
          <a:p>
            <a:r>
              <a:rPr lang="en-US" sz="1300" kern="0" dirty="0">
                <a:solidFill>
                  <a:srgbClr val="717074">
                    <a:lumMod val="10000"/>
                  </a:srgbClr>
                </a:solidFill>
                <a:cs typeface="Arial" panose="020B0604020202020204" pitchFamily="34" charset="0"/>
              </a:rPr>
              <a:t>	Smart DR and Backup:</a:t>
            </a:r>
          </a:p>
          <a:p>
            <a:r>
              <a:rPr lang="en-US" sz="1300" kern="0" dirty="0">
                <a:solidFill>
                  <a:srgbClr val="717074">
                    <a:lumMod val="10000"/>
                  </a:srgbClr>
                </a:solidFill>
                <a:cs typeface="Arial" panose="020B0604020202020204" pitchFamily="34" charset="0"/>
              </a:rPr>
              <a:t>		Measure and apply to App owners the RPO and RTO impact on Carbon emissions</a:t>
            </a:r>
          </a:p>
          <a:p>
            <a:endParaRPr lang="en-US" sz="1300" kern="0" dirty="0">
              <a:solidFill>
                <a:srgbClr val="717074">
                  <a:lumMod val="10000"/>
                </a:srgbClr>
              </a:solidFill>
              <a:cs typeface="Arial" panose="020B0604020202020204" pitchFamily="34" charset="0"/>
            </a:endParaRPr>
          </a:p>
          <a:p>
            <a:endParaRPr lang="en-US" sz="1300" kern="0" dirty="0">
              <a:solidFill>
                <a:srgbClr val="717074">
                  <a:lumMod val="10000"/>
                </a:srgbClr>
              </a:solidFill>
              <a:cs typeface="Arial" panose="020B0604020202020204" pitchFamily="34" charset="0"/>
            </a:endParaRPr>
          </a:p>
          <a:p>
            <a:endParaRPr lang="en-US" sz="1300" kern="0" dirty="0">
              <a:solidFill>
                <a:srgbClr val="717074">
                  <a:lumMod val="10000"/>
                </a:srgbClr>
              </a:solidFill>
              <a:cs typeface="Arial" panose="020B0604020202020204" pitchFamily="34" charset="0"/>
            </a:endParaRPr>
          </a:p>
          <a:p>
            <a:r>
              <a:rPr lang="en-US" sz="1300" kern="0" dirty="0">
                <a:solidFill>
                  <a:srgbClr val="717074">
                    <a:lumMod val="10000"/>
                  </a:srgbClr>
                </a:solidFill>
                <a:cs typeface="Arial" panose="020B0604020202020204" pitchFamily="34" charset="0"/>
              </a:rPr>
              <a:t>Green Policies:</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Green-first approach </a:t>
            </a:r>
          </a:p>
          <a:p>
            <a:pPr marL="1147852" lvl="2"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Placement on high carbon DC is the exception and need to be approved (latency, compliance, cost, …)</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Eco friendly buying and end of life</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Second hand HW</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Extended lifetime for servers, storage, laptops, end user devices</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End of life </a:t>
            </a:r>
            <a:r>
              <a:rPr lang="en-US" sz="1300" kern="0" dirty="0" err="1">
                <a:solidFill>
                  <a:srgbClr val="717074">
                    <a:lumMod val="10000"/>
                  </a:srgbClr>
                </a:solidFill>
                <a:cs typeface="Arial" panose="020B0604020202020204" pitchFamily="34" charset="0"/>
              </a:rPr>
              <a:t>mgmt</a:t>
            </a:r>
            <a:r>
              <a:rPr lang="en-US" sz="1300" kern="0" dirty="0">
                <a:solidFill>
                  <a:srgbClr val="717074">
                    <a:lumMod val="10000"/>
                  </a:srgbClr>
                </a:solidFill>
                <a:cs typeface="Arial" panose="020B0604020202020204" pitchFamily="34" charset="0"/>
              </a:rPr>
              <a:t> with recycling</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Extend software support</a:t>
            </a:r>
          </a:p>
          <a:p>
            <a:pPr marL="181240"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Carbon accountability:</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Carbon reduction target at Team or department level</a:t>
            </a:r>
          </a:p>
          <a:p>
            <a:pPr marL="664546" lvl="1" indent="-181240">
              <a:buFont typeface="Arial" panose="020B0604020202020204" pitchFamily="34" charset="0"/>
              <a:buChar char="•"/>
            </a:pPr>
            <a:r>
              <a:rPr lang="en-US" sz="1300" kern="0" dirty="0" err="1">
                <a:solidFill>
                  <a:srgbClr val="717074">
                    <a:lumMod val="10000"/>
                  </a:srgbClr>
                </a:solidFill>
                <a:cs typeface="Arial" panose="020B0604020202020204" pitchFamily="34" charset="0"/>
              </a:rPr>
              <a:t>Quaterly</a:t>
            </a:r>
            <a:r>
              <a:rPr lang="en-US" sz="1300" kern="0" dirty="0">
                <a:solidFill>
                  <a:srgbClr val="717074">
                    <a:lumMod val="10000"/>
                  </a:srgbClr>
                </a:solidFill>
                <a:cs typeface="Arial" panose="020B0604020202020204" pitchFamily="34" charset="0"/>
              </a:rPr>
              <a:t> review of optimization (refactor, </a:t>
            </a:r>
            <a:r>
              <a:rPr lang="en-US" sz="1300" kern="0" dirty="0" err="1">
                <a:solidFill>
                  <a:srgbClr val="717074">
                    <a:lumMod val="10000"/>
                  </a:srgbClr>
                </a:solidFill>
                <a:cs typeface="Arial" panose="020B0604020202020204" pitchFamily="34" charset="0"/>
              </a:rPr>
              <a:t>replatform</a:t>
            </a:r>
            <a:r>
              <a:rPr lang="en-US" sz="1300" kern="0" dirty="0">
                <a:solidFill>
                  <a:srgbClr val="717074">
                    <a:lumMod val="10000"/>
                  </a:srgbClr>
                </a:solidFill>
                <a:cs typeface="Arial" panose="020B0604020202020204" pitchFamily="34" charset="0"/>
              </a:rPr>
              <a:t>, Rehost, retire, Redesign, Waste hunting, …)</a:t>
            </a:r>
          </a:p>
          <a:p>
            <a:pPr marL="664546" lvl="1" indent="-181240">
              <a:buFont typeface="Arial" panose="020B0604020202020204" pitchFamily="34" charset="0"/>
              <a:buChar char="•"/>
            </a:pPr>
            <a:r>
              <a:rPr lang="en-US" sz="1300" kern="0" dirty="0">
                <a:solidFill>
                  <a:srgbClr val="717074">
                    <a:lumMod val="10000"/>
                  </a:srgbClr>
                </a:solidFill>
                <a:cs typeface="Arial" panose="020B0604020202020204" pitchFamily="34" charset="0"/>
              </a:rPr>
              <a:t>Carbon visibility for all new projects beyond X€</a:t>
            </a:r>
          </a:p>
          <a:p>
            <a:pPr marL="664546" lvl="1" indent="-181240">
              <a:buFont typeface="Arial" panose="020B0604020202020204" pitchFamily="34" charset="0"/>
              <a:buChar char="•"/>
            </a:pPr>
            <a:endParaRPr lang="en-US" sz="1300" kern="0" dirty="0">
              <a:solidFill>
                <a:srgbClr val="717074">
                  <a:lumMod val="10000"/>
                </a:srgbClr>
              </a:solidFill>
              <a:cs typeface="Arial" panose="020B0604020202020204" pitchFamily="34" charset="0"/>
            </a:endParaRPr>
          </a:p>
          <a:p>
            <a:pPr marL="483306" lvl="1"/>
            <a:endParaRPr lang="en-US" sz="1300" kern="0" dirty="0">
              <a:solidFill>
                <a:srgbClr val="717074">
                  <a:lumMod val="10000"/>
                </a:srgbClr>
              </a:solidFill>
              <a:cs typeface="Arial" panose="020B0604020202020204" pitchFamily="34" charset="0"/>
            </a:endParaRPr>
          </a:p>
          <a:p>
            <a:pPr marL="664546" lvl="1" indent="-181240">
              <a:buFont typeface="Arial" panose="020B0604020202020204" pitchFamily="34" charset="0"/>
              <a:buChar char="•"/>
            </a:pPr>
            <a:endParaRPr lang="en-US" sz="1300" kern="0" dirty="0">
              <a:solidFill>
                <a:srgbClr val="717074">
                  <a:lumMod val="10000"/>
                </a:srgbClr>
              </a:solidFill>
              <a:cs typeface="Arial" panose="020B0604020202020204" pitchFamily="34" charset="0"/>
            </a:endParaRPr>
          </a:p>
          <a:p>
            <a:pPr marL="664546" lvl="1" indent="-181240">
              <a:buFont typeface="Arial" panose="020B0604020202020204" pitchFamily="34" charset="0"/>
              <a:buChar char="•"/>
            </a:pPr>
            <a:endParaRPr lang="en-US" sz="1300" kern="0" dirty="0">
              <a:solidFill>
                <a:srgbClr val="717074">
                  <a:lumMod val="10000"/>
                </a:srgbClr>
              </a:solidFill>
              <a:cs typeface="Arial" panose="020B0604020202020204" pitchFamily="34" charset="0"/>
            </a:endParaRPr>
          </a:p>
          <a:p>
            <a:pPr marL="664546" lvl="1" indent="-181240">
              <a:buFont typeface="Arial" panose="020B0604020202020204" pitchFamily="34" charset="0"/>
              <a:buChar char="•"/>
            </a:pPr>
            <a:endParaRPr lang="en-US" sz="1300" kern="0" dirty="0">
              <a:solidFill>
                <a:srgbClr val="717074">
                  <a:lumMod val="10000"/>
                </a:srgbClr>
              </a:solidFill>
              <a:cs typeface="Arial" panose="020B0604020202020204" pitchFamily="34" charset="0"/>
            </a:endParaRPr>
          </a:p>
          <a:p>
            <a:pPr marL="664546" lvl="1" indent="-181240">
              <a:buFont typeface="Arial" panose="020B0604020202020204" pitchFamily="34" charset="0"/>
              <a:buChar char="•"/>
            </a:pPr>
            <a:endParaRPr lang="en-US" sz="1300" kern="0" dirty="0">
              <a:solidFill>
                <a:srgbClr val="717074">
                  <a:lumMod val="10000"/>
                </a:srgbClr>
              </a:solidFill>
              <a:cs typeface="Arial" panose="020B0604020202020204" pitchFamily="34" charset="0"/>
            </a:endParaRPr>
          </a:p>
          <a:p>
            <a:pPr marL="664546" lvl="1" indent="-181240">
              <a:buFont typeface="Arial" panose="020B0604020202020204" pitchFamily="34" charset="0"/>
              <a:buChar char="•"/>
            </a:pPr>
            <a:endParaRPr lang="en-US" sz="1300" kern="0" dirty="0">
              <a:solidFill>
                <a:srgbClr val="717074">
                  <a:lumMod val="10000"/>
                </a:srgbClr>
              </a:solidFill>
              <a:cs typeface="Arial" panose="020B0604020202020204" pitchFamily="34" charset="0"/>
            </a:endParaRPr>
          </a:p>
          <a:p>
            <a:r>
              <a:rPr lang="en-US" dirty="0"/>
              <a:t>This section aims to assess what organizational management policies and goals are in place relating to sustainability. To qualify, policies should be documented with processes in place to ensure implementation (training, tracking, assessment).</a:t>
            </a:r>
          </a:p>
          <a:p>
            <a:pPr>
              <a:buFont typeface="Arial" panose="020B0604020202020204" pitchFamily="34" charset="0"/>
              <a:buChar char="•"/>
            </a:pPr>
            <a:r>
              <a:rPr lang="en-US" dirty="0"/>
              <a:t>Host energy management policy means that host energy management is activated across an organization's host fleet as a policy.</a:t>
            </a:r>
          </a:p>
          <a:p>
            <a:pPr>
              <a:buFont typeface="Arial" panose="020B0604020202020204" pitchFamily="34" charset="0"/>
              <a:buChar char="•"/>
            </a:pPr>
            <a:r>
              <a:rPr lang="en-US" dirty="0"/>
              <a:t>E-waste management policy ensures that a company's decommissioned electronic equipment is recycled by vendors in a manner that is socially and environmentally responsible (e.g., </a:t>
            </a:r>
            <a:r>
              <a:rPr lang="en-US" dirty="0" err="1">
                <a:hlinkClick r:id="rId3"/>
              </a:rPr>
              <a:t>eStewards</a:t>
            </a:r>
            <a:r>
              <a:rPr lang="en-US" dirty="0">
                <a:hlinkClick r:id="rId3"/>
              </a:rPr>
              <a:t> </a:t>
            </a:r>
            <a:r>
              <a:rPr lang="en-US" dirty="0"/>
              <a:t>certified, </a:t>
            </a:r>
            <a:r>
              <a:rPr lang="en-US" dirty="0">
                <a:hlinkClick r:id="rId4"/>
              </a:rPr>
              <a:t>RIOS </a:t>
            </a:r>
            <a:r>
              <a:rPr lang="en-US" dirty="0"/>
              <a:t>or equivalent).</a:t>
            </a:r>
          </a:p>
          <a:p>
            <a:pPr>
              <a:buFont typeface="Arial" panose="020B0604020202020204" pitchFamily="34" charset="0"/>
              <a:buChar char="•"/>
            </a:pPr>
            <a:r>
              <a:rPr lang="en-US" dirty="0"/>
              <a:t>Supplier requirements mean that the customer has specific language in its RFPs and contracts relating to energy efficiency and carbon reduction requirements for the product/service provided for its major suppliers, e.g., suppliers representing &gt;75% of annual spend.</a:t>
            </a:r>
          </a:p>
          <a:p>
            <a:pPr>
              <a:buFont typeface="Arial" panose="020B0604020202020204" pitchFamily="34" charset="0"/>
              <a:buChar char="•"/>
            </a:pPr>
            <a:r>
              <a:rPr lang="en-US" dirty="0"/>
              <a:t>Renewable energy goal includes procurement of renewable energy sourcing</a:t>
            </a:r>
          </a:p>
          <a:p>
            <a:pPr>
              <a:buFont typeface="Arial" panose="020B0604020202020204" pitchFamily="34" charset="0"/>
              <a:buChar char="•"/>
            </a:pPr>
            <a:r>
              <a:rPr lang="en-US" dirty="0"/>
              <a:t>Goals require that there is a quantifiable goal in place for a specified part of the organization (e.g., company-wide, regional) with a target timeframe to achieve the goal.</a:t>
            </a:r>
          </a:p>
          <a:p>
            <a:pPr>
              <a:buFont typeface="Arial" panose="020B0604020202020204" pitchFamily="34" charset="0"/>
              <a:buChar char="•"/>
            </a:pPr>
            <a:r>
              <a:rPr lang="en-US" dirty="0"/>
              <a:t>To qualify as "public", goals should be stated in a public forum, (e.g., website, annual report(</a:t>
            </a:r>
          </a:p>
          <a:p>
            <a:pPr>
              <a:buFont typeface="Arial" panose="020B0604020202020204" pitchFamily="34" charset="0"/>
              <a:buChar char="•"/>
            </a:pPr>
            <a:r>
              <a:rPr lang="en-US" dirty="0">
                <a:hlinkClick r:id="rId5"/>
              </a:rPr>
              <a:t>Science based target</a:t>
            </a:r>
            <a:r>
              <a:rPr lang="en-US" dirty="0"/>
              <a:t> is a commitment by a company to reduce carbon emissions in alignment with a global goal to limit warming to 1.5 C above pre-industrial levels.</a:t>
            </a:r>
          </a:p>
          <a:p>
            <a:pPr>
              <a:buFont typeface="Arial" panose="020B0604020202020204" pitchFamily="34" charset="0"/>
              <a:buChar char="•"/>
            </a:pPr>
            <a:r>
              <a:rPr lang="en-US" dirty="0"/>
              <a:t>Low carbon energy siting policy refers to inclusion of a site's electricity carbon intensity as a key criteria site selection for a new data center (new construction or outsourcing to a third-party data center provider, e.g., </a:t>
            </a:r>
            <a:r>
              <a:rPr lang="en-US" dirty="0" err="1"/>
              <a:t>colo</a:t>
            </a:r>
            <a:r>
              <a:rPr lang="en-US" dirty="0"/>
              <a:t>). This can include the consideration that a data center provider has a renewable energy goal and/or is renewable energy powering their facilities.</a:t>
            </a:r>
          </a:p>
          <a:p>
            <a:pPr marL="664546" lvl="1" indent="-181240">
              <a:buFont typeface="Arial" panose="020B0604020202020204" pitchFamily="34" charset="0"/>
              <a:buChar char="•"/>
            </a:pPr>
            <a:endParaRPr lang="en-US" sz="1300" kern="0" dirty="0">
              <a:solidFill>
                <a:srgbClr val="717074">
                  <a:lumMod val="10000"/>
                </a:srgbClr>
              </a:solidFill>
              <a:cs typeface="Arial" panose="020B0604020202020204" pitchFamily="34" charset="0"/>
            </a:endParaRPr>
          </a:p>
        </p:txBody>
      </p:sp>
      <p:sp>
        <p:nvSpPr>
          <p:cNvPr id="4" name="Slide Number Placeholder 3"/>
          <p:cNvSpPr>
            <a:spLocks noGrp="1"/>
          </p:cNvSpPr>
          <p:nvPr>
            <p:ph type="sldNum" sz="quarter" idx="10"/>
          </p:nvPr>
        </p:nvSpPr>
        <p:spPr/>
        <p:txBody>
          <a:bodyPr/>
          <a:lstStyle/>
          <a:p>
            <a:pPr defTabSz="966612">
              <a:defRPr/>
            </a:pPr>
            <a:fld id="{9F4FBC3A-A12C-40F9-BB8D-BC30C7901396}" type="slidenum">
              <a:rPr lang="en-US">
                <a:solidFill>
                  <a:srgbClr val="717074"/>
                </a:solidFill>
                <a:latin typeface="Arial"/>
              </a:rPr>
              <a:pPr defTabSz="966612">
                <a:defRPr/>
              </a:pPr>
              <a:t>15</a:t>
            </a:fld>
            <a:endParaRPr lang="en-US">
              <a:solidFill>
                <a:srgbClr val="717074"/>
              </a:solidFill>
              <a:latin typeface="Arial"/>
            </a:endParaRPr>
          </a:p>
        </p:txBody>
      </p:sp>
    </p:spTree>
    <p:extLst>
      <p:ext uri="{BB962C8B-B14F-4D97-AF65-F5344CB8AC3E}">
        <p14:creationId xmlns:p14="http://schemas.microsoft.com/office/powerpoint/2010/main" val="941973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sz="1300" kern="0" dirty="0">
              <a:solidFill>
                <a:srgbClr val="717074">
                  <a:lumMod val="10000"/>
                </a:srgbClr>
              </a:solidFill>
              <a:cs typeface="Arial" panose="020B0604020202020204" pitchFamily="34" charset="0"/>
            </a:endParaRPr>
          </a:p>
          <a:p>
            <a:pPr rtl="0"/>
            <a:r>
              <a:rPr lang="en-US" sz="1300" kern="0" dirty="0">
                <a:solidFill>
                  <a:srgbClr val="717074">
                    <a:lumMod val="10000"/>
                  </a:srgbClr>
                </a:solidFill>
                <a:cs typeface="Arial" panose="020B0604020202020204" pitchFamily="34" charset="0"/>
              </a:rPr>
              <a:t>LOVE: </a:t>
            </a:r>
          </a:p>
          <a:p>
            <a:pPr rtl="0"/>
            <a:endParaRPr lang="en-US" sz="1300" kern="0" dirty="0">
              <a:solidFill>
                <a:srgbClr val="717074">
                  <a:lumMod val="10000"/>
                </a:srgbClr>
              </a:solidFill>
              <a:cs typeface="Arial" panose="020B0604020202020204" pitchFamily="34" charset="0"/>
            </a:endParaRPr>
          </a:p>
          <a:p>
            <a:pPr rtl="0"/>
            <a:r>
              <a:rPr lang="en-US" sz="2000" b="1" i="1" kern="0" dirty="0">
                <a:solidFill>
                  <a:srgbClr val="717074">
                    <a:lumMod val="10000"/>
                  </a:srgbClr>
                </a:solidFill>
                <a:cs typeface="Arial" panose="020B0604020202020204" pitchFamily="34" charset="0"/>
              </a:rPr>
              <a:t>Our products&gt;what does it do&gt;What is the value proposition towards Sustainability</a:t>
            </a:r>
          </a:p>
          <a:p>
            <a:pPr rtl="0"/>
            <a:endParaRPr lang="en-US" sz="1300" kern="0" dirty="0">
              <a:solidFill>
                <a:srgbClr val="717074">
                  <a:lumMod val="10000"/>
                </a:srgbClr>
              </a:solidFill>
              <a:cs typeface="Arial" panose="020B0604020202020204" pitchFamily="34" charset="0"/>
            </a:endParaRPr>
          </a:p>
          <a:p>
            <a:pPr rtl="0"/>
            <a:r>
              <a:rPr lang="en-US" sz="1300" kern="0" dirty="0">
                <a:solidFill>
                  <a:srgbClr val="717074">
                    <a:lumMod val="10000"/>
                  </a:srgbClr>
                </a:solidFill>
                <a:cs typeface="Arial" panose="020B0604020202020204" pitchFamily="34" charset="0"/>
              </a:rPr>
              <a:t>WE need to bring some numbers behind this</a:t>
            </a:r>
          </a:p>
          <a:p>
            <a:pPr rtl="0"/>
            <a:r>
              <a:rPr lang="en-US" sz="1300" kern="0" dirty="0">
                <a:solidFill>
                  <a:srgbClr val="717074">
                    <a:lumMod val="10000"/>
                  </a:srgbClr>
                </a:solidFill>
                <a:cs typeface="Arial" panose="020B0604020202020204" pitchFamily="34" charset="0"/>
              </a:rPr>
              <a:t>CLOUD ECONOMICS TEAM!</a:t>
            </a:r>
          </a:p>
          <a:p>
            <a:pPr rtl="0"/>
            <a:endParaRPr lang="en-US" sz="1300" kern="0" dirty="0">
              <a:solidFill>
                <a:srgbClr val="717074">
                  <a:lumMod val="10000"/>
                </a:srgbClr>
              </a:solidFill>
              <a:cs typeface="Arial" panose="020B0604020202020204" pitchFamily="34" charset="0"/>
            </a:endParaRPr>
          </a:p>
          <a:p>
            <a:pPr rtl="0"/>
            <a:endParaRPr lang="en-US" sz="1300" kern="0" dirty="0">
              <a:solidFill>
                <a:srgbClr val="717074">
                  <a:lumMod val="10000"/>
                </a:srgbClr>
              </a:solidFill>
              <a:cs typeface="Arial" panose="020B0604020202020204" pitchFamily="34" charset="0"/>
            </a:endParaRPr>
          </a:p>
          <a:p>
            <a:pPr rtl="0"/>
            <a:endParaRPr lang="en-US" sz="1300" kern="0" dirty="0">
              <a:solidFill>
                <a:srgbClr val="717074">
                  <a:lumMod val="10000"/>
                </a:srgbClr>
              </a:solidFill>
              <a:cs typeface="Arial" panose="020B0604020202020204" pitchFamily="34" charset="0"/>
            </a:endParaRPr>
          </a:p>
          <a:p>
            <a:pPr rtl="0"/>
            <a:endParaRPr lang="en-US" sz="1300" kern="0" dirty="0">
              <a:solidFill>
                <a:srgbClr val="717074">
                  <a:lumMod val="10000"/>
                </a:srgbClr>
              </a:solidFill>
              <a:cs typeface="Arial" panose="020B0604020202020204" pitchFamily="34" charset="0"/>
            </a:endParaRPr>
          </a:p>
        </p:txBody>
      </p:sp>
      <p:sp>
        <p:nvSpPr>
          <p:cNvPr id="4" name="Slide Number Placeholder 3"/>
          <p:cNvSpPr>
            <a:spLocks noGrp="1"/>
          </p:cNvSpPr>
          <p:nvPr>
            <p:ph type="sldNum" sz="quarter" idx="10"/>
          </p:nvPr>
        </p:nvSpPr>
        <p:spPr/>
        <p:txBody>
          <a:bodyPr/>
          <a:lstStyle/>
          <a:p>
            <a:pPr defTabSz="966612">
              <a:defRPr/>
            </a:pPr>
            <a:fld id="{9F4FBC3A-A12C-40F9-BB8D-BC30C7901396}" type="slidenum">
              <a:rPr lang="en-US">
                <a:solidFill>
                  <a:srgbClr val="717074"/>
                </a:solidFill>
                <a:latin typeface="Arial"/>
              </a:rPr>
              <a:pPr defTabSz="966612">
                <a:defRPr/>
              </a:pPr>
              <a:t>16</a:t>
            </a:fld>
            <a:endParaRPr lang="en-US">
              <a:solidFill>
                <a:srgbClr val="717074"/>
              </a:solidFill>
              <a:latin typeface="Arial"/>
            </a:endParaRPr>
          </a:p>
        </p:txBody>
      </p:sp>
    </p:spTree>
    <p:extLst>
      <p:ext uri="{BB962C8B-B14F-4D97-AF65-F5344CB8AC3E}">
        <p14:creationId xmlns:p14="http://schemas.microsoft.com/office/powerpoint/2010/main" val="49574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Customers</a:t>
            </a:r>
            <a:r>
              <a:rPr lang="nb-NO" dirty="0"/>
              <a:t> have </a:t>
            </a:r>
            <a:r>
              <a:rPr lang="nb-NO" dirty="0" err="1"/>
              <a:t>bought</a:t>
            </a:r>
            <a:r>
              <a:rPr lang="nb-NO" dirty="0"/>
              <a:t> </a:t>
            </a:r>
            <a:r>
              <a:rPr lang="nb-NO" dirty="0" err="1"/>
              <a:t>too</a:t>
            </a:r>
            <a:r>
              <a:rPr lang="nb-NO" dirty="0"/>
              <a:t> </a:t>
            </a:r>
            <a:r>
              <a:rPr lang="nb-NO" dirty="0" err="1"/>
              <a:t>much</a:t>
            </a:r>
            <a:endParaRPr lang="nb-NO" dirty="0"/>
          </a:p>
          <a:p>
            <a:r>
              <a:rPr lang="nb-NO" dirty="0"/>
              <a:t>Not a problem for </a:t>
            </a:r>
            <a:r>
              <a:rPr lang="nb-NO" dirty="0" err="1"/>
              <a:t>us</a:t>
            </a:r>
            <a:endParaRPr lang="nb-NO"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125391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639084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Logo </a:t>
            </a:r>
            <a:r>
              <a:rPr lang="en-US" err="1"/>
              <a:t>svg</a:t>
            </a:r>
            <a:r>
              <a:rPr lang="en-US"/>
              <a:t> https://www.martingustafsson.com/vcf-ui-json/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252789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VMC has a great sustainability story. When a customer moves their workloads to VMC, they need much less hardware in the cloud than on premises, and that VMC hardware is more energy and carbon efficient, so is the VMC data center. And, it is renewable energy powered. In one case study, the customer had an 88% reduction in carbon emissions per year.</a:t>
            </a:r>
          </a:p>
          <a:p>
            <a:endParaRPr lang="en-US" dirty="0"/>
          </a:p>
          <a:p>
            <a:endParaRPr lang="en-US" dirty="0"/>
          </a:p>
          <a:p>
            <a:endParaRPr lang="en-US" dirty="0"/>
          </a:p>
          <a:p>
            <a:pPr marL="171450" indent="-171450">
              <a:buFont typeface="Arial" panose="020B0604020202020204" pitchFamily="34" charset="0"/>
              <a:buChar char="•"/>
            </a:pPr>
            <a:r>
              <a:rPr lang="en-US" dirty="0">
                <a:effectLst/>
                <a:latin typeface="Arial" panose="020B0604020202020204" pitchFamily="34" charset="0"/>
              </a:rPr>
              <a:t>Reducing carbon footprint of on-premises IT hardware by leveraging</a:t>
            </a:r>
            <a:br>
              <a:rPr lang="en-US" dirty="0"/>
            </a:br>
            <a:r>
              <a:rPr lang="en-US" dirty="0">
                <a:effectLst/>
                <a:latin typeface="Arial" panose="020B0604020202020204" pitchFamily="34" charset="0"/>
              </a:rPr>
              <a:t>an on-demand or Pilot Light DR cloud infrastructure based on VMware</a:t>
            </a:r>
            <a:br>
              <a:rPr lang="en-US" dirty="0"/>
            </a:br>
            <a:r>
              <a:rPr lang="en-US" dirty="0">
                <a:effectLst/>
                <a:latin typeface="Arial" panose="020B0604020202020204" pitchFamily="34" charset="0"/>
              </a:rPr>
              <a:t>Cloud on AWS. Coupled with the on-demand scaling of compute</a:t>
            </a:r>
            <a:br>
              <a:rPr lang="en-US" dirty="0"/>
            </a:br>
            <a:r>
              <a:rPr lang="en-US" dirty="0">
                <a:effectLst/>
                <a:latin typeface="Arial" panose="020B0604020202020204" pitchFamily="34" charset="0"/>
              </a:rPr>
              <a:t>resources in minutes. Hence avoiding unused capacity on-premises and</a:t>
            </a:r>
            <a:br>
              <a:rPr lang="en-US" dirty="0"/>
            </a:br>
            <a:r>
              <a:rPr lang="en-US" dirty="0">
                <a:effectLst/>
                <a:latin typeface="Arial" panose="020B0604020202020204" pitchFamily="34" charset="0"/>
              </a:rPr>
              <a:t>provisioning resources depending on RTO requirements.</a:t>
            </a:r>
          </a:p>
          <a:p>
            <a:pPr marL="171450" indent="-171450">
              <a:buFont typeface="Arial" panose="020B0604020202020204" pitchFamily="34" charset="0"/>
              <a:buChar char="•"/>
            </a:pPr>
            <a:endParaRPr lang="en-US" dirty="0">
              <a:effectLst/>
              <a:latin typeface="Arial" panose="020B0604020202020204" pitchFamily="34" charset="0"/>
            </a:endParaRPr>
          </a:p>
          <a:p>
            <a:pPr marL="171450" indent="-171450">
              <a:buFont typeface="Arial" panose="020B0604020202020204" pitchFamily="34" charset="0"/>
              <a:buChar char="•"/>
            </a:pPr>
            <a:r>
              <a:rPr lang="en-US" dirty="0">
                <a:effectLst/>
                <a:latin typeface="Arial" panose="020B0604020202020204" pitchFamily="34" charset="0"/>
              </a:rPr>
              <a:t>Reducing carbon footprint of DC heating, ventilation, and air</a:t>
            </a:r>
            <a:br>
              <a:rPr lang="en-US" dirty="0"/>
            </a:br>
            <a:r>
              <a:rPr lang="en-US" dirty="0">
                <a:effectLst/>
                <a:latin typeface="Arial" panose="020B0604020202020204" pitchFamily="34" charset="0"/>
              </a:rPr>
              <a:t>conditioning (HVAC) through a cloud provider that uses world-class</a:t>
            </a:r>
            <a:br>
              <a:rPr lang="en-US" dirty="0"/>
            </a:br>
            <a:r>
              <a:rPr lang="en-US" dirty="0">
                <a:effectLst/>
                <a:latin typeface="Arial" panose="020B0604020202020204" pitchFamily="34" charset="0"/>
              </a:rPr>
              <a:t>facility designs, cooling systems, and workload-optimized equipment.</a:t>
            </a:r>
          </a:p>
          <a:p>
            <a:pPr marL="171450" indent="-171450">
              <a:buFont typeface="Arial" panose="020B0604020202020204" pitchFamily="34" charset="0"/>
              <a:buChar char="•"/>
            </a:pPr>
            <a:endParaRPr lang="en-US" dirty="0">
              <a:effectLst/>
              <a:latin typeface="Arial" panose="020B0604020202020204" pitchFamily="34" charset="0"/>
            </a:endParaRPr>
          </a:p>
          <a:p>
            <a:pPr marL="171450" indent="-171450">
              <a:buFont typeface="Arial" panose="020B0604020202020204" pitchFamily="34" charset="0"/>
              <a:buChar char="•"/>
            </a:pPr>
            <a:r>
              <a:rPr lang="en-US" dirty="0">
                <a:effectLst/>
                <a:latin typeface="Arial" panose="020B0604020202020204" pitchFamily="34" charset="0"/>
              </a:rPr>
              <a:t>VMware Cloud hosted on AWS is powered by</a:t>
            </a:r>
            <a:br>
              <a:rPr lang="en-US" dirty="0"/>
            </a:br>
            <a:r>
              <a:rPr lang="en-US" dirty="0">
                <a:effectLst/>
                <a:latin typeface="Arial" panose="020B0604020202020204" pitchFamily="34" charset="0"/>
              </a:rPr>
              <a:t>renewable energy with a goal to reach 100% by 2025.</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080305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Se på Nyhetene. Global </a:t>
            </a:r>
            <a:r>
              <a:rPr lang="nb-NO" dirty="0" err="1"/>
              <a:t>warming</a:t>
            </a:r>
            <a:r>
              <a:rPr lang="nb-NO" dirty="0"/>
              <a:t> </a:t>
            </a:r>
            <a:r>
              <a:rPr lang="nb-NO" dirty="0" err="1"/>
              <a:t>perspective</a:t>
            </a:r>
            <a:endParaRPr lang="nb-NO" dirty="0"/>
          </a:p>
          <a:p>
            <a:r>
              <a:rPr lang="nb-NO" dirty="0" err="1"/>
              <a:t>Sustainability</a:t>
            </a:r>
            <a:r>
              <a:rPr lang="nb-NO" dirty="0"/>
              <a:t> is most </a:t>
            </a:r>
            <a:r>
              <a:rPr lang="nb-NO" dirty="0" err="1"/>
              <a:t>often</a:t>
            </a:r>
            <a:r>
              <a:rPr lang="nb-NO" dirty="0"/>
              <a:t> </a:t>
            </a:r>
            <a:r>
              <a:rPr lang="nb-NO" dirty="0" err="1"/>
              <a:t>related</a:t>
            </a:r>
            <a:r>
              <a:rPr lang="nb-NO" dirty="0"/>
              <a:t> to </a:t>
            </a:r>
            <a:r>
              <a:rPr lang="nb-NO" dirty="0" err="1"/>
              <a:t>carbon</a:t>
            </a:r>
            <a:r>
              <a:rPr lang="nb-NO" dirty="0"/>
              <a:t> </a:t>
            </a:r>
            <a:r>
              <a:rPr lang="nb-NO" dirty="0" err="1"/>
              <a:t>reduction</a:t>
            </a:r>
            <a:r>
              <a:rPr lang="nb-NO" dirty="0"/>
              <a:t>, </a:t>
            </a:r>
            <a:r>
              <a:rPr lang="nb-NO" dirty="0" err="1"/>
              <a:t>but</a:t>
            </a:r>
            <a:r>
              <a:rPr lang="nb-NO" dirty="0"/>
              <a:t>…</a:t>
            </a:r>
          </a:p>
          <a:p>
            <a:r>
              <a:rPr lang="nb-NO" dirty="0"/>
              <a:t>Energy </a:t>
            </a:r>
            <a:r>
              <a:rPr lang="nb-NO" dirty="0" err="1"/>
              <a:t>Crisis</a:t>
            </a:r>
            <a:r>
              <a:rPr lang="nb-NO" dirty="0"/>
              <a:t>, a bit </a:t>
            </a:r>
            <a:r>
              <a:rPr lang="nb-NO" dirty="0" err="1"/>
              <a:t>better</a:t>
            </a:r>
            <a:r>
              <a:rPr lang="nb-NO" dirty="0"/>
              <a:t> </a:t>
            </a:r>
            <a:r>
              <a:rPr lang="nb-NO" dirty="0" err="1"/>
              <a:t>this</a:t>
            </a:r>
            <a:r>
              <a:rPr lang="nb-NO" dirty="0"/>
              <a:t> </a:t>
            </a:r>
            <a:r>
              <a:rPr lang="nb-NO" dirty="0" err="1"/>
              <a:t>year</a:t>
            </a:r>
            <a:r>
              <a:rPr lang="nb-NO" dirty="0"/>
              <a:t>, </a:t>
            </a:r>
            <a:r>
              <a:rPr lang="nb-NO" dirty="0" err="1"/>
              <a:t>but</a:t>
            </a:r>
            <a:r>
              <a:rPr lang="nb-NO" dirty="0"/>
              <a:t> </a:t>
            </a:r>
            <a:r>
              <a:rPr lang="nb-NO" dirty="0" err="1"/>
              <a:t>maybe</a:t>
            </a:r>
            <a:r>
              <a:rPr lang="nb-NO" dirty="0"/>
              <a:t> a band-</a:t>
            </a:r>
            <a:r>
              <a:rPr lang="nb-NO" dirty="0" err="1"/>
              <a:t>aid</a:t>
            </a:r>
            <a:r>
              <a:rPr lang="nb-NO" dirty="0"/>
              <a:t>?</a:t>
            </a:r>
          </a:p>
          <a:p>
            <a:endParaRPr lang="en-FR"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3238658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VMC has a great sustainability story. When a customer moves their workloads to VMC, they need much less hardware in the cloud than on premises, and that VMC hardware is more energy and carbon efficient, so is the VMC data center. And, it is renewable energy powered. In one case study, the customer had an 88% reduction in carbon emissions per year.</a:t>
            </a:r>
          </a:p>
          <a:p>
            <a:endParaRPr lang="en-US" dirty="0"/>
          </a:p>
          <a:p>
            <a:endParaRPr lang="en-US" dirty="0"/>
          </a:p>
          <a:p>
            <a:endParaRPr lang="en-US" dirty="0"/>
          </a:p>
          <a:p>
            <a:pPr marL="171450" indent="-171450">
              <a:buFont typeface="Arial" panose="020B0604020202020204" pitchFamily="34" charset="0"/>
              <a:buChar char="•"/>
            </a:pPr>
            <a:r>
              <a:rPr lang="en-US" dirty="0">
                <a:effectLst/>
                <a:latin typeface="Arial" panose="020B0604020202020204" pitchFamily="34" charset="0"/>
              </a:rPr>
              <a:t>Reducing carbon footprint of on-premises IT hardware by leveraging</a:t>
            </a:r>
            <a:br>
              <a:rPr lang="en-US" dirty="0"/>
            </a:br>
            <a:r>
              <a:rPr lang="en-US" dirty="0">
                <a:effectLst/>
                <a:latin typeface="Arial" panose="020B0604020202020204" pitchFamily="34" charset="0"/>
              </a:rPr>
              <a:t>an on-demand or Pilot Light DR cloud infrastructure based on VMware</a:t>
            </a:r>
            <a:br>
              <a:rPr lang="en-US" dirty="0"/>
            </a:br>
            <a:r>
              <a:rPr lang="en-US" dirty="0">
                <a:effectLst/>
                <a:latin typeface="Arial" panose="020B0604020202020204" pitchFamily="34" charset="0"/>
              </a:rPr>
              <a:t>Cloud on AWS. Coupled with the on-demand scaling of compute</a:t>
            </a:r>
            <a:br>
              <a:rPr lang="en-US" dirty="0"/>
            </a:br>
            <a:r>
              <a:rPr lang="en-US" dirty="0">
                <a:effectLst/>
                <a:latin typeface="Arial" panose="020B0604020202020204" pitchFamily="34" charset="0"/>
              </a:rPr>
              <a:t>resources in minutes. Hence avoiding unused capacity on-premises and</a:t>
            </a:r>
            <a:br>
              <a:rPr lang="en-US" dirty="0"/>
            </a:br>
            <a:r>
              <a:rPr lang="en-US" dirty="0">
                <a:effectLst/>
                <a:latin typeface="Arial" panose="020B0604020202020204" pitchFamily="34" charset="0"/>
              </a:rPr>
              <a:t>provisioning resources depending on RTO requirements.</a:t>
            </a:r>
          </a:p>
          <a:p>
            <a:pPr marL="171450" indent="-171450">
              <a:buFont typeface="Arial" panose="020B0604020202020204" pitchFamily="34" charset="0"/>
              <a:buChar char="•"/>
            </a:pPr>
            <a:endParaRPr lang="en-US" dirty="0">
              <a:effectLst/>
              <a:latin typeface="Arial" panose="020B0604020202020204" pitchFamily="34" charset="0"/>
            </a:endParaRPr>
          </a:p>
          <a:p>
            <a:pPr marL="171450" indent="-171450">
              <a:buFont typeface="Arial" panose="020B0604020202020204" pitchFamily="34" charset="0"/>
              <a:buChar char="•"/>
            </a:pPr>
            <a:r>
              <a:rPr lang="en-US" dirty="0">
                <a:effectLst/>
                <a:latin typeface="Arial" panose="020B0604020202020204" pitchFamily="34" charset="0"/>
              </a:rPr>
              <a:t>Reducing carbon footprint of DC heating, ventilation, and air</a:t>
            </a:r>
            <a:br>
              <a:rPr lang="en-US" dirty="0"/>
            </a:br>
            <a:r>
              <a:rPr lang="en-US" dirty="0">
                <a:effectLst/>
                <a:latin typeface="Arial" panose="020B0604020202020204" pitchFamily="34" charset="0"/>
              </a:rPr>
              <a:t>conditioning (HVAC) through a cloud provider that uses world-class</a:t>
            </a:r>
            <a:br>
              <a:rPr lang="en-US" dirty="0"/>
            </a:br>
            <a:r>
              <a:rPr lang="en-US" dirty="0">
                <a:effectLst/>
                <a:latin typeface="Arial" panose="020B0604020202020204" pitchFamily="34" charset="0"/>
              </a:rPr>
              <a:t>facility designs, cooling systems, and workload-optimized equipment.</a:t>
            </a:r>
          </a:p>
          <a:p>
            <a:pPr marL="171450" indent="-171450">
              <a:buFont typeface="Arial" panose="020B0604020202020204" pitchFamily="34" charset="0"/>
              <a:buChar char="•"/>
            </a:pPr>
            <a:endParaRPr lang="en-US" dirty="0">
              <a:effectLst/>
              <a:latin typeface="Arial" panose="020B0604020202020204" pitchFamily="34" charset="0"/>
            </a:endParaRPr>
          </a:p>
          <a:p>
            <a:pPr marL="171450" indent="-171450">
              <a:buFont typeface="Arial" panose="020B0604020202020204" pitchFamily="34" charset="0"/>
              <a:buChar char="•"/>
            </a:pPr>
            <a:r>
              <a:rPr lang="en-US" dirty="0">
                <a:effectLst/>
                <a:latin typeface="Arial" panose="020B0604020202020204" pitchFamily="34" charset="0"/>
              </a:rPr>
              <a:t>VMware Cloud hosted on AWS is powered by</a:t>
            </a:r>
            <a:br>
              <a:rPr lang="en-US" dirty="0"/>
            </a:br>
            <a:r>
              <a:rPr lang="en-US" dirty="0">
                <a:effectLst/>
                <a:latin typeface="Arial" panose="020B0604020202020204" pitchFamily="34" charset="0"/>
              </a:rPr>
              <a:t>renewable energy with a goal to reach 100% by 2025.</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533859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93526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26</a:t>
            </a:fld>
            <a:endParaRPr lang="en-US" dirty="0"/>
          </a:p>
        </p:txBody>
      </p:sp>
    </p:spTree>
    <p:extLst>
      <p:ext uri="{BB962C8B-B14F-4D97-AF65-F5344CB8AC3E}">
        <p14:creationId xmlns:p14="http://schemas.microsoft.com/office/powerpoint/2010/main" val="196912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Metropolis" pitchFamily="2" charset="77"/>
              </a:rPr>
            </a:br>
            <a:endParaRPr lang="en-US" dirty="0">
              <a:effectLst/>
              <a:latin typeface="Metropolis" pitchFamily="2" charset="77"/>
            </a:endParaRPr>
          </a:p>
          <a:p>
            <a:r>
              <a:rPr lang="en-US" dirty="0">
                <a:effectLst/>
                <a:latin typeface="Metropolis" pitchFamily="2" charset="77"/>
              </a:rPr>
              <a:t>ESG is a competitive advantage for VMware that will define our future as surely as virtualization defined our beginnings. Because in the multi-cloud era, empowering digital innovation and building a more sustainable, equitable and secure world are the same goals. </a:t>
            </a:r>
          </a:p>
          <a:p>
            <a:endParaRPr lang="en-AE"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27</a:t>
            </a:fld>
            <a:endParaRPr lang="en-US"/>
          </a:p>
        </p:txBody>
      </p:sp>
    </p:spTree>
    <p:extLst>
      <p:ext uri="{BB962C8B-B14F-4D97-AF65-F5344CB8AC3E}">
        <p14:creationId xmlns:p14="http://schemas.microsoft.com/office/powerpoint/2010/main" val="2207973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33</a:t>
            </a:fld>
            <a:endParaRPr lang="en-US"/>
          </a:p>
        </p:txBody>
      </p:sp>
    </p:spTree>
    <p:extLst>
      <p:ext uri="{BB962C8B-B14F-4D97-AF65-F5344CB8AC3E}">
        <p14:creationId xmlns:p14="http://schemas.microsoft.com/office/powerpoint/2010/main" val="3336229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34</a:t>
            </a:fld>
            <a:endParaRPr lang="en-US"/>
          </a:p>
        </p:txBody>
      </p:sp>
    </p:spTree>
    <p:extLst>
      <p:ext uri="{BB962C8B-B14F-4D97-AF65-F5344CB8AC3E}">
        <p14:creationId xmlns:p14="http://schemas.microsoft.com/office/powerpoint/2010/main" val="3979730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35</a:t>
            </a:fld>
            <a:endParaRPr lang="en-US" dirty="0"/>
          </a:p>
        </p:txBody>
      </p:sp>
    </p:spTree>
    <p:extLst>
      <p:ext uri="{BB962C8B-B14F-4D97-AF65-F5344CB8AC3E}">
        <p14:creationId xmlns:p14="http://schemas.microsoft.com/office/powerpoint/2010/main" val="1054529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To implement the above requirements, we need to see 3 aspects of </a:t>
            </a:r>
            <a:r>
              <a:rPr lang="en-GB" sz="1200" b="1" i="0" kern="1200" dirty="0">
                <a:solidFill>
                  <a:schemeClr val="tx1"/>
                </a:solidFill>
                <a:effectLst/>
                <a:latin typeface="+mn-lt"/>
                <a:ea typeface="+mn-ea"/>
                <a:cs typeface="+mn-cs"/>
              </a:rPr>
              <a:t>Sustainable Operations</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pPr marL="228600" indent="-228600">
              <a:buAutoNum type="arabicPeriod"/>
            </a:pPr>
            <a:r>
              <a:rPr lang="en-GB" sz="1200" b="1" i="0" kern="1200" dirty="0">
                <a:solidFill>
                  <a:schemeClr val="tx1"/>
                </a:solidFill>
                <a:effectLst/>
                <a:latin typeface="+mn-lt"/>
                <a:ea typeface="+mn-ea"/>
                <a:cs typeface="+mn-cs"/>
              </a:rPr>
              <a:t>Clean Demand : </a:t>
            </a:r>
            <a:r>
              <a:rPr lang="en-GB" sz="1200" b="0" i="0" kern="1200" dirty="0">
                <a:solidFill>
                  <a:schemeClr val="tx1"/>
                </a:solidFill>
                <a:effectLst/>
                <a:latin typeface="+mn-lt"/>
                <a:ea typeface="+mn-ea"/>
                <a:cs typeface="+mn-cs"/>
              </a:rPr>
              <a:t>This means genuine demand, required by either business or IT. (Opportunity to clean up the demand) </a:t>
            </a:r>
          </a:p>
          <a:p>
            <a:pPr marL="228600" indent="-228600">
              <a:buAutoNum type="arabicPeriod"/>
            </a:pPr>
            <a:r>
              <a:rPr lang="en-GB" sz="1200" b="1" i="0" kern="1200" dirty="0">
                <a:solidFill>
                  <a:schemeClr val="tx1"/>
                </a:solidFill>
                <a:effectLst/>
                <a:latin typeface="+mn-lt"/>
                <a:ea typeface="+mn-ea"/>
                <a:cs typeface="+mn-cs"/>
              </a:rPr>
              <a:t>Green Supply : </a:t>
            </a:r>
            <a:r>
              <a:rPr lang="en-GB" sz="1200" b="0" i="0" kern="1200" dirty="0">
                <a:solidFill>
                  <a:schemeClr val="tx1"/>
                </a:solidFill>
                <a:effectLst/>
                <a:latin typeface="+mn-lt"/>
                <a:ea typeface="+mn-ea"/>
                <a:cs typeface="+mn-cs"/>
              </a:rPr>
              <a:t>Hardware &amp; Software infrastructure that is optimized (Opportunity to optimize the supply)</a:t>
            </a:r>
          </a:p>
          <a:p>
            <a:pPr marL="228600" indent="-228600">
              <a:buAutoNum type="arabicPeriod"/>
            </a:pPr>
            <a:r>
              <a:rPr lang="en-GB" sz="1200" b="1" i="0" kern="1200" dirty="0">
                <a:solidFill>
                  <a:schemeClr val="tx1"/>
                </a:solidFill>
                <a:effectLst/>
                <a:latin typeface="+mn-lt"/>
                <a:ea typeface="+mn-ea"/>
                <a:cs typeface="+mn-cs"/>
              </a:rPr>
              <a:t>Lean Operations : </a:t>
            </a:r>
            <a:r>
              <a:rPr lang="en-GB" sz="1200" b="0" i="0" kern="1200" dirty="0">
                <a:solidFill>
                  <a:schemeClr val="tx1"/>
                </a:solidFill>
                <a:effectLst/>
                <a:latin typeface="+mn-lt"/>
                <a:ea typeface="+mn-ea"/>
                <a:cs typeface="+mn-cs"/>
              </a:rPr>
              <a:t>Run with minimal overhead and buffer (Opportunity to optimize the operations itself )</a:t>
            </a:r>
            <a:endParaRPr lang="en-AE" dirty="0"/>
          </a:p>
        </p:txBody>
      </p:sp>
      <p:sp>
        <p:nvSpPr>
          <p:cNvPr id="4" name="Slide Number Placeholder 3"/>
          <p:cNvSpPr>
            <a:spLocks noGrp="1"/>
          </p:cNvSpPr>
          <p:nvPr>
            <p:ph type="sldNum" sz="quarter" idx="5"/>
          </p:nvPr>
        </p:nvSpPr>
        <p:spPr/>
        <p:txBody>
          <a:bodyPr/>
          <a:lstStyle/>
          <a:p>
            <a:fld id="{5D2CAB6B-60E2-F247-AF38-778552F77535}" type="slidenum">
              <a:rPr lang="en-AE" smtClean="0"/>
              <a:t>37</a:t>
            </a:fld>
            <a:endParaRPr lang="en-AE"/>
          </a:p>
        </p:txBody>
      </p:sp>
    </p:spTree>
    <p:extLst>
      <p:ext uri="{BB962C8B-B14F-4D97-AF65-F5344CB8AC3E}">
        <p14:creationId xmlns:p14="http://schemas.microsoft.com/office/powerpoint/2010/main" val="1206070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39</a:t>
            </a:fld>
            <a:endParaRPr lang="en-US"/>
          </a:p>
        </p:txBody>
      </p:sp>
    </p:spTree>
    <p:extLst>
      <p:ext uri="{BB962C8B-B14F-4D97-AF65-F5344CB8AC3E}">
        <p14:creationId xmlns:p14="http://schemas.microsoft.com/office/powerpoint/2010/main" val="466217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40</a:t>
            </a:fld>
            <a:endParaRPr lang="en-US"/>
          </a:p>
        </p:txBody>
      </p:sp>
    </p:spTree>
    <p:extLst>
      <p:ext uri="{BB962C8B-B14F-4D97-AF65-F5344CB8AC3E}">
        <p14:creationId xmlns:p14="http://schemas.microsoft.com/office/powerpoint/2010/main" val="189293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You’ve probably never thought too much about the upstream end of your cloud and data center operations power consumption. In this example, 2,000 racks of IT infrastructure at about 5 KW per rack needs 10 megawatts of power. This equipment is housed in a data center that uses another 5 megawatts to cool the servers for a total of 15 MW.</a:t>
            </a:r>
          </a:p>
          <a:p>
            <a:endParaRPr lang="en-US"/>
          </a:p>
          <a:p>
            <a:r>
              <a:rPr lang="en-US"/>
              <a:t>That data center is in turn, powered by a power plant. And depending on the type of power plant, whether a coal, natural gas, nuclear, hydro, solar or wind, on average, due to generation and transmission losses, about 43 MW of fuel is needed to power that IT equipment. That’s the power required for a city of about 30,000 people!</a:t>
            </a:r>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1915456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41</a:t>
            </a:fld>
            <a:endParaRPr lang="en-US"/>
          </a:p>
        </p:txBody>
      </p:sp>
    </p:spTree>
    <p:extLst>
      <p:ext uri="{BB962C8B-B14F-4D97-AF65-F5344CB8AC3E}">
        <p14:creationId xmlns:p14="http://schemas.microsoft.com/office/powerpoint/2010/main" val="1076385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47</a:t>
            </a:fld>
            <a:endParaRPr lang="en-US" dirty="0"/>
          </a:p>
        </p:txBody>
      </p:sp>
    </p:spTree>
    <p:extLst>
      <p:ext uri="{BB962C8B-B14F-4D97-AF65-F5344CB8AC3E}">
        <p14:creationId xmlns:p14="http://schemas.microsoft.com/office/powerpoint/2010/main" val="3696015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48</a:t>
            </a:fld>
            <a:endParaRPr lang="en-US" dirty="0"/>
          </a:p>
        </p:txBody>
      </p:sp>
    </p:spTree>
    <p:extLst>
      <p:ext uri="{BB962C8B-B14F-4D97-AF65-F5344CB8AC3E}">
        <p14:creationId xmlns:p14="http://schemas.microsoft.com/office/powerpoint/2010/main" val="2594004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Just because your source of power is green, does not it mean you’re done. </a:t>
            </a:r>
          </a:p>
          <a:p>
            <a:pPr lvl="1"/>
            <a:r>
              <a:rPr lang="en-SG"/>
              <a:t>It does not give free ticket to burn as much electricity, generate as much heat, as occupies as much land. </a:t>
            </a:r>
          </a:p>
          <a:p>
            <a:pPr lvl="1"/>
            <a:r>
              <a:rPr lang="en-SG"/>
              <a:t>You should still minimize your footprint</a:t>
            </a:r>
          </a:p>
          <a:p>
            <a:endParaRPr lang="en-SG"/>
          </a:p>
          <a:p>
            <a:r>
              <a:rPr lang="en-SG" sz="1600"/>
              <a:t>Sustainability</a:t>
            </a:r>
          </a:p>
          <a:p>
            <a:pPr lvl="1"/>
            <a:r>
              <a:rPr lang="en-SG" sz="1100"/>
              <a:t>It covers areas </a:t>
            </a:r>
            <a:r>
              <a:rPr lang="en-SG" sz="1100" i="1">
                <a:solidFill>
                  <a:srgbClr val="FF0000"/>
                </a:solidFill>
              </a:rPr>
              <a:t>beyond</a:t>
            </a:r>
            <a:r>
              <a:rPr lang="en-SG" sz="1100"/>
              <a:t> what VMware addresses. For example, </a:t>
            </a:r>
            <a:r>
              <a:rPr lang="en-SG" sz="1100">
                <a:solidFill>
                  <a:srgbClr val="FF0000"/>
                </a:solidFill>
              </a:rPr>
              <a:t>office</a:t>
            </a:r>
            <a:r>
              <a:rPr lang="en-SG" sz="1100"/>
              <a:t> that is mostly empty is not a good sustainable practice as space is limited. Business travel and daily commute are not green practice.</a:t>
            </a:r>
          </a:p>
          <a:p>
            <a:r>
              <a:rPr lang="en-SG" sz="1600"/>
              <a:t>Conclusion</a:t>
            </a:r>
          </a:p>
          <a:p>
            <a:pPr lvl="1"/>
            <a:r>
              <a:rPr lang="en-SG" sz="1100"/>
              <a:t>VMware Green Score should be within VMware’s circle of influence, not circle of concern. Cover what we can make a real difference.</a:t>
            </a:r>
          </a:p>
          <a:p>
            <a:endParaRPr lang="en-S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143300-2923-4F1C-803B-84C0598F9933}"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173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9F4FBC3A-A12C-40F9-BB8D-BC30C7901396}" type="slidenum">
              <a:rPr lang="en-US" smtClean="0"/>
              <a:pPr/>
              <a:t>52</a:t>
            </a:fld>
            <a:endParaRPr lang="en-US"/>
          </a:p>
        </p:txBody>
      </p:sp>
    </p:spTree>
    <p:extLst>
      <p:ext uri="{BB962C8B-B14F-4D97-AF65-F5344CB8AC3E}">
        <p14:creationId xmlns:p14="http://schemas.microsoft.com/office/powerpoint/2010/main" val="823864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Consideration: </a:t>
            </a:r>
            <a:r>
              <a:rPr lang="en-SG" sz="1200"/>
              <a:t>100% is projected based on actual utilization? If you’re running at 33% and consumes 100W, we assume you waste 200W? This is not technically accurate but fair?</a:t>
            </a:r>
          </a:p>
          <a:p>
            <a:endParaRPr lang="en-S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143300-2923-4F1C-803B-84C0598F9933}"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248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Consideration: </a:t>
            </a:r>
            <a:r>
              <a:rPr lang="en-SG" sz="1200"/>
              <a:t>100% is projected based on actual utilization? If you’re running at 33% and consumes 100W, we assume you waste 200W? This is not technically accurate but fair?</a:t>
            </a:r>
          </a:p>
          <a:p>
            <a:endParaRPr lang="en-S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143300-2923-4F1C-803B-84C0598F9933}"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870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sz="1200">
                <a:solidFill>
                  <a:schemeClr val="tx2"/>
                </a:solidFill>
              </a:rPr>
              <a:t>Reference: </a:t>
            </a:r>
          </a:p>
          <a:p>
            <a:pPr marL="171450" indent="-171450">
              <a:buFont typeface="Arial" panose="020B0604020202020204" pitchFamily="34" charset="0"/>
              <a:buChar char="•"/>
            </a:pPr>
            <a:r>
              <a:rPr lang="en-GB" sz="1200">
                <a:solidFill>
                  <a:srgbClr val="006990"/>
                </a:solidFill>
                <a:hlinkClick r:id="rId3">
                  <a:extLst>
                    <a:ext uri="{A12FA001-AC4F-418D-AE19-62706E023703}">
                      <ahyp:hlinkClr xmlns:ahyp="http://schemas.microsoft.com/office/drawing/2018/hyperlinkcolor" val="tx"/>
                    </a:ext>
                  </a:extLst>
                </a:hlinkClick>
              </a:rPr>
              <a:t>WNA Report - Comparison of Lifecycle Greenhouse Gas Emissions of Various Electricity Generation </a:t>
            </a:r>
            <a:r>
              <a:rPr lang="en-GB" sz="1200">
                <a:solidFill>
                  <a:schemeClr val="tx2"/>
                </a:solidFill>
                <a:hlinkClick r:id="rId3">
                  <a:extLst>
                    <a:ext uri="{A12FA001-AC4F-418D-AE19-62706E023703}">
                      <ahyp:hlinkClr xmlns:ahyp="http://schemas.microsoft.com/office/drawing/2018/hyperlinkcolor" val="tx"/>
                    </a:ext>
                  </a:extLst>
                </a:hlinkClick>
              </a:rPr>
              <a:t>Sources</a:t>
            </a:r>
            <a:endParaRPr lang="en-GB" sz="1200">
              <a:solidFill>
                <a:schemeClr val="tx2"/>
              </a:solidFill>
            </a:endParaRPr>
          </a:p>
          <a:p>
            <a:pPr marL="171450" indent="-171450">
              <a:buFont typeface="Arial" panose="020B0604020202020204" pitchFamily="34" charset="0"/>
              <a:buChar char="•"/>
            </a:pPr>
            <a:r>
              <a:rPr lang="en-AE" sz="1200">
                <a:solidFill>
                  <a:schemeClr val="tx2"/>
                </a:solidFill>
              </a:rPr>
              <a:t>For eg: Based on Greenhouse Gas Equivalencies calculator, Power source based on non-renewable sources is 0.709 Kg / KWh – (</a:t>
            </a:r>
            <a:r>
              <a:rPr lang="en-GB" sz="1200">
                <a:solidFill>
                  <a:schemeClr val="tx2"/>
                </a:solidFill>
              </a:rPr>
              <a:t>https://</a:t>
            </a:r>
            <a:r>
              <a:rPr lang="en-GB" sz="1200" err="1">
                <a:solidFill>
                  <a:schemeClr val="tx2"/>
                </a:solidFill>
              </a:rPr>
              <a:t>www.epa.gov</a:t>
            </a:r>
            <a:r>
              <a:rPr lang="en-GB" sz="1200">
                <a:solidFill>
                  <a:schemeClr val="tx2"/>
                </a:solidFill>
              </a:rPr>
              <a:t>/energy/greenhouse-gas-equivalencies-calculator)</a:t>
            </a:r>
            <a:endParaRPr lang="en-AE" sz="120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E" sz="1200"/>
              <a:t>For environments with different power sources of different Carbon Intensities, normalized average values to be used for calculating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a:solidFill>
                <a:schemeClr val="tx2"/>
              </a:solidFill>
            </a:endParaRPr>
          </a:p>
          <a:p>
            <a:r>
              <a:rPr lang="en-AE" sz="1200">
                <a:solidFill>
                  <a:schemeClr val="tx2"/>
                </a:solidFill>
              </a:rPr>
              <a:t>Sample scenario :</a:t>
            </a:r>
          </a:p>
          <a:p>
            <a:r>
              <a:rPr lang="en-AE" sz="1200">
                <a:solidFill>
                  <a:schemeClr val="tx2"/>
                </a:solidFill>
              </a:rPr>
              <a:t>If Total Power consumption = 1000W where Power Consumption from Coal based Power =600W and Power consumption from Wind based Power = 400W</a:t>
            </a:r>
          </a:p>
          <a:p>
            <a:r>
              <a:rPr lang="en-AE" sz="1200">
                <a:solidFill>
                  <a:schemeClr val="tx2"/>
                </a:solidFill>
              </a:rPr>
              <a:t>If Carbon Intensity for Coal based power = 709 g/Kwh and Carbon Intensity for Wind based power = 26 g/KWh and Maximum value for 0% score is 1069 g/Kwh,</a:t>
            </a:r>
          </a:p>
          <a:p>
            <a:r>
              <a:rPr lang="en-AE" sz="1200">
                <a:solidFill>
                  <a:schemeClr val="tx2"/>
                </a:solidFill>
              </a:rPr>
              <a:t>Score for Coal based power = (1069-709)/1069 = 33%</a:t>
            </a:r>
          </a:p>
          <a:p>
            <a:r>
              <a:rPr lang="en-AE" sz="1200">
                <a:solidFill>
                  <a:schemeClr val="tx2"/>
                </a:solidFill>
              </a:rPr>
              <a:t>Score for Wind based power = (1069-709)/1069 = 98% </a:t>
            </a:r>
          </a:p>
          <a:p>
            <a:r>
              <a:rPr lang="en-AE" sz="1200">
                <a:solidFill>
                  <a:schemeClr val="tx2"/>
                </a:solidFill>
              </a:rPr>
              <a:t>Score for the entire environment will be Normalized Average of both scores based on their share of power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E" sz="1200">
              <a:solidFill>
                <a:schemeClr val="tx2"/>
              </a:solidFill>
            </a:endParaRPr>
          </a:p>
          <a:p>
            <a:endParaRPr lang="en-SG"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143300-2923-4F1C-803B-84C0598F9933}"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00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This is like comparing ICE car with electric car. Disposing the old car costs the environment, buying a new one also costs the environment as that car needs to be created. So it’s best to separate this as there is no end to it. </a:t>
            </a:r>
          </a:p>
          <a:p>
            <a:endParaRPr lang="en-SG"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143300-2923-4F1C-803B-84C0598F9933}"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296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a:t>
            </a:r>
            <a:r>
              <a:rPr lang="en-US" b="1" i="0" dirty="0" err="1">
                <a:effectLst/>
                <a:latin typeface="Söhne"/>
              </a:rPr>
              <a:t>Greenscore</a:t>
            </a:r>
            <a:r>
              <a:rPr lang="en-US" b="1" i="0" dirty="0">
                <a:effectLst/>
                <a:latin typeface="Söhne"/>
              </a:rPr>
              <a:t> and other indicators are used to assess whether the actions are achieving the desired results. </a:t>
            </a:r>
          </a:p>
          <a:p>
            <a:r>
              <a:rPr lang="en-US" b="1" i="0" dirty="0">
                <a:effectLst/>
                <a:latin typeface="Söhne"/>
              </a:rPr>
              <a:t>Composition of the </a:t>
            </a:r>
            <a:r>
              <a:rPr lang="en-US" b="1" i="0" dirty="0" err="1">
                <a:effectLst/>
                <a:latin typeface="Söhne"/>
              </a:rPr>
              <a:t>Greenscore</a:t>
            </a:r>
            <a:r>
              <a:rPr lang="en-US" b="1" i="0" dirty="0">
                <a:effectLst/>
                <a:latin typeface="Söhne"/>
              </a:rPr>
              <a:t>. </a:t>
            </a:r>
          </a:p>
          <a:p>
            <a:r>
              <a:rPr lang="en-US" b="1" i="0" dirty="0">
                <a:effectLst/>
                <a:latin typeface="Söhne"/>
              </a:rPr>
              <a:t>Even with 100% green power, there are still areas to improve efficiency and sustainability."</a:t>
            </a:r>
            <a:endParaRPr lang="de-DE" noProof="0" dirty="0"/>
          </a:p>
          <a:p>
            <a:endParaRPr lang="de-DE" noProof="0" dirty="0"/>
          </a:p>
          <a:p>
            <a:endParaRPr lang="de-DE" noProof="0" dirty="0"/>
          </a:p>
          <a:p>
            <a:r>
              <a:rPr lang="de-DE" noProof="0" dirty="0" err="1"/>
              <a:t>Greenscore</a:t>
            </a:r>
            <a:r>
              <a:rPr lang="de-DE" noProof="0" dirty="0"/>
              <a:t> + andere Anzeigen um beurteilen zu können, ob die Aktionen das gewünschte Ergebnis haben.</a:t>
            </a:r>
          </a:p>
          <a:p>
            <a:r>
              <a:rPr lang="de-DE" noProof="0" dirty="0"/>
              <a:t>Zusammensetzung des </a:t>
            </a:r>
            <a:r>
              <a:rPr lang="de-DE" noProof="0" dirty="0" err="1"/>
              <a:t>Greenscores</a:t>
            </a:r>
            <a:r>
              <a:rPr lang="de-DE" noProof="0" dirty="0"/>
              <a:t>.</a:t>
            </a:r>
          </a:p>
          <a:p>
            <a:r>
              <a:rPr lang="de-DE" noProof="0" dirty="0"/>
              <a:t>Auch bei 100% </a:t>
            </a:r>
            <a:r>
              <a:rPr lang="de-DE" noProof="0" dirty="0" err="1"/>
              <a:t>green</a:t>
            </a:r>
            <a:r>
              <a:rPr lang="de-DE" noProof="0" dirty="0"/>
              <a:t> power gibt es noch Bereiche um Effizienz und Nach Nachhaltigkeit zu steigern.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3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792493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BAD BOYS</a:t>
            </a:r>
          </a:p>
          <a:p>
            <a:endParaRPr lang="nb-NO" dirty="0"/>
          </a:p>
          <a:p>
            <a:r>
              <a:rPr lang="nb-NO" dirty="0" err="1"/>
              <a:t>Building</a:t>
            </a:r>
            <a:r>
              <a:rPr lang="nb-NO" dirty="0"/>
              <a:t> </a:t>
            </a:r>
            <a:r>
              <a:rPr lang="nb-NO" dirty="0" err="1"/>
              <a:t>industry</a:t>
            </a:r>
            <a:endParaRPr lang="nb-NO" dirty="0"/>
          </a:p>
          <a:p>
            <a:r>
              <a:rPr lang="nb-NO" dirty="0"/>
              <a:t>Steel </a:t>
            </a:r>
            <a:r>
              <a:rPr lang="nb-NO" dirty="0" err="1"/>
              <a:t>industry</a:t>
            </a:r>
            <a:endParaRPr lang="nb-NO" dirty="0"/>
          </a:p>
          <a:p>
            <a:r>
              <a:rPr lang="nb-NO" dirty="0"/>
              <a:t>Energy </a:t>
            </a:r>
            <a:r>
              <a:rPr lang="nb-NO" dirty="0" err="1"/>
              <a:t>customers</a:t>
            </a:r>
            <a:endParaRPr lang="nb-NO" dirty="0"/>
          </a:p>
          <a:p>
            <a:r>
              <a:rPr lang="nb-NO" dirty="0"/>
              <a:t>Switch from </a:t>
            </a:r>
            <a:r>
              <a:rPr lang="nb-NO" dirty="0" err="1"/>
              <a:t>traditional</a:t>
            </a:r>
            <a:r>
              <a:rPr lang="nb-NO" dirty="0"/>
              <a:t> </a:t>
            </a:r>
            <a:r>
              <a:rPr lang="nb-NO" dirty="0" err="1"/>
              <a:t>energy</a:t>
            </a:r>
            <a:r>
              <a:rPr lang="nb-NO" dirty="0"/>
              <a:t> </a:t>
            </a:r>
            <a:r>
              <a:rPr lang="nb-NO" dirty="0" err="1"/>
              <a:t>resources</a:t>
            </a:r>
            <a:endParaRPr lang="nb-NO" dirty="0"/>
          </a:p>
          <a:p>
            <a:endParaRPr lang="nb-NO" dirty="0"/>
          </a:p>
          <a:p>
            <a:pPr marL="171450" indent="-171450">
              <a:spcAft>
                <a:spcPts val="600"/>
              </a:spcAft>
              <a:buFont typeface="Arial" panose="020B0604020202020204" pitchFamily="34" charset="0"/>
              <a:buChar char="•"/>
            </a:pPr>
            <a:r>
              <a:rPr lang="en-US" sz="1200" dirty="0">
                <a:solidFill>
                  <a:schemeClr val="tx2"/>
                </a:solidFill>
              </a:rPr>
              <a:t>Energy consumption across industries – especially across process manufacturing, buildings and transport is still the most important topic to address</a:t>
            </a:r>
          </a:p>
          <a:p>
            <a:pPr marL="171450" indent="-171450">
              <a:spcAft>
                <a:spcPts val="600"/>
              </a:spcAft>
              <a:buFont typeface="Arial" panose="020B0604020202020204" pitchFamily="34" charset="0"/>
              <a:buChar char="•"/>
            </a:pPr>
            <a:r>
              <a:rPr lang="en-US" sz="1200" dirty="0">
                <a:solidFill>
                  <a:schemeClr val="tx2"/>
                </a:solidFill>
              </a:rPr>
              <a:t>Most if not all of our customers have ESG targets in their 2023+ plans and transformational budgets have been agreed to accelerate the journey towards Net Zero</a:t>
            </a:r>
          </a:p>
          <a:p>
            <a:pPr marL="171450" indent="-171450">
              <a:spcAft>
                <a:spcPts val="600"/>
              </a:spcAft>
              <a:buFont typeface="Arial" panose="020B0604020202020204" pitchFamily="34" charset="0"/>
              <a:buChar char="•"/>
            </a:pPr>
            <a:r>
              <a:rPr lang="en-US" sz="1200" dirty="0">
                <a:solidFill>
                  <a:schemeClr val="tx2"/>
                </a:solidFill>
              </a:rPr>
              <a:t>In many industries, Scope 3 – i.e. CO2 reduction beyond core operations, is the most difficult one to report on and change, but key to CO2 reduction overall (</a:t>
            </a:r>
            <a:r>
              <a:rPr lang="en-US" sz="1200" dirty="0" err="1">
                <a:solidFill>
                  <a:schemeClr val="tx2"/>
                </a:solidFill>
              </a:rPr>
              <a:t>eg</a:t>
            </a:r>
            <a:r>
              <a:rPr lang="en-US" sz="1200" dirty="0">
                <a:solidFill>
                  <a:schemeClr val="tx2"/>
                </a:solidFill>
              </a:rPr>
              <a:t> the use of products in households, the wider aspects of e-Mobility, the use of chemicals in the extended value chain)</a:t>
            </a:r>
          </a:p>
          <a:p>
            <a:pPr marL="171450" indent="-171450">
              <a:spcAft>
                <a:spcPts val="600"/>
              </a:spcAft>
              <a:buFont typeface="Arial" panose="020B0604020202020204" pitchFamily="34" charset="0"/>
              <a:buChar char="•"/>
            </a:pPr>
            <a:r>
              <a:rPr lang="en-US" sz="1200" dirty="0">
                <a:solidFill>
                  <a:schemeClr val="tx2"/>
                </a:solidFill>
              </a:rPr>
              <a:t>Understanding our customers’ efforts and challenges in CO2 footprint and reduction targets helps position VMware as part of the Net Zero journey </a:t>
            </a:r>
          </a:p>
          <a:p>
            <a:endParaRPr lang="en-US" dirty="0">
              <a:hlinkClick r:id="rId3"/>
            </a:endParaRPr>
          </a:p>
          <a:p>
            <a:r>
              <a:rPr lang="en-US" dirty="0">
                <a:hlinkClick r:id="rId3"/>
              </a:rPr>
              <a:t>Emissions by sector - Our World in Data</a:t>
            </a:r>
            <a:r>
              <a:rPr lang="en-US" dirty="0"/>
              <a:t> (;last refresh of data in 2022)</a:t>
            </a:r>
          </a:p>
          <a:p>
            <a:r>
              <a:rPr lang="en-US" dirty="0">
                <a:hlinkClick r:id="rId4"/>
              </a:rPr>
              <a:t>Press conference slides FINAL_PDF (ipcc.ch)</a:t>
            </a:r>
            <a:endParaRPr lang="en-US" dirty="0">
              <a:hlinkClick r:id="rId5"/>
            </a:endParaRPr>
          </a:p>
          <a:p>
            <a:r>
              <a:rPr lang="en-US" dirty="0">
                <a:hlinkClick r:id="rId5"/>
              </a:rPr>
              <a:t>Just 25 French Firms Produce 8 Times France’s Carbon Emissions: Study (forbes.com)</a:t>
            </a:r>
            <a:endParaRPr lang="en-US" dirty="0"/>
          </a:p>
          <a:p>
            <a:endParaRPr lang="nb-NO"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dirty="0"/>
          </a:p>
        </p:txBody>
      </p:sp>
    </p:spTree>
    <p:extLst>
      <p:ext uri="{BB962C8B-B14F-4D97-AF65-F5344CB8AC3E}">
        <p14:creationId xmlns:p14="http://schemas.microsoft.com/office/powerpoint/2010/main" val="4083284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3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109381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3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287954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3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3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214446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69</a:t>
            </a:fld>
            <a:endParaRPr lang="en-US"/>
          </a:p>
        </p:txBody>
      </p:sp>
    </p:spTree>
    <p:extLst>
      <p:ext uri="{BB962C8B-B14F-4D97-AF65-F5344CB8AC3E}">
        <p14:creationId xmlns:p14="http://schemas.microsoft.com/office/powerpoint/2010/main" val="1504363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70</a:t>
            </a:fld>
            <a:endParaRPr lang="en-US"/>
          </a:p>
        </p:txBody>
      </p:sp>
    </p:spTree>
    <p:extLst>
      <p:ext uri="{BB962C8B-B14F-4D97-AF65-F5344CB8AC3E}">
        <p14:creationId xmlns:p14="http://schemas.microsoft.com/office/powerpoint/2010/main" val="61936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Green House Gas protocol = GHG</a:t>
            </a:r>
          </a:p>
          <a:p>
            <a:r>
              <a:rPr lang="en-US" dirty="0"/>
              <a:t>CO2 Equivalent = CO2e</a:t>
            </a:r>
          </a:p>
          <a:p>
            <a:r>
              <a:rPr lang="en-US" dirty="0"/>
              <a:t>	in scopes</a:t>
            </a:r>
          </a:p>
          <a:p>
            <a:endParaRPr lang="en-US" dirty="0"/>
          </a:p>
          <a:p>
            <a:r>
              <a:rPr lang="en-US" dirty="0"/>
              <a:t>3: </a:t>
            </a:r>
            <a:r>
              <a:rPr lang="en-US" dirty="0" err="1"/>
              <a:t>kjøp</a:t>
            </a:r>
            <a:r>
              <a:rPr lang="en-US" dirty="0"/>
              <a:t> av servers, </a:t>
            </a:r>
            <a:r>
              <a:rPr lang="en-US" dirty="0" err="1"/>
              <a:t>bygging</a:t>
            </a:r>
            <a:r>
              <a:rPr lang="en-US" dirty="0"/>
              <a:t> av </a:t>
            </a:r>
            <a:r>
              <a:rPr lang="en-US" dirty="0" err="1"/>
              <a:t>servere</a:t>
            </a:r>
            <a:endParaRPr lang="en-US" dirty="0"/>
          </a:p>
          <a:p>
            <a:endParaRPr lang="en-US" dirty="0"/>
          </a:p>
          <a:p>
            <a:r>
              <a:rPr lang="en-US" dirty="0" err="1"/>
              <a:t>Vmware</a:t>
            </a:r>
            <a:r>
              <a:rPr lang="en-US" dirty="0"/>
              <a:t> </a:t>
            </a:r>
            <a:r>
              <a:rPr lang="en-US" dirty="0" err="1"/>
              <a:t>kan</a:t>
            </a:r>
            <a:r>
              <a:rPr lang="en-US" dirty="0"/>
              <a:t> </a:t>
            </a:r>
            <a:r>
              <a:rPr lang="en-US" dirty="0" err="1"/>
              <a:t>hjelpe</a:t>
            </a:r>
            <a:r>
              <a:rPr lang="en-US" dirty="0"/>
              <a:t> med SCOPE1: ref. Horizon</a:t>
            </a:r>
          </a:p>
          <a:p>
            <a:r>
              <a:rPr lang="en-US" dirty="0" err="1"/>
              <a:t>Oftest</a:t>
            </a:r>
            <a:r>
              <a:rPr lang="en-US" dirty="0"/>
              <a:t> er det I SCOPE2: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dirty="0"/>
          </a:p>
        </p:txBody>
      </p:sp>
    </p:spTree>
    <p:extLst>
      <p:ext uri="{BB962C8B-B14F-4D97-AF65-F5344CB8AC3E}">
        <p14:creationId xmlns:p14="http://schemas.microsoft.com/office/powerpoint/2010/main" val="351628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Carbon Intensity… HOW Clean is your electricity!! </a:t>
            </a:r>
          </a:p>
          <a:p>
            <a:endParaRPr lang="en-US" dirty="0"/>
          </a:p>
          <a:p>
            <a:r>
              <a:rPr lang="en-US" dirty="0"/>
              <a:t>Depending on location and climate, many new sites are designed to below 1.20 at full load.</a:t>
            </a:r>
          </a:p>
          <a:p>
            <a:r>
              <a:rPr lang="en-US" dirty="0"/>
              <a:t>	https://sustainability.equinix.com/environment/operational-efficiency/</a:t>
            </a:r>
          </a:p>
          <a:p>
            <a:endParaRPr lang="en-US" dirty="0"/>
          </a:p>
          <a:p>
            <a:endParaRPr lang="en-US" dirty="0"/>
          </a:p>
          <a:p>
            <a:r>
              <a:rPr lang="en-US" dirty="0"/>
              <a:t>Se </a:t>
            </a:r>
            <a:r>
              <a:rPr lang="en-US" dirty="0" err="1"/>
              <a:t>på</a:t>
            </a:r>
            <a:r>
              <a:rPr lang="en-US" dirty="0"/>
              <a:t> </a:t>
            </a:r>
            <a:r>
              <a:rPr lang="en-US" dirty="0" err="1"/>
              <a:t>Polen</a:t>
            </a:r>
            <a:r>
              <a:rPr lang="en-US" dirty="0"/>
              <a:t>, </a:t>
            </a:r>
            <a:r>
              <a:rPr lang="en-US" dirty="0" err="1"/>
              <a:t>Frankrike</a:t>
            </a:r>
            <a:r>
              <a:rPr lang="en-US" dirty="0"/>
              <a:t>, </a:t>
            </a:r>
            <a:r>
              <a:rPr lang="en-US" dirty="0" err="1"/>
              <a:t>Tyskland</a:t>
            </a:r>
            <a:endParaRPr lang="en-US" dirty="0"/>
          </a:p>
          <a:p>
            <a:r>
              <a:rPr lang="en-US" dirty="0"/>
              <a:t>Zoom </a:t>
            </a:r>
            <a:r>
              <a:rPr lang="en-US" dirty="0" err="1"/>
              <a:t>ut</a:t>
            </a:r>
            <a:r>
              <a:rPr lang="en-US" dirty="0"/>
              <a:t> </a:t>
            </a:r>
            <a:r>
              <a:rPr lang="en-US" dirty="0" err="1"/>
              <a:t>på</a:t>
            </a:r>
            <a:r>
              <a:rPr lang="en-US" dirty="0"/>
              <a:t> </a:t>
            </a:r>
            <a:r>
              <a:rPr lang="en-US" dirty="0" err="1"/>
              <a:t>verden</a:t>
            </a:r>
            <a:r>
              <a:rPr lang="en-US" dirty="0"/>
              <a:t>. China, US</a:t>
            </a:r>
          </a:p>
          <a:p>
            <a:endParaRPr lang="en-US" dirty="0"/>
          </a:p>
          <a:p>
            <a:r>
              <a:rPr lang="en-US" dirty="0"/>
              <a:t>NOTE:   Location where the application is located is important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dirty="0"/>
          </a:p>
        </p:txBody>
      </p:sp>
    </p:spTree>
    <p:extLst>
      <p:ext uri="{BB962C8B-B14F-4D97-AF65-F5344CB8AC3E}">
        <p14:creationId xmlns:p14="http://schemas.microsoft.com/office/powerpoint/2010/main" val="274799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fr-FR" dirty="0" err="1"/>
              <a:t>Eksempel</a:t>
            </a:r>
            <a:r>
              <a:rPr lang="fr-FR" dirty="0"/>
              <a:t> </a:t>
            </a:r>
            <a:r>
              <a:rPr lang="fr-FR" dirty="0" err="1"/>
              <a:t>med</a:t>
            </a:r>
            <a:r>
              <a:rPr lang="fr-FR" dirty="0"/>
              <a:t> en DELL server… </a:t>
            </a:r>
            <a:r>
              <a:rPr lang="fr-FR" dirty="0" err="1"/>
              <a:t>Dataene</a:t>
            </a:r>
            <a:r>
              <a:rPr lang="fr-FR" dirty="0"/>
              <a:t> </a:t>
            </a:r>
            <a:r>
              <a:rPr lang="fr-FR" dirty="0" err="1"/>
              <a:t>kommer</a:t>
            </a:r>
            <a:r>
              <a:rPr lang="fr-FR" dirty="0"/>
              <a:t> fra DELL! </a:t>
            </a:r>
          </a:p>
          <a:p>
            <a:pPr defTabSz="966612">
              <a:defRPr/>
            </a:pPr>
            <a:r>
              <a:rPr lang="fr-FR" dirty="0" err="1"/>
              <a:t>Det</a:t>
            </a:r>
            <a:r>
              <a:rPr lang="fr-FR" dirty="0"/>
              <a:t> er mye </a:t>
            </a:r>
            <a:r>
              <a:rPr lang="fr-FR" dirty="0" err="1"/>
              <a:t>før</a:t>
            </a:r>
            <a:r>
              <a:rPr lang="fr-FR" dirty="0"/>
              <a:t> vi </a:t>
            </a:r>
            <a:r>
              <a:rPr lang="fr-FR" dirty="0" err="1"/>
              <a:t>kommer</a:t>
            </a:r>
            <a:r>
              <a:rPr lang="fr-FR" dirty="0"/>
              <a:t> </a:t>
            </a:r>
            <a:r>
              <a:rPr lang="fr-FR" dirty="0" err="1"/>
              <a:t>til</a:t>
            </a:r>
            <a:r>
              <a:rPr lang="fr-FR" dirty="0"/>
              <a:t> USAGE </a:t>
            </a:r>
            <a:r>
              <a:rPr lang="fr-FR" dirty="0" err="1"/>
              <a:t>som</a:t>
            </a:r>
            <a:r>
              <a:rPr lang="fr-FR" dirty="0"/>
              <a:t> er scope 2!!! </a:t>
            </a:r>
          </a:p>
          <a:p>
            <a:pPr defTabSz="966612">
              <a:defRPr/>
            </a:pPr>
            <a:endParaRPr lang="fr-FR" dirty="0"/>
          </a:p>
          <a:p>
            <a:pPr defTabSz="966612">
              <a:defRPr/>
            </a:pPr>
            <a:r>
              <a:rPr lang="fr-FR" dirty="0"/>
              <a:t>Raw </a:t>
            </a:r>
            <a:r>
              <a:rPr lang="fr-FR" dirty="0" err="1"/>
              <a:t>material</a:t>
            </a:r>
            <a:endParaRPr lang="fr-FR" dirty="0"/>
          </a:p>
          <a:p>
            <a:pPr defTabSz="966612">
              <a:defRPr/>
            </a:pPr>
            <a:r>
              <a:rPr lang="fr-FR" dirty="0"/>
              <a:t>Manufacture</a:t>
            </a:r>
          </a:p>
          <a:p>
            <a:pPr defTabSz="966612">
              <a:defRPr/>
            </a:pPr>
            <a:r>
              <a:rPr lang="fr-FR" dirty="0"/>
              <a:t>Transport</a:t>
            </a:r>
          </a:p>
          <a:p>
            <a:pPr defTabSz="966612">
              <a:defRPr/>
            </a:pPr>
            <a:r>
              <a:rPr lang="fr-FR" dirty="0"/>
              <a:t>Usage (</a:t>
            </a:r>
            <a:r>
              <a:rPr lang="fr-FR" dirty="0" err="1"/>
              <a:t>ikke</a:t>
            </a:r>
            <a:r>
              <a:rPr lang="fr-FR" dirty="0"/>
              <a:t> scope 3)</a:t>
            </a:r>
          </a:p>
          <a:p>
            <a:pPr defTabSz="966612">
              <a:defRPr/>
            </a:pPr>
            <a:r>
              <a:rPr lang="fr-FR" dirty="0"/>
              <a:t>EOL</a:t>
            </a:r>
          </a:p>
          <a:p>
            <a:pPr defTabSz="966612">
              <a:defRPr/>
            </a:pPr>
            <a:endParaRPr lang="fr-FR" dirty="0"/>
          </a:p>
          <a:p>
            <a:pPr defTabSz="966612">
              <a:defRPr/>
            </a:pPr>
            <a:r>
              <a:rPr lang="fr-FR" dirty="0" err="1"/>
              <a:t>Samme</a:t>
            </a:r>
            <a:r>
              <a:rPr lang="fr-FR" dirty="0"/>
              <a:t> server </a:t>
            </a:r>
            <a:r>
              <a:rPr lang="fr-FR" dirty="0" err="1"/>
              <a:t>ødelegger</a:t>
            </a:r>
            <a:r>
              <a:rPr lang="fr-FR" dirty="0"/>
              <a:t> </a:t>
            </a:r>
            <a:r>
              <a:rPr lang="fr-FR" dirty="0" err="1"/>
              <a:t>mindre</a:t>
            </a:r>
            <a:r>
              <a:rPr lang="fr-FR" dirty="0"/>
              <a:t> i Norge!!! </a:t>
            </a:r>
          </a:p>
          <a:p>
            <a:pPr defTabSz="966612">
              <a:defRPr/>
            </a:pPr>
            <a:r>
              <a:rPr lang="fr-FR" dirty="0" err="1"/>
              <a:t>Holde</a:t>
            </a:r>
            <a:r>
              <a:rPr lang="fr-FR" dirty="0"/>
              <a:t> </a:t>
            </a:r>
            <a:r>
              <a:rPr lang="fr-FR" dirty="0" err="1"/>
              <a:t>på</a:t>
            </a:r>
            <a:r>
              <a:rPr lang="fr-FR" dirty="0"/>
              <a:t> </a:t>
            </a:r>
            <a:r>
              <a:rPr lang="fr-FR" dirty="0" err="1"/>
              <a:t>servere</a:t>
            </a:r>
            <a:r>
              <a:rPr lang="fr-FR" dirty="0"/>
              <a:t>, </a:t>
            </a:r>
            <a:r>
              <a:rPr lang="fr-FR" dirty="0" err="1"/>
              <a:t>eller</a:t>
            </a:r>
            <a:r>
              <a:rPr lang="fr-FR" dirty="0"/>
              <a:t> </a:t>
            </a:r>
            <a:r>
              <a:rPr lang="fr-FR" dirty="0" err="1"/>
              <a:t>kjøpe</a:t>
            </a:r>
            <a:r>
              <a:rPr lang="fr-FR" dirty="0"/>
              <a:t> </a:t>
            </a:r>
            <a:r>
              <a:rPr lang="fr-FR" dirty="0" err="1"/>
              <a:t>ny</a:t>
            </a:r>
            <a:r>
              <a:rPr lang="fr-FR" dirty="0"/>
              <a:t> </a:t>
            </a:r>
            <a:r>
              <a:rPr lang="fr-FR" dirty="0" err="1"/>
              <a:t>servere</a:t>
            </a:r>
            <a:r>
              <a:rPr lang="fr-FR" dirty="0"/>
              <a:t> for å </a:t>
            </a:r>
            <a:r>
              <a:rPr lang="fr-FR" dirty="0" err="1"/>
              <a:t>få</a:t>
            </a:r>
            <a:r>
              <a:rPr lang="fr-FR" dirty="0"/>
              <a:t> </a:t>
            </a:r>
            <a:r>
              <a:rPr lang="fr-FR" dirty="0" err="1"/>
              <a:t>bedre</a:t>
            </a:r>
            <a:r>
              <a:rPr lang="fr-FR" dirty="0"/>
              <a:t> SCOPE 3 / 2</a:t>
            </a:r>
          </a:p>
          <a:p>
            <a:pPr defTabSz="966612">
              <a:defRPr/>
            </a:pPr>
            <a:endParaRPr lang="fr-FR" dirty="0"/>
          </a:p>
          <a:p>
            <a:pPr defTabSz="966612">
              <a:defRPr/>
            </a:pPr>
            <a:endParaRPr lang="fr-FR" dirty="0"/>
          </a:p>
          <a:p>
            <a:pPr defTabSz="966612">
              <a:defRPr/>
            </a:pPr>
            <a:endParaRPr lang="fr-FR" dirty="0"/>
          </a:p>
          <a:p>
            <a:pPr defTabSz="966612">
              <a:defRPr/>
            </a:pPr>
            <a:endParaRPr lang="fr-FR"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563868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PUE: Power Usage Effectiveness</a:t>
            </a:r>
          </a:p>
          <a:p>
            <a:endParaRPr lang="en-GB" dirty="0"/>
          </a:p>
          <a:p>
            <a:r>
              <a:rPr lang="en-GB" dirty="0"/>
              <a:t>For every kilowatt consumed of servers you need cooling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defTabSz="966612">
              <a:defRPr/>
            </a:pPr>
            <a:fld id="{9F4FBC3A-A12C-40F9-BB8D-BC30C7901396}" type="slidenum">
              <a:rPr lang="en-US">
                <a:solidFill>
                  <a:srgbClr val="717074"/>
                </a:solidFill>
              </a:rPr>
              <a:pPr defTabSz="966612">
                <a:defRPr/>
              </a:pPr>
              <a:t>8</a:t>
            </a:fld>
            <a:endParaRPr lang="en-US">
              <a:solidFill>
                <a:srgbClr val="717074"/>
              </a:solidFill>
            </a:endParaRPr>
          </a:p>
        </p:txBody>
      </p:sp>
    </p:spTree>
    <p:extLst>
      <p:ext uri="{BB962C8B-B14F-4D97-AF65-F5344CB8AC3E}">
        <p14:creationId xmlns:p14="http://schemas.microsoft.com/office/powerpoint/2010/main" val="4214800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Often</a:t>
            </a:r>
            <a:r>
              <a:rPr lang="fr-FR" dirty="0"/>
              <a:t> </a:t>
            </a:r>
            <a:r>
              <a:rPr lang="fr-FR" dirty="0" err="1"/>
              <a:t>companies</a:t>
            </a:r>
            <a:r>
              <a:rPr lang="fr-FR" dirty="0"/>
              <a:t> have ambitions</a:t>
            </a:r>
          </a:p>
          <a:p>
            <a:r>
              <a:rPr lang="fr-FR" dirty="0"/>
              <a:t>A </a:t>
            </a:r>
            <a:r>
              <a:rPr lang="fr-FR" dirty="0" err="1"/>
              <a:t>serious</a:t>
            </a:r>
            <a:r>
              <a:rPr lang="fr-FR" dirty="0"/>
              <a:t> </a:t>
            </a:r>
            <a:r>
              <a:rPr lang="fr-FR" dirty="0" err="1"/>
              <a:t>company</a:t>
            </a:r>
            <a:r>
              <a:rPr lang="fr-FR" dirty="0"/>
              <a:t> has </a:t>
            </a:r>
            <a:r>
              <a:rPr lang="fr-FR" dirty="0" err="1"/>
              <a:t>depts</a:t>
            </a:r>
            <a:r>
              <a:rPr lang="fr-FR" dirty="0"/>
              <a:t>/</a:t>
            </a:r>
            <a:r>
              <a:rPr lang="fr-FR" dirty="0" err="1"/>
              <a:t>BU’s</a:t>
            </a:r>
            <a:endParaRPr lang="fr-FR" dirty="0"/>
          </a:p>
          <a:p>
            <a:r>
              <a:rPr lang="fr-FR" dirty="0"/>
              <a:t>	</a:t>
            </a:r>
            <a:r>
              <a:rPr lang="fr-FR" dirty="0" err="1"/>
              <a:t>Two</a:t>
            </a:r>
            <a:r>
              <a:rPr lang="fr-FR" dirty="0"/>
              <a:t> </a:t>
            </a:r>
            <a:r>
              <a:rPr lang="fr-FR" dirty="0" err="1"/>
              <a:t>different</a:t>
            </a:r>
            <a:r>
              <a:rPr lang="fr-FR" dirty="0"/>
              <a:t> containers/</a:t>
            </a:r>
            <a:r>
              <a:rPr lang="fr-FR" dirty="0" err="1"/>
              <a:t>VMs</a:t>
            </a:r>
            <a:endParaRPr lang="fr-FR" dirty="0"/>
          </a:p>
          <a:p>
            <a:r>
              <a:rPr lang="fr-FR" dirty="0"/>
              <a:t>	</a:t>
            </a:r>
            <a:r>
              <a:rPr lang="fr-FR" dirty="0" err="1"/>
              <a:t>Different</a:t>
            </a:r>
            <a:r>
              <a:rPr lang="fr-FR" dirty="0"/>
              <a:t> population </a:t>
            </a:r>
            <a:r>
              <a:rPr lang="fr-FR" dirty="0" err="1"/>
              <a:t>involved</a:t>
            </a:r>
            <a:endParaRPr lang="fr-FR" dirty="0"/>
          </a:p>
          <a:p>
            <a:r>
              <a:rPr lang="fr-FR" dirty="0"/>
              <a:t>		</a:t>
            </a:r>
            <a:r>
              <a:rPr lang="fr-FR" dirty="0" err="1"/>
              <a:t>devops</a:t>
            </a:r>
            <a:r>
              <a:rPr lang="fr-FR" dirty="0"/>
              <a:t>, business, </a:t>
            </a:r>
            <a:r>
              <a:rPr lang="fr-FR" dirty="0" err="1"/>
              <a:t>etc</a:t>
            </a:r>
            <a:endParaRPr lang="fr-FR" dirty="0"/>
          </a:p>
          <a:p>
            <a:r>
              <a:rPr lang="fr-FR" dirty="0"/>
              <a:t>	Alle er en </a:t>
            </a:r>
            <a:r>
              <a:rPr lang="fr-FR" dirty="0" err="1"/>
              <a:t>del</a:t>
            </a:r>
            <a:r>
              <a:rPr lang="fr-FR" dirty="0"/>
              <a:t> av </a:t>
            </a:r>
            <a:r>
              <a:rPr lang="fr-FR" dirty="0" err="1"/>
              <a:t>ambisjonen</a:t>
            </a:r>
            <a:endParaRPr lang="fr-FR" dirty="0"/>
          </a:p>
          <a:p>
            <a:endParaRPr lang="fr-FR" dirty="0"/>
          </a:p>
          <a:p>
            <a:r>
              <a:rPr lang="fr-FR" dirty="0"/>
              <a:t>	HOW do </a:t>
            </a:r>
            <a:r>
              <a:rPr lang="fr-FR" dirty="0" err="1"/>
              <a:t>they</a:t>
            </a:r>
            <a:r>
              <a:rPr lang="fr-FR" dirty="0"/>
              <a:t> </a:t>
            </a:r>
            <a:r>
              <a:rPr lang="fr-FR" dirty="0" err="1"/>
              <a:t>measure</a:t>
            </a:r>
            <a:r>
              <a:rPr lang="fr-FR" dirty="0"/>
              <a:t>?</a:t>
            </a:r>
          </a:p>
          <a:p>
            <a:r>
              <a:rPr lang="fr-FR" dirty="0"/>
              <a:t>	WHERE do </a:t>
            </a:r>
            <a:r>
              <a:rPr lang="fr-FR" dirty="0" err="1"/>
              <a:t>they</a:t>
            </a:r>
            <a:r>
              <a:rPr lang="fr-FR" dirty="0"/>
              <a:t> start?</a:t>
            </a:r>
          </a:p>
          <a:p>
            <a:endParaRPr lang="fr-FR" dirty="0"/>
          </a:p>
          <a:p>
            <a:endParaRPr lang="fr-FR" dirty="0"/>
          </a:p>
          <a:p>
            <a:r>
              <a:rPr lang="fr-FR" b="1" dirty="0" err="1"/>
              <a:t>We</a:t>
            </a:r>
            <a:r>
              <a:rPr lang="fr-FR" b="1" dirty="0"/>
              <a:t> can help </a:t>
            </a:r>
            <a:r>
              <a:rPr lang="fr-FR" b="1" dirty="0" err="1"/>
              <a:t>with</a:t>
            </a:r>
            <a:r>
              <a:rPr lang="fr-FR" b="1" dirty="0"/>
              <a:t> </a:t>
            </a:r>
            <a:r>
              <a:rPr lang="fr-FR" b="1" dirty="0" err="1"/>
              <a:t>measruing</a:t>
            </a:r>
            <a:r>
              <a:rPr lang="fr-FR" b="1" dirty="0"/>
              <a:t> and KPIs</a:t>
            </a:r>
          </a:p>
          <a:p>
            <a:r>
              <a:rPr lang="fr-FR" b="1" dirty="0"/>
              <a:t>	New servers</a:t>
            </a:r>
          </a:p>
          <a:p>
            <a:r>
              <a:rPr lang="fr-FR" b="1" dirty="0"/>
              <a:t>	consolidation</a:t>
            </a:r>
          </a:p>
          <a:p>
            <a:r>
              <a:rPr lang="fr-FR" b="1" dirty="0"/>
              <a:t>	</a:t>
            </a:r>
            <a:r>
              <a:rPr lang="fr-FR" b="1" dirty="0" err="1"/>
              <a:t>Shut</a:t>
            </a:r>
            <a:r>
              <a:rPr lang="fr-FR" b="1" dirty="0"/>
              <a:t> down / power off </a:t>
            </a:r>
            <a:r>
              <a:rPr lang="fr-FR" b="1" dirty="0" err="1"/>
              <a:t>schema</a:t>
            </a:r>
            <a:endParaRPr lang="fr-FR" b="1" dirty="0"/>
          </a:p>
          <a:p>
            <a:r>
              <a:rPr lang="fr-FR" b="1" dirty="0"/>
              <a:t>	Kill apps not </a:t>
            </a:r>
            <a:r>
              <a:rPr lang="fr-FR" b="1" dirty="0" err="1"/>
              <a:t>needed</a:t>
            </a:r>
            <a:r>
              <a:rPr lang="fr-FR" b="1" dirty="0"/>
              <a:t> for business</a:t>
            </a:r>
          </a:p>
          <a:p>
            <a:r>
              <a:rPr lang="fr-FR" b="1" dirty="0"/>
              <a:t>	All </a:t>
            </a:r>
            <a:r>
              <a:rPr lang="fr-FR" b="1" dirty="0" err="1"/>
              <a:t>need</a:t>
            </a:r>
            <a:r>
              <a:rPr lang="fr-FR" b="1" dirty="0"/>
              <a:t> </a:t>
            </a:r>
            <a:r>
              <a:rPr lang="fr-FR" b="1" dirty="0" err="1"/>
              <a:t>visibility</a:t>
            </a:r>
            <a:r>
              <a:rPr lang="fr-FR" b="1" dirty="0"/>
              <a:t> and </a:t>
            </a:r>
            <a:r>
              <a:rPr lang="fr-FR" b="1" dirty="0" err="1"/>
              <a:t>transparancy</a:t>
            </a:r>
            <a:endParaRPr lang="fr-FR" b="1" dirty="0"/>
          </a:p>
          <a:p>
            <a:endParaRPr lang="fr-FR" b="1" dirty="0"/>
          </a:p>
          <a:p>
            <a:endParaRPr lang="fr-FR" b="1" dirty="0"/>
          </a:p>
          <a:p>
            <a:endParaRPr lang="fr-FR" dirty="0"/>
          </a:p>
          <a:p>
            <a:endParaRPr lang="fr-FR"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9</a:t>
            </a:fld>
            <a:endParaRPr lang="en-US"/>
          </a:p>
        </p:txBody>
      </p:sp>
    </p:spTree>
    <p:extLst>
      <p:ext uri="{BB962C8B-B14F-4D97-AF65-F5344CB8AC3E}">
        <p14:creationId xmlns:p14="http://schemas.microsoft.com/office/powerpoint/2010/main" val="297069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7.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6.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6.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6.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6.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6.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6.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6.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6.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7.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4.sv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19.xml"/><Relationship Id="rId4" Type="http://schemas.openxmlformats.org/officeDocument/2006/relationships/image" Target="../media/image6.sv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0.xml"/><Relationship Id="rId4" Type="http://schemas.openxmlformats.org/officeDocument/2006/relationships/image" Target="../media/image6.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1.xml"/><Relationship Id="rId4" Type="http://schemas.openxmlformats.org/officeDocument/2006/relationships/image" Target="../media/image6.sv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2.xml"/><Relationship Id="rId4" Type="http://schemas.openxmlformats.org/officeDocument/2006/relationships/image" Target="../media/image6.sv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3.xml"/><Relationship Id="rId4" Type="http://schemas.openxmlformats.org/officeDocument/2006/relationships/image" Target="../media/image6.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4.xml"/><Relationship Id="rId4" Type="http://schemas.openxmlformats.org/officeDocument/2006/relationships/image" Target="../media/image6.sv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5.xml"/><Relationship Id="rId4" Type="http://schemas.openxmlformats.org/officeDocument/2006/relationships/image" Target="../media/image6.sv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6.xml"/><Relationship Id="rId4" Type="http://schemas.openxmlformats.org/officeDocument/2006/relationships/image" Target="../media/image6.sv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7.xml"/><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4.xml"/><Relationship Id="rId1" Type="http://schemas.openxmlformats.org/officeDocument/2006/relationships/tags" Target="../tags/tag2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Master" Target="../slideMasters/slideMaster4.xml"/><Relationship Id="rId1" Type="http://schemas.openxmlformats.org/officeDocument/2006/relationships/tags" Target="../tags/tag2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Master" Target="../slideMasters/slideMaster4.xml"/><Relationship Id="rId1" Type="http://schemas.openxmlformats.org/officeDocument/2006/relationships/tags" Target="../tags/tag3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4.xml"/><Relationship Id="rId1" Type="http://schemas.openxmlformats.org/officeDocument/2006/relationships/tags" Target="../tags/tag3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3.xml"/></Relationships>
</file>

<file path=ppt/slideLayouts/_rels/slideLayout22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35.xml"/><Relationship Id="rId4" Type="http://schemas.openxmlformats.org/officeDocument/2006/relationships/image" Target="../media/image6.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36.xml"/><Relationship Id="rId4" Type="http://schemas.openxmlformats.org/officeDocument/2006/relationships/image" Target="../media/image6.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6.svg"/><Relationship Id="rId2" Type="http://schemas.openxmlformats.org/officeDocument/2006/relationships/slideMaster" Target="../slideMasters/slideMaster4.xml"/><Relationship Id="rId1" Type="http://schemas.openxmlformats.org/officeDocument/2006/relationships/tags" Target="../tags/tag37.xml"/><Relationship Id="rId6" Type="http://schemas.openxmlformats.org/officeDocument/2006/relationships/image" Target="../media/image5.png"/><Relationship Id="rId5" Type="http://schemas.openxmlformats.org/officeDocument/2006/relationships/image" Target="../media/image27.svg"/><Relationship Id="rId4"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38.xml"/><Relationship Id="rId4" Type="http://schemas.openxmlformats.org/officeDocument/2006/relationships/image" Target="../media/image4.sv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40.xml"/><Relationship Id="rId4" Type="http://schemas.openxmlformats.org/officeDocument/2006/relationships/image" Target="../media/image4.sv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41.xml"/><Relationship Id="rId4" Type="http://schemas.openxmlformats.org/officeDocument/2006/relationships/image" Target="../media/image4.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7.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7.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41C3EE44-95ED-8C43-A9B5-3DDCFC9E5AA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5EE0DF6-6613-7C4A-96F2-955955727FB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B2639BF8-7BCE-C141-B252-99591A6B3F5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337226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8237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895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7458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ig Statement with Ico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6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ig Statement with Icon – Gree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5630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Big Statement with Icon – Purple">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194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7159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045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7699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 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4097028" y="3082751"/>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71260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68800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59266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364114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0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4616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01556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95062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02072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VMworld2021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DEBC-E35E-2844-88EB-6382C5BD44B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312B300-8136-1A46-B8B4-4E027C406D3A}"/>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953D6B61-F419-BC42-9946-6DC615CAEBA0}"/>
              </a:ext>
            </a:extLst>
          </p:cNvPr>
          <p:cNvSpPr>
            <a:spLocks noGrp="1"/>
          </p:cNvSpPr>
          <p:nvPr>
            <p:ph type="sldNum" sz="quarter" idx="11"/>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31133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9/26/2023</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6205981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Click to edit session title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custDataLst>
      <p:tags r:id="rId1"/>
    </p:custDataLst>
    <p:extLst>
      <p:ext uri="{BB962C8B-B14F-4D97-AF65-F5344CB8AC3E}">
        <p14:creationId xmlns:p14="http://schemas.microsoft.com/office/powerpoint/2010/main" val="111865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Click to edit session title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3" name="Click to edit Speaker Name ">
            <a:extLst>
              <a:ext uri="{FF2B5EF4-FFF2-40B4-BE49-F238E27FC236}">
                <a16:creationId xmlns:a16="http://schemas.microsoft.com/office/drawing/2014/main" id="{142C56E5-D5EE-15B4-91C7-2A88BA900943}"/>
              </a:ext>
            </a:extLst>
          </p:cNvPr>
          <p:cNvSpPr>
            <a:spLocks noGrp="1"/>
          </p:cNvSpPr>
          <p:nvPr>
            <p:ph type="body" sz="quarter" idx="11" hasCustomPrompt="1"/>
          </p:nvPr>
        </p:nvSpPr>
        <p:spPr>
          <a:xfrm>
            <a:off x="6592948" y="4213221"/>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4" name="Click to edit role">
            <a:extLst>
              <a:ext uri="{FF2B5EF4-FFF2-40B4-BE49-F238E27FC236}">
                <a16:creationId xmlns:a16="http://schemas.microsoft.com/office/drawing/2014/main" id="{3C2758B6-AD64-6444-4AB4-C5A4A81EE6FF}"/>
              </a:ext>
            </a:extLst>
          </p:cNvPr>
          <p:cNvSpPr>
            <a:spLocks noGrp="1"/>
          </p:cNvSpPr>
          <p:nvPr>
            <p:ph type="body" sz="quarter" idx="12" hasCustomPrompt="1"/>
          </p:nvPr>
        </p:nvSpPr>
        <p:spPr>
          <a:xfrm>
            <a:off x="6592948" y="4593276"/>
            <a:ext cx="4019724" cy="355601"/>
          </a:xfrm>
        </p:spPr>
        <p:txBody>
          <a:bodyPr/>
          <a:lstStyle>
            <a:lvl1pPr algn="l">
              <a:buNone/>
              <a:defRPr sz="1600">
                <a:solidFill>
                  <a:schemeClr val="tx2"/>
                </a:solidFill>
              </a:defRPr>
            </a:lvl1pPr>
          </a:lstStyle>
          <a:p>
            <a:pPr lvl="0"/>
            <a:r>
              <a:rPr lang="en-US"/>
              <a:t>Role / Division at VMware</a:t>
            </a:r>
          </a:p>
        </p:txBody>
      </p:sp>
      <p:sp>
        <p:nvSpPr>
          <p:cNvPr id="6" name="Click to edit Speaker Name ">
            <a:extLst>
              <a:ext uri="{FF2B5EF4-FFF2-40B4-BE49-F238E27FC236}">
                <a16:creationId xmlns:a16="http://schemas.microsoft.com/office/drawing/2014/main" id="{EC9E681D-0B78-ACFB-8771-4BDC33DFC6C7}"/>
              </a:ext>
            </a:extLst>
          </p:cNvPr>
          <p:cNvSpPr>
            <a:spLocks noGrp="1"/>
          </p:cNvSpPr>
          <p:nvPr>
            <p:ph type="body" sz="quarter" idx="18" hasCustomPrompt="1"/>
          </p:nvPr>
        </p:nvSpPr>
        <p:spPr>
          <a:xfrm>
            <a:off x="6592948" y="5204499"/>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8" name="Click to edit role">
            <a:extLst>
              <a:ext uri="{FF2B5EF4-FFF2-40B4-BE49-F238E27FC236}">
                <a16:creationId xmlns:a16="http://schemas.microsoft.com/office/drawing/2014/main" id="{A264BDEB-4392-D6AA-0803-A2F68861DD3D}"/>
              </a:ext>
            </a:extLst>
          </p:cNvPr>
          <p:cNvSpPr>
            <a:spLocks noGrp="1"/>
          </p:cNvSpPr>
          <p:nvPr>
            <p:ph type="body" sz="quarter" idx="19" hasCustomPrompt="1"/>
          </p:nvPr>
        </p:nvSpPr>
        <p:spPr>
          <a:xfrm>
            <a:off x="6592948" y="5584554"/>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244134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2_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Click to edit session title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3" name="Click to edit Speaker Name ">
            <a:extLst>
              <a:ext uri="{FF2B5EF4-FFF2-40B4-BE49-F238E27FC236}">
                <a16:creationId xmlns:a16="http://schemas.microsoft.com/office/drawing/2014/main" id="{55051B40-B1E2-0A65-67DF-4968D8949808}"/>
              </a:ext>
            </a:extLst>
          </p:cNvPr>
          <p:cNvSpPr>
            <a:spLocks noGrp="1"/>
          </p:cNvSpPr>
          <p:nvPr>
            <p:ph type="body" sz="quarter" idx="11" hasCustomPrompt="1"/>
          </p:nvPr>
        </p:nvSpPr>
        <p:spPr>
          <a:xfrm>
            <a:off x="6601341" y="3574319"/>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4" name="Click to edit role">
            <a:extLst>
              <a:ext uri="{FF2B5EF4-FFF2-40B4-BE49-F238E27FC236}">
                <a16:creationId xmlns:a16="http://schemas.microsoft.com/office/drawing/2014/main" id="{5C8162A6-37C4-CF09-6F22-005AEE0D4BE2}"/>
              </a:ext>
            </a:extLst>
          </p:cNvPr>
          <p:cNvSpPr>
            <a:spLocks noGrp="1"/>
          </p:cNvSpPr>
          <p:nvPr>
            <p:ph type="body" sz="quarter" idx="12" hasCustomPrompt="1"/>
          </p:nvPr>
        </p:nvSpPr>
        <p:spPr>
          <a:xfrm>
            <a:off x="6601341" y="3954374"/>
            <a:ext cx="4019724" cy="355601"/>
          </a:xfrm>
        </p:spPr>
        <p:txBody>
          <a:bodyPr/>
          <a:lstStyle>
            <a:lvl1pPr algn="l">
              <a:buNone/>
              <a:defRPr sz="1600">
                <a:solidFill>
                  <a:schemeClr val="tx2"/>
                </a:solidFill>
              </a:defRPr>
            </a:lvl1pPr>
          </a:lstStyle>
          <a:p>
            <a:pPr lvl="0"/>
            <a:r>
              <a:rPr lang="en-US"/>
              <a:t>Role / Division at VMware</a:t>
            </a:r>
          </a:p>
        </p:txBody>
      </p:sp>
      <p:sp>
        <p:nvSpPr>
          <p:cNvPr id="6" name="Click to edit Speaker Name ">
            <a:extLst>
              <a:ext uri="{FF2B5EF4-FFF2-40B4-BE49-F238E27FC236}">
                <a16:creationId xmlns:a16="http://schemas.microsoft.com/office/drawing/2014/main" id="{128FCBF1-0034-3103-DED6-A0B45C81C375}"/>
              </a:ext>
            </a:extLst>
          </p:cNvPr>
          <p:cNvSpPr>
            <a:spLocks noGrp="1"/>
          </p:cNvSpPr>
          <p:nvPr>
            <p:ph type="body" sz="quarter" idx="18" hasCustomPrompt="1"/>
          </p:nvPr>
        </p:nvSpPr>
        <p:spPr>
          <a:xfrm>
            <a:off x="6601341" y="4639081"/>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8" name="Click to edit role">
            <a:extLst>
              <a:ext uri="{FF2B5EF4-FFF2-40B4-BE49-F238E27FC236}">
                <a16:creationId xmlns:a16="http://schemas.microsoft.com/office/drawing/2014/main" id="{7FC31F49-829F-9DD5-DFAF-87D908CA9B39}"/>
              </a:ext>
            </a:extLst>
          </p:cNvPr>
          <p:cNvSpPr>
            <a:spLocks noGrp="1"/>
          </p:cNvSpPr>
          <p:nvPr>
            <p:ph type="body" sz="quarter" idx="19" hasCustomPrompt="1"/>
          </p:nvPr>
        </p:nvSpPr>
        <p:spPr>
          <a:xfrm>
            <a:off x="6601341" y="5019136"/>
            <a:ext cx="4019724" cy="355601"/>
          </a:xfrm>
        </p:spPr>
        <p:txBody>
          <a:bodyPr/>
          <a:lstStyle>
            <a:lvl1pPr algn="l">
              <a:buNone/>
              <a:defRPr sz="1600">
                <a:solidFill>
                  <a:schemeClr val="tx2"/>
                </a:solidFill>
              </a:defRPr>
            </a:lvl1pPr>
          </a:lstStyle>
          <a:p>
            <a:pPr lvl="0"/>
            <a:r>
              <a:rPr lang="en-US"/>
              <a:t>Role / Division at VMware</a:t>
            </a:r>
          </a:p>
        </p:txBody>
      </p:sp>
      <p:sp>
        <p:nvSpPr>
          <p:cNvPr id="9" name="Click to edit Speaker Name ">
            <a:extLst>
              <a:ext uri="{FF2B5EF4-FFF2-40B4-BE49-F238E27FC236}">
                <a16:creationId xmlns:a16="http://schemas.microsoft.com/office/drawing/2014/main" id="{96F56CED-4F86-6B9D-263B-1C182E242915}"/>
              </a:ext>
            </a:extLst>
          </p:cNvPr>
          <p:cNvSpPr>
            <a:spLocks noGrp="1"/>
          </p:cNvSpPr>
          <p:nvPr>
            <p:ph type="body" sz="quarter" idx="21" hasCustomPrompt="1"/>
          </p:nvPr>
        </p:nvSpPr>
        <p:spPr>
          <a:xfrm>
            <a:off x="6601341" y="5666650"/>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0" name="Click to edit role">
            <a:extLst>
              <a:ext uri="{FF2B5EF4-FFF2-40B4-BE49-F238E27FC236}">
                <a16:creationId xmlns:a16="http://schemas.microsoft.com/office/drawing/2014/main" id="{322FF1E5-3B9D-AE29-EE7D-5A8333DEC734}"/>
              </a:ext>
            </a:extLst>
          </p:cNvPr>
          <p:cNvSpPr>
            <a:spLocks noGrp="1"/>
          </p:cNvSpPr>
          <p:nvPr>
            <p:ph type="body" sz="quarter" idx="22" hasCustomPrompt="1"/>
          </p:nvPr>
        </p:nvSpPr>
        <p:spPr>
          <a:xfrm>
            <a:off x="6601341" y="6046705"/>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177533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custDataLst>
      <p:tags r:id="rId1"/>
    </p:custDataLst>
    <p:extLst>
      <p:ext uri="{BB962C8B-B14F-4D97-AF65-F5344CB8AC3E}">
        <p14:creationId xmlns:p14="http://schemas.microsoft.com/office/powerpoint/2010/main" val="11058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4" name="Click to edit Speaker Name ">
            <a:extLst>
              <a:ext uri="{FF2B5EF4-FFF2-40B4-BE49-F238E27FC236}">
                <a16:creationId xmlns:a16="http://schemas.microsoft.com/office/drawing/2014/main" id="{5C6817B0-191C-DC01-12B1-0294463AD359}"/>
              </a:ext>
            </a:extLst>
          </p:cNvPr>
          <p:cNvSpPr>
            <a:spLocks noGrp="1"/>
          </p:cNvSpPr>
          <p:nvPr>
            <p:ph type="body" sz="quarter" idx="11" hasCustomPrompt="1"/>
          </p:nvPr>
        </p:nvSpPr>
        <p:spPr>
          <a:xfrm>
            <a:off x="6592948" y="4237675"/>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5" name="Click to edit role">
            <a:extLst>
              <a:ext uri="{FF2B5EF4-FFF2-40B4-BE49-F238E27FC236}">
                <a16:creationId xmlns:a16="http://schemas.microsoft.com/office/drawing/2014/main" id="{05F96C3F-5140-A65F-6906-3A1AE91877D6}"/>
              </a:ext>
            </a:extLst>
          </p:cNvPr>
          <p:cNvSpPr>
            <a:spLocks noGrp="1"/>
          </p:cNvSpPr>
          <p:nvPr>
            <p:ph type="body" sz="quarter" idx="12" hasCustomPrompt="1"/>
          </p:nvPr>
        </p:nvSpPr>
        <p:spPr>
          <a:xfrm>
            <a:off x="6592948" y="4617730"/>
            <a:ext cx="4019724" cy="355601"/>
          </a:xfrm>
        </p:spPr>
        <p:txBody>
          <a:bodyPr/>
          <a:lstStyle>
            <a:lvl1pPr algn="l">
              <a:buNone/>
              <a:defRPr sz="1600">
                <a:solidFill>
                  <a:schemeClr val="tx2"/>
                </a:solidFill>
              </a:defRPr>
            </a:lvl1pPr>
          </a:lstStyle>
          <a:p>
            <a:pPr lvl="0"/>
            <a:r>
              <a:rPr lang="en-US"/>
              <a:t>Role / Division at VMware</a:t>
            </a:r>
          </a:p>
        </p:txBody>
      </p:sp>
      <p:sp>
        <p:nvSpPr>
          <p:cNvPr id="6" name="Click to edit Speaker Name ">
            <a:extLst>
              <a:ext uri="{FF2B5EF4-FFF2-40B4-BE49-F238E27FC236}">
                <a16:creationId xmlns:a16="http://schemas.microsoft.com/office/drawing/2014/main" id="{AF4F9289-4F78-198B-A5BF-F0FBD5C0D457}"/>
              </a:ext>
            </a:extLst>
          </p:cNvPr>
          <p:cNvSpPr>
            <a:spLocks noGrp="1"/>
          </p:cNvSpPr>
          <p:nvPr>
            <p:ph type="body" sz="quarter" idx="18" hasCustomPrompt="1"/>
          </p:nvPr>
        </p:nvSpPr>
        <p:spPr>
          <a:xfrm>
            <a:off x="6592948" y="5228953"/>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7" name="Click to edit role">
            <a:extLst>
              <a:ext uri="{FF2B5EF4-FFF2-40B4-BE49-F238E27FC236}">
                <a16:creationId xmlns:a16="http://schemas.microsoft.com/office/drawing/2014/main" id="{E0EA0D73-321D-C521-853E-E05694C2854E}"/>
              </a:ext>
            </a:extLst>
          </p:cNvPr>
          <p:cNvSpPr>
            <a:spLocks noGrp="1"/>
          </p:cNvSpPr>
          <p:nvPr>
            <p:ph type="body" sz="quarter" idx="19" hasCustomPrompt="1"/>
          </p:nvPr>
        </p:nvSpPr>
        <p:spPr>
          <a:xfrm>
            <a:off x="6592948" y="5584554"/>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98253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2_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4" name="Click to edit Speaker Name ">
            <a:extLst>
              <a:ext uri="{FF2B5EF4-FFF2-40B4-BE49-F238E27FC236}">
                <a16:creationId xmlns:a16="http://schemas.microsoft.com/office/drawing/2014/main" id="{888DCA11-83AB-B53F-C376-3C57965E954D}"/>
              </a:ext>
            </a:extLst>
          </p:cNvPr>
          <p:cNvSpPr>
            <a:spLocks noGrp="1"/>
          </p:cNvSpPr>
          <p:nvPr>
            <p:ph type="body" sz="quarter" idx="11" hasCustomPrompt="1"/>
          </p:nvPr>
        </p:nvSpPr>
        <p:spPr>
          <a:xfrm>
            <a:off x="6601341" y="3574319"/>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5" name="Click to edit role">
            <a:extLst>
              <a:ext uri="{FF2B5EF4-FFF2-40B4-BE49-F238E27FC236}">
                <a16:creationId xmlns:a16="http://schemas.microsoft.com/office/drawing/2014/main" id="{A5D58488-5B85-F359-2E03-4D1789F31844}"/>
              </a:ext>
            </a:extLst>
          </p:cNvPr>
          <p:cNvSpPr>
            <a:spLocks noGrp="1"/>
          </p:cNvSpPr>
          <p:nvPr>
            <p:ph type="body" sz="quarter" idx="12" hasCustomPrompt="1"/>
          </p:nvPr>
        </p:nvSpPr>
        <p:spPr>
          <a:xfrm>
            <a:off x="6601341" y="3954374"/>
            <a:ext cx="4019724" cy="355601"/>
          </a:xfrm>
        </p:spPr>
        <p:txBody>
          <a:bodyPr/>
          <a:lstStyle>
            <a:lvl1pPr algn="l">
              <a:buNone/>
              <a:defRPr sz="1600">
                <a:solidFill>
                  <a:schemeClr val="tx2"/>
                </a:solidFill>
              </a:defRPr>
            </a:lvl1pPr>
          </a:lstStyle>
          <a:p>
            <a:pPr lvl="0"/>
            <a:r>
              <a:rPr lang="en-US"/>
              <a:t>Role / Division at VMware</a:t>
            </a:r>
          </a:p>
        </p:txBody>
      </p:sp>
      <p:sp>
        <p:nvSpPr>
          <p:cNvPr id="6" name="Click to edit Speaker Name ">
            <a:extLst>
              <a:ext uri="{FF2B5EF4-FFF2-40B4-BE49-F238E27FC236}">
                <a16:creationId xmlns:a16="http://schemas.microsoft.com/office/drawing/2014/main" id="{3672B33C-9EBD-342F-44CF-F1A07A29D651}"/>
              </a:ext>
            </a:extLst>
          </p:cNvPr>
          <p:cNvSpPr>
            <a:spLocks noGrp="1"/>
          </p:cNvSpPr>
          <p:nvPr>
            <p:ph type="body" sz="quarter" idx="18" hasCustomPrompt="1"/>
          </p:nvPr>
        </p:nvSpPr>
        <p:spPr>
          <a:xfrm>
            <a:off x="6601341" y="4639081"/>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7" name="Click to edit role">
            <a:extLst>
              <a:ext uri="{FF2B5EF4-FFF2-40B4-BE49-F238E27FC236}">
                <a16:creationId xmlns:a16="http://schemas.microsoft.com/office/drawing/2014/main" id="{DAA37E8A-0FF0-F978-FC36-3FF7A5BD298C}"/>
              </a:ext>
            </a:extLst>
          </p:cNvPr>
          <p:cNvSpPr>
            <a:spLocks noGrp="1"/>
          </p:cNvSpPr>
          <p:nvPr>
            <p:ph type="body" sz="quarter" idx="19" hasCustomPrompt="1"/>
          </p:nvPr>
        </p:nvSpPr>
        <p:spPr>
          <a:xfrm>
            <a:off x="6601341" y="5019136"/>
            <a:ext cx="4019724" cy="355601"/>
          </a:xfrm>
        </p:spPr>
        <p:txBody>
          <a:bodyPr/>
          <a:lstStyle>
            <a:lvl1pPr algn="l">
              <a:buNone/>
              <a:defRPr sz="1600">
                <a:solidFill>
                  <a:schemeClr val="tx2"/>
                </a:solidFill>
              </a:defRPr>
            </a:lvl1pPr>
          </a:lstStyle>
          <a:p>
            <a:pPr lvl="0"/>
            <a:r>
              <a:rPr lang="en-US"/>
              <a:t>Role / Division at VMware</a:t>
            </a:r>
          </a:p>
        </p:txBody>
      </p:sp>
      <p:sp>
        <p:nvSpPr>
          <p:cNvPr id="8" name="Click to edit Speaker Name ">
            <a:extLst>
              <a:ext uri="{FF2B5EF4-FFF2-40B4-BE49-F238E27FC236}">
                <a16:creationId xmlns:a16="http://schemas.microsoft.com/office/drawing/2014/main" id="{87A13D24-4E7A-DEC7-028A-008CEE01AB6B}"/>
              </a:ext>
            </a:extLst>
          </p:cNvPr>
          <p:cNvSpPr>
            <a:spLocks noGrp="1"/>
          </p:cNvSpPr>
          <p:nvPr>
            <p:ph type="body" sz="quarter" idx="21" hasCustomPrompt="1"/>
          </p:nvPr>
        </p:nvSpPr>
        <p:spPr>
          <a:xfrm>
            <a:off x="6601341" y="5666650"/>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9" name="Click to edit role">
            <a:extLst>
              <a:ext uri="{FF2B5EF4-FFF2-40B4-BE49-F238E27FC236}">
                <a16:creationId xmlns:a16="http://schemas.microsoft.com/office/drawing/2014/main" id="{CF68020E-5728-5C9D-2D6B-C7EFB691B74B}"/>
              </a:ext>
            </a:extLst>
          </p:cNvPr>
          <p:cNvSpPr>
            <a:spLocks noGrp="1"/>
          </p:cNvSpPr>
          <p:nvPr>
            <p:ph type="body" sz="quarter" idx="22" hasCustomPrompt="1"/>
          </p:nvPr>
        </p:nvSpPr>
        <p:spPr>
          <a:xfrm>
            <a:off x="6601341" y="6046705"/>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130442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custDataLst>
      <p:tags r:id="rId1"/>
    </p:custDataLst>
    <p:extLst>
      <p:ext uri="{BB962C8B-B14F-4D97-AF65-F5344CB8AC3E}">
        <p14:creationId xmlns:p14="http://schemas.microsoft.com/office/powerpoint/2010/main" val="24023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5_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©2022 VMware, Inc.</a:t>
            </a:r>
          </a:p>
        </p:txBody>
      </p:sp>
      <p:sp>
        <p:nvSpPr>
          <p:cNvPr id="20" name="Click to edit Speaker Name ">
            <a:extLst>
              <a:ext uri="{FF2B5EF4-FFF2-40B4-BE49-F238E27FC236}">
                <a16:creationId xmlns:a16="http://schemas.microsoft.com/office/drawing/2014/main" id="{A316D848-550C-4199-87C5-5162B8BF6C3B}"/>
              </a:ext>
            </a:extLst>
          </p:cNvPr>
          <p:cNvSpPr>
            <a:spLocks noGrp="1"/>
          </p:cNvSpPr>
          <p:nvPr>
            <p:ph type="body" sz="quarter" idx="11" hasCustomPrompt="1"/>
          </p:nvPr>
        </p:nvSpPr>
        <p:spPr>
          <a:xfrm>
            <a:off x="6592948" y="4237675"/>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E605CB37-300F-43A3-BD04-E193ABFBFDB2}"/>
              </a:ext>
            </a:extLst>
          </p:cNvPr>
          <p:cNvSpPr>
            <a:spLocks noGrp="1"/>
          </p:cNvSpPr>
          <p:nvPr>
            <p:ph type="body" sz="quarter" idx="12" hasCustomPrompt="1"/>
          </p:nvPr>
        </p:nvSpPr>
        <p:spPr>
          <a:xfrm>
            <a:off x="6592948" y="4617730"/>
            <a:ext cx="4019724" cy="355601"/>
          </a:xfrm>
        </p:spPr>
        <p:txBody>
          <a:bodyPr/>
          <a:lstStyle>
            <a:lvl1pPr algn="l">
              <a:buNone/>
              <a:defRPr sz="1600">
                <a:solidFill>
                  <a:schemeClr val="tx2"/>
                </a:solidFill>
              </a:defRPr>
            </a:lvl1pPr>
          </a:lstStyle>
          <a:p>
            <a:pPr lvl="0"/>
            <a:r>
              <a:rPr lang="en-US"/>
              <a:t>Role / Division at VMware</a:t>
            </a:r>
          </a:p>
        </p:txBody>
      </p:sp>
      <p:sp>
        <p:nvSpPr>
          <p:cNvPr id="14" name="Click to edit Speaker Name ">
            <a:extLst>
              <a:ext uri="{FF2B5EF4-FFF2-40B4-BE49-F238E27FC236}">
                <a16:creationId xmlns:a16="http://schemas.microsoft.com/office/drawing/2014/main" id="{73F2498A-D002-451A-A324-FC9667AC2573}"/>
              </a:ext>
            </a:extLst>
          </p:cNvPr>
          <p:cNvSpPr>
            <a:spLocks noGrp="1"/>
          </p:cNvSpPr>
          <p:nvPr>
            <p:ph type="body" sz="quarter" idx="18" hasCustomPrompt="1"/>
          </p:nvPr>
        </p:nvSpPr>
        <p:spPr>
          <a:xfrm>
            <a:off x="6592948" y="5228953"/>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6" name="Click to edit role">
            <a:extLst>
              <a:ext uri="{FF2B5EF4-FFF2-40B4-BE49-F238E27FC236}">
                <a16:creationId xmlns:a16="http://schemas.microsoft.com/office/drawing/2014/main" id="{0240C969-87B2-43D4-83DB-1A91DC8E2418}"/>
              </a:ext>
            </a:extLst>
          </p:cNvPr>
          <p:cNvSpPr>
            <a:spLocks noGrp="1"/>
          </p:cNvSpPr>
          <p:nvPr>
            <p:ph type="body" sz="quarter" idx="19" hasCustomPrompt="1"/>
          </p:nvPr>
        </p:nvSpPr>
        <p:spPr>
          <a:xfrm>
            <a:off x="6592948" y="5584554"/>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28173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6_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©2022 VMware, Inc.</a:t>
            </a:r>
          </a:p>
        </p:txBody>
      </p:sp>
      <p:sp>
        <p:nvSpPr>
          <p:cNvPr id="20" name="Click to edit Speaker Name ">
            <a:extLst>
              <a:ext uri="{FF2B5EF4-FFF2-40B4-BE49-F238E27FC236}">
                <a16:creationId xmlns:a16="http://schemas.microsoft.com/office/drawing/2014/main" id="{A316D848-550C-4199-87C5-5162B8BF6C3B}"/>
              </a:ext>
            </a:extLst>
          </p:cNvPr>
          <p:cNvSpPr>
            <a:spLocks noGrp="1"/>
          </p:cNvSpPr>
          <p:nvPr>
            <p:ph type="body" sz="quarter" idx="11" hasCustomPrompt="1"/>
          </p:nvPr>
        </p:nvSpPr>
        <p:spPr>
          <a:xfrm>
            <a:off x="6601341" y="3574319"/>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E605CB37-300F-43A3-BD04-E193ABFBFDB2}"/>
              </a:ext>
            </a:extLst>
          </p:cNvPr>
          <p:cNvSpPr>
            <a:spLocks noGrp="1"/>
          </p:cNvSpPr>
          <p:nvPr>
            <p:ph type="body" sz="quarter" idx="12" hasCustomPrompt="1"/>
          </p:nvPr>
        </p:nvSpPr>
        <p:spPr>
          <a:xfrm>
            <a:off x="6601341" y="3954374"/>
            <a:ext cx="4019724" cy="355601"/>
          </a:xfrm>
        </p:spPr>
        <p:txBody>
          <a:bodyPr/>
          <a:lstStyle>
            <a:lvl1pPr algn="l">
              <a:buNone/>
              <a:defRPr sz="1600">
                <a:solidFill>
                  <a:schemeClr val="tx2"/>
                </a:solidFill>
              </a:defRPr>
            </a:lvl1pPr>
          </a:lstStyle>
          <a:p>
            <a:pPr lvl="0"/>
            <a:r>
              <a:rPr lang="en-US"/>
              <a:t>Role / Division at VMware</a:t>
            </a:r>
          </a:p>
        </p:txBody>
      </p:sp>
      <p:sp>
        <p:nvSpPr>
          <p:cNvPr id="14" name="Click to edit Speaker Name ">
            <a:extLst>
              <a:ext uri="{FF2B5EF4-FFF2-40B4-BE49-F238E27FC236}">
                <a16:creationId xmlns:a16="http://schemas.microsoft.com/office/drawing/2014/main" id="{73F2498A-D002-451A-A324-FC9667AC2573}"/>
              </a:ext>
            </a:extLst>
          </p:cNvPr>
          <p:cNvSpPr>
            <a:spLocks noGrp="1"/>
          </p:cNvSpPr>
          <p:nvPr>
            <p:ph type="body" sz="quarter" idx="18" hasCustomPrompt="1"/>
          </p:nvPr>
        </p:nvSpPr>
        <p:spPr>
          <a:xfrm>
            <a:off x="6601341" y="4639081"/>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6" name="Click to edit role">
            <a:extLst>
              <a:ext uri="{FF2B5EF4-FFF2-40B4-BE49-F238E27FC236}">
                <a16:creationId xmlns:a16="http://schemas.microsoft.com/office/drawing/2014/main" id="{0240C969-87B2-43D4-83DB-1A91DC8E2418}"/>
              </a:ext>
            </a:extLst>
          </p:cNvPr>
          <p:cNvSpPr>
            <a:spLocks noGrp="1"/>
          </p:cNvSpPr>
          <p:nvPr>
            <p:ph type="body" sz="quarter" idx="19" hasCustomPrompt="1"/>
          </p:nvPr>
        </p:nvSpPr>
        <p:spPr>
          <a:xfrm>
            <a:off x="6601341" y="5019136"/>
            <a:ext cx="4019724" cy="355601"/>
          </a:xfrm>
        </p:spPr>
        <p:txBody>
          <a:bodyPr/>
          <a:lstStyle>
            <a:lvl1pPr algn="l">
              <a:buNone/>
              <a:defRPr sz="1600">
                <a:solidFill>
                  <a:schemeClr val="tx2"/>
                </a:solidFill>
              </a:defRPr>
            </a:lvl1pPr>
          </a:lstStyle>
          <a:p>
            <a:pPr lvl="0"/>
            <a:r>
              <a:rPr lang="en-US"/>
              <a:t>Role / Division at VMware</a:t>
            </a:r>
          </a:p>
        </p:txBody>
      </p:sp>
      <p:sp>
        <p:nvSpPr>
          <p:cNvPr id="19" name="Click to edit Speaker Name ">
            <a:extLst>
              <a:ext uri="{FF2B5EF4-FFF2-40B4-BE49-F238E27FC236}">
                <a16:creationId xmlns:a16="http://schemas.microsoft.com/office/drawing/2014/main" id="{654DA34D-9FA2-4571-A031-81C94B9BD82B}"/>
              </a:ext>
            </a:extLst>
          </p:cNvPr>
          <p:cNvSpPr>
            <a:spLocks noGrp="1"/>
          </p:cNvSpPr>
          <p:nvPr>
            <p:ph type="body" sz="quarter" idx="21" hasCustomPrompt="1"/>
          </p:nvPr>
        </p:nvSpPr>
        <p:spPr>
          <a:xfrm>
            <a:off x="6601341" y="5666650"/>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2" name="Click to edit role">
            <a:extLst>
              <a:ext uri="{FF2B5EF4-FFF2-40B4-BE49-F238E27FC236}">
                <a16:creationId xmlns:a16="http://schemas.microsoft.com/office/drawing/2014/main" id="{88A20706-A1ED-4C7C-AAC4-DC9743C3A4A6}"/>
              </a:ext>
            </a:extLst>
          </p:cNvPr>
          <p:cNvSpPr>
            <a:spLocks noGrp="1"/>
          </p:cNvSpPr>
          <p:nvPr>
            <p:ph type="body" sz="quarter" idx="22" hasCustomPrompt="1"/>
          </p:nvPr>
        </p:nvSpPr>
        <p:spPr>
          <a:xfrm>
            <a:off x="6601341" y="6046705"/>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246048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177977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Big Statement with Icon - Indigo">
    <p:spTree>
      <p:nvGrpSpPr>
        <p:cNvPr id="1" name=""/>
        <p:cNvGrpSpPr/>
        <p:nvPr/>
      </p:nvGrpSpPr>
      <p:grpSpPr>
        <a:xfrm>
          <a:off x="0" y="0"/>
          <a:ext cx="0" cy="0"/>
          <a:chOff x="0" y="0"/>
          <a:chExt cx="0" cy="0"/>
        </a:xfrm>
      </p:grpSpPr>
      <p:pic>
        <p:nvPicPr>
          <p:cNvPr id="6" name="Picture 5" descr="Diagram, icon&#10;&#10;Description automatically generated">
            <a:extLst>
              <a:ext uri="{FF2B5EF4-FFF2-40B4-BE49-F238E27FC236}">
                <a16:creationId xmlns:a16="http://schemas.microsoft.com/office/drawing/2014/main" id="{31EF58FB-C20E-499B-A17B-0C5756760C44}"/>
              </a:ext>
            </a:extLst>
          </p:cNvPr>
          <p:cNvPicPr>
            <a:picLocks noChangeAspect="1"/>
          </p:cNvPicPr>
          <p:nvPr userDrawn="1"/>
        </p:nvPicPr>
        <p:blipFill rotWithShape="1">
          <a:blip r:embed="rId3"/>
          <a:srcRect r="15040"/>
          <a:stretch/>
        </p:blipFill>
        <p:spPr>
          <a:xfrm>
            <a:off x="6382988" y="3230880"/>
            <a:ext cx="5805837" cy="3416807"/>
          </a:xfrm>
          <a:prstGeom prst="rect">
            <a:avLst/>
          </a:prstGeom>
        </p:spPr>
      </p:pic>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itle 1">
            <a:extLst>
              <a:ext uri="{FF2B5EF4-FFF2-40B4-BE49-F238E27FC236}">
                <a16:creationId xmlns:a16="http://schemas.microsoft.com/office/drawing/2014/main" id="{1A3C36EF-D79E-49C5-B949-8E0FA4C695BE}"/>
              </a:ext>
            </a:extLst>
          </p:cNvPr>
          <p:cNvSpPr>
            <a:spLocks noGrp="1"/>
          </p:cNvSpPr>
          <p:nvPr>
            <p:ph type="title" hasCustomPrompt="1"/>
          </p:nvPr>
        </p:nvSpPr>
        <p:spPr/>
        <p:txBody>
          <a:bodyPr/>
          <a:lstStyle>
            <a:lvl1pPr>
              <a:defRPr/>
            </a:lvl1pPr>
          </a:lstStyle>
          <a:p>
            <a:r>
              <a:rPr lang="en-US"/>
              <a:t>What’s In It For Me?</a:t>
            </a:r>
          </a:p>
        </p:txBody>
      </p:sp>
      <p:sp>
        <p:nvSpPr>
          <p:cNvPr id="8" name="Text Placeholder 862">
            <a:extLst>
              <a:ext uri="{FF2B5EF4-FFF2-40B4-BE49-F238E27FC236}">
                <a16:creationId xmlns:a16="http://schemas.microsoft.com/office/drawing/2014/main" id="{621918BF-4FC4-4FDD-8202-929E01FAA851}"/>
              </a:ext>
            </a:extLst>
          </p:cNvPr>
          <p:cNvSpPr>
            <a:spLocks noGrp="1"/>
          </p:cNvSpPr>
          <p:nvPr>
            <p:ph type="body" sz="quarter" idx="12" hasCustomPrompt="1"/>
          </p:nvPr>
        </p:nvSpPr>
        <p:spPr>
          <a:xfrm>
            <a:off x="579808" y="1646438"/>
            <a:ext cx="6949440" cy="1334386"/>
          </a:xfrm>
        </p:spPr>
        <p:txBody>
          <a:bodyPr anchor="ctr"/>
          <a:lstStyle>
            <a:lvl1pPr marL="342900" indent="-342900">
              <a:lnSpc>
                <a:spcPct val="100000"/>
              </a:lnSpc>
              <a:spcBef>
                <a:spcPts val="0"/>
              </a:spcBef>
              <a:buClr>
                <a:schemeClr val="accent2"/>
              </a:buClr>
              <a:buFont typeface="Arial" panose="020B0604020202020204" pitchFamily="34" charset="0"/>
              <a:buChar char="•"/>
              <a:defRPr sz="2000">
                <a:solidFill>
                  <a:schemeClr val="accent2"/>
                </a:solidFill>
              </a:defRPr>
            </a:lvl1pPr>
            <a:lvl2pPr marL="273050" indent="0">
              <a:buNone/>
              <a:defRPr/>
            </a:lvl2pPr>
          </a:lstStyle>
          <a:p>
            <a:pPr lvl="0"/>
            <a:r>
              <a:rPr lang="en-US"/>
              <a:t>Enter Learning Objective 1 </a:t>
            </a:r>
          </a:p>
        </p:txBody>
      </p:sp>
      <p:sp>
        <p:nvSpPr>
          <p:cNvPr id="9" name="Text Placeholder 862">
            <a:extLst>
              <a:ext uri="{FF2B5EF4-FFF2-40B4-BE49-F238E27FC236}">
                <a16:creationId xmlns:a16="http://schemas.microsoft.com/office/drawing/2014/main" id="{2F3F5E85-3EA3-480A-B6AC-B6E3FD1C58E3}"/>
              </a:ext>
            </a:extLst>
          </p:cNvPr>
          <p:cNvSpPr>
            <a:spLocks noGrp="1"/>
          </p:cNvSpPr>
          <p:nvPr>
            <p:ph type="body" sz="quarter" idx="13" hasCustomPrompt="1"/>
          </p:nvPr>
        </p:nvSpPr>
        <p:spPr>
          <a:xfrm>
            <a:off x="579808" y="2981792"/>
            <a:ext cx="6949440" cy="1334386"/>
          </a:xfrm>
        </p:spPr>
        <p:txBody>
          <a:bodyPr anchor="ctr"/>
          <a:lstStyle>
            <a:lvl1pPr marL="342900" indent="-342900">
              <a:lnSpc>
                <a:spcPct val="100000"/>
              </a:lnSpc>
              <a:spcBef>
                <a:spcPts val="0"/>
              </a:spcBef>
              <a:buClr>
                <a:schemeClr val="accent2"/>
              </a:buClr>
              <a:buFont typeface="Arial" panose="020B0604020202020204" pitchFamily="34" charset="0"/>
              <a:buChar char="•"/>
              <a:defRPr sz="2000">
                <a:solidFill>
                  <a:schemeClr val="accent2"/>
                </a:solidFill>
              </a:defRPr>
            </a:lvl1pPr>
            <a:lvl2pPr marL="273050" indent="0">
              <a:buNone/>
              <a:defRPr/>
            </a:lvl2pPr>
          </a:lstStyle>
          <a:p>
            <a:pPr lvl="0"/>
            <a:r>
              <a:rPr lang="en-US"/>
              <a:t>Enter Learning Objective 2 </a:t>
            </a:r>
          </a:p>
        </p:txBody>
      </p:sp>
      <p:sp>
        <p:nvSpPr>
          <p:cNvPr id="10" name="Text Placeholder 862">
            <a:extLst>
              <a:ext uri="{FF2B5EF4-FFF2-40B4-BE49-F238E27FC236}">
                <a16:creationId xmlns:a16="http://schemas.microsoft.com/office/drawing/2014/main" id="{70F34A50-5C01-4743-946F-04D4F83318EF}"/>
              </a:ext>
            </a:extLst>
          </p:cNvPr>
          <p:cNvSpPr>
            <a:spLocks noGrp="1"/>
          </p:cNvSpPr>
          <p:nvPr>
            <p:ph type="body" sz="quarter" idx="14" hasCustomPrompt="1"/>
          </p:nvPr>
        </p:nvSpPr>
        <p:spPr>
          <a:xfrm>
            <a:off x="579808" y="4317146"/>
            <a:ext cx="6949440" cy="1334386"/>
          </a:xfrm>
        </p:spPr>
        <p:txBody>
          <a:bodyPr anchor="ctr"/>
          <a:lstStyle>
            <a:lvl1pPr marL="342900" indent="-342900">
              <a:lnSpc>
                <a:spcPct val="100000"/>
              </a:lnSpc>
              <a:spcBef>
                <a:spcPts val="0"/>
              </a:spcBef>
              <a:buClr>
                <a:schemeClr val="accent2"/>
              </a:buClr>
              <a:buFont typeface="Arial" panose="020B0604020202020204" pitchFamily="34" charset="0"/>
              <a:buChar char="•"/>
              <a:defRPr sz="2000">
                <a:solidFill>
                  <a:schemeClr val="accent2"/>
                </a:solidFill>
              </a:defRPr>
            </a:lvl1pPr>
            <a:lvl2pPr marL="273050" indent="0">
              <a:buNone/>
              <a:defRPr/>
            </a:lvl2pPr>
          </a:lstStyle>
          <a:p>
            <a:pPr lvl="0"/>
            <a:r>
              <a:rPr lang="en-US"/>
              <a:t>Enter Learning Objective 3 </a:t>
            </a:r>
          </a:p>
        </p:txBody>
      </p:sp>
      <p:sp>
        <p:nvSpPr>
          <p:cNvPr id="11" name="Subtitle 2">
            <a:extLst>
              <a:ext uri="{FF2B5EF4-FFF2-40B4-BE49-F238E27FC236}">
                <a16:creationId xmlns:a16="http://schemas.microsoft.com/office/drawing/2014/main" id="{2FB0D2A4-FF4A-4211-9EAA-6FE0F1961555}"/>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Learning Objectives</a:t>
            </a:r>
          </a:p>
        </p:txBody>
      </p:sp>
    </p:spTree>
    <p:custDataLst>
      <p:tags r:id="rId1"/>
    </p:custDataLst>
    <p:extLst>
      <p:ext uri="{BB962C8B-B14F-4D97-AF65-F5344CB8AC3E}">
        <p14:creationId xmlns:p14="http://schemas.microsoft.com/office/powerpoint/2010/main" val="338325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Big Statement with Icon - Ocean">
    <p:spTree>
      <p:nvGrpSpPr>
        <p:cNvPr id="1" name=""/>
        <p:cNvGrpSpPr/>
        <p:nvPr/>
      </p:nvGrpSpPr>
      <p:grpSpPr>
        <a:xfrm>
          <a:off x="0" y="0"/>
          <a:ext cx="0" cy="0"/>
          <a:chOff x="0" y="0"/>
          <a:chExt cx="0" cy="0"/>
        </a:xfrm>
      </p:grpSpPr>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13" name="Picture 12" descr="Graphical user interface, diagram&#10;&#10;Description automatically generated">
            <a:extLst>
              <a:ext uri="{FF2B5EF4-FFF2-40B4-BE49-F238E27FC236}">
                <a16:creationId xmlns:a16="http://schemas.microsoft.com/office/drawing/2014/main" id="{4E5A4FF6-DDF1-44F0-A086-A091556CB530}"/>
              </a:ext>
            </a:extLst>
          </p:cNvPr>
          <p:cNvPicPr>
            <a:picLocks noChangeAspect="1"/>
          </p:cNvPicPr>
          <p:nvPr userDrawn="1"/>
        </p:nvPicPr>
        <p:blipFill rotWithShape="1">
          <a:blip r:embed="rId3"/>
          <a:srcRect r="6044"/>
          <a:stretch/>
        </p:blipFill>
        <p:spPr>
          <a:xfrm>
            <a:off x="5315753" y="2645228"/>
            <a:ext cx="6873072" cy="3657600"/>
          </a:xfrm>
          <a:prstGeom prst="rect">
            <a:avLst/>
          </a:prstGeom>
        </p:spPr>
      </p:pic>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579960" y="2483248"/>
            <a:ext cx="5288428" cy="1828799"/>
          </a:xfrm>
        </p:spPr>
        <p:txBody>
          <a:bodyPr anchor="ctr"/>
          <a:lstStyle>
            <a:lvl1pPr>
              <a:lnSpc>
                <a:spcPct val="100000"/>
              </a:lnSpc>
              <a:spcBef>
                <a:spcPts val="0"/>
              </a:spcBef>
              <a:defRPr sz="2400">
                <a:solidFill>
                  <a:schemeClr val="accent2"/>
                </a:solidFill>
              </a:defRPr>
            </a:lvl1pPr>
            <a:lvl2pPr marL="273050" indent="0">
              <a:buNone/>
              <a:defRPr/>
            </a:lvl2pPr>
          </a:lstStyle>
          <a:p>
            <a:pPr lvl="0"/>
            <a:r>
              <a:rPr lang="en-US"/>
              <a:t>Enter Chat Question</a:t>
            </a:r>
          </a:p>
        </p:txBody>
      </p:sp>
      <p:sp>
        <p:nvSpPr>
          <p:cNvPr id="6" name="Title 1">
            <a:extLst>
              <a:ext uri="{FF2B5EF4-FFF2-40B4-BE49-F238E27FC236}">
                <a16:creationId xmlns:a16="http://schemas.microsoft.com/office/drawing/2014/main" id="{E41F9696-4F22-4DAE-B25F-1DEF60B8ABCE}"/>
              </a:ext>
            </a:extLst>
          </p:cNvPr>
          <p:cNvSpPr txBox="1">
            <a:spLocks/>
          </p:cNvSpPr>
          <p:nvPr userDrawn="1"/>
        </p:nvSpPr>
        <p:spPr>
          <a:xfrm>
            <a:off x="1476645" y="412751"/>
            <a:ext cx="10104167"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rgbClr val="EB7500"/>
                </a:solidFill>
                <a:latin typeface="+mj-lt"/>
                <a:ea typeface="+mj-ea"/>
                <a:cs typeface="+mj-cs"/>
              </a:defRPr>
            </a:lvl1pPr>
          </a:lstStyle>
          <a:p>
            <a:r>
              <a:rPr lang="en-US">
                <a:solidFill>
                  <a:schemeClr val="accent2"/>
                </a:solidFill>
              </a:rPr>
              <a:t>Chat Question</a:t>
            </a:r>
          </a:p>
        </p:txBody>
      </p:sp>
      <p:grpSp>
        <p:nvGrpSpPr>
          <p:cNvPr id="7" name="Group 6">
            <a:extLst>
              <a:ext uri="{FF2B5EF4-FFF2-40B4-BE49-F238E27FC236}">
                <a16:creationId xmlns:a16="http://schemas.microsoft.com/office/drawing/2014/main" id="{0A6F4E04-68D1-492C-8223-F78E3A681F8F}"/>
              </a:ext>
            </a:extLst>
          </p:cNvPr>
          <p:cNvGrpSpPr/>
          <p:nvPr userDrawn="1"/>
        </p:nvGrpSpPr>
        <p:grpSpPr>
          <a:xfrm>
            <a:off x="579960" y="0"/>
            <a:ext cx="751318" cy="1059575"/>
            <a:chOff x="11158870" y="-79127"/>
            <a:chExt cx="669851" cy="944683"/>
          </a:xfrm>
        </p:grpSpPr>
        <p:grpSp>
          <p:nvGrpSpPr>
            <p:cNvPr id="9" name="Group 8">
              <a:extLst>
                <a:ext uri="{FF2B5EF4-FFF2-40B4-BE49-F238E27FC236}">
                  <a16:creationId xmlns:a16="http://schemas.microsoft.com/office/drawing/2014/main" id="{DA60F7EE-80DE-4271-BF7B-76238460B4B5}"/>
                </a:ext>
              </a:extLst>
            </p:cNvPr>
            <p:cNvGrpSpPr/>
            <p:nvPr/>
          </p:nvGrpSpPr>
          <p:grpSpPr>
            <a:xfrm>
              <a:off x="11158870" y="-79127"/>
              <a:ext cx="669851" cy="944683"/>
              <a:chOff x="11158870" y="-79127"/>
              <a:chExt cx="669851" cy="944683"/>
            </a:xfrm>
          </p:grpSpPr>
          <p:sp>
            <p:nvSpPr>
              <p:cNvPr id="11" name="Arrow: Chevron 10">
                <a:extLst>
                  <a:ext uri="{FF2B5EF4-FFF2-40B4-BE49-F238E27FC236}">
                    <a16:creationId xmlns:a16="http://schemas.microsoft.com/office/drawing/2014/main" id="{D7CA6C96-6860-4879-B4B6-AFFEA8FC56C0}"/>
                  </a:ext>
                </a:extLst>
              </p:cNvPr>
              <p:cNvSpPr/>
              <p:nvPr/>
            </p:nvSpPr>
            <p:spPr>
              <a:xfrm rot="16200000">
                <a:off x="11061019" y="97853"/>
                <a:ext cx="865554" cy="669851"/>
              </a:xfrm>
              <a:prstGeom prst="chevron">
                <a:avLst>
                  <a:gd name="adj" fmla="val 23016"/>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Rectangle 11">
                <a:extLst>
                  <a:ext uri="{FF2B5EF4-FFF2-40B4-BE49-F238E27FC236}">
                    <a16:creationId xmlns:a16="http://schemas.microsoft.com/office/drawing/2014/main" id="{E70F994D-705C-49B9-88CC-D73EBBACCC06}"/>
                  </a:ext>
                </a:extLst>
              </p:cNvPr>
              <p:cNvSpPr/>
              <p:nvPr/>
            </p:nvSpPr>
            <p:spPr>
              <a:xfrm>
                <a:off x="11158870" y="-79127"/>
                <a:ext cx="669851" cy="707635"/>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0" name="Star: 5 Points 9">
              <a:extLst>
                <a:ext uri="{FF2B5EF4-FFF2-40B4-BE49-F238E27FC236}">
                  <a16:creationId xmlns:a16="http://schemas.microsoft.com/office/drawing/2014/main" id="{071D7FAE-6CCC-42D5-9473-3AF0D0C9B9D8}"/>
                </a:ext>
              </a:extLst>
            </p:cNvPr>
            <p:cNvSpPr/>
            <p:nvPr/>
          </p:nvSpPr>
          <p:spPr>
            <a:xfrm>
              <a:off x="11288475" y="164692"/>
              <a:ext cx="410640" cy="410640"/>
            </a:xfrm>
            <a:prstGeom prst="star5">
              <a:avLst>
                <a:gd name="adj" fmla="val 26239"/>
                <a:gd name="hf" fmla="val 105146"/>
                <a:gd name="vf" fmla="val 11055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TextBox 4">
            <a:extLst>
              <a:ext uri="{FF2B5EF4-FFF2-40B4-BE49-F238E27FC236}">
                <a16:creationId xmlns:a16="http://schemas.microsoft.com/office/drawing/2014/main" id="{B2A28F69-4C4E-4571-A15C-4561369D448C}"/>
              </a:ext>
            </a:extLst>
          </p:cNvPr>
          <p:cNvSpPr txBox="1"/>
          <p:nvPr userDrawn="1"/>
        </p:nvSpPr>
        <p:spPr>
          <a:xfrm>
            <a:off x="1476645" y="793697"/>
            <a:ext cx="6437995" cy="686983"/>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solidFill>
                  <a:srgbClr val="EC7700"/>
                </a:solidFill>
              </a:rPr>
              <a:t>Enter your response in the Chat window.</a:t>
            </a:r>
          </a:p>
          <a:p>
            <a:pPr algn="l">
              <a:lnSpc>
                <a:spcPct val="130000"/>
              </a:lnSpc>
            </a:pPr>
            <a:endParaRPr lang="en-US" sz="1800" err="1">
              <a:solidFill>
                <a:schemeClr val="tx2"/>
              </a:solidFill>
            </a:endParaRPr>
          </a:p>
        </p:txBody>
      </p:sp>
    </p:spTree>
    <p:custDataLst>
      <p:tags r:id="rId1"/>
    </p:custDataLst>
    <p:extLst>
      <p:ext uri="{BB962C8B-B14F-4D97-AF65-F5344CB8AC3E}">
        <p14:creationId xmlns:p14="http://schemas.microsoft.com/office/powerpoint/2010/main" val="309991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Big Statement with Icon - Ocean">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2F7BD83A-60BE-4E4B-93EE-AC1D6C59E576}"/>
              </a:ext>
            </a:extLst>
          </p:cNvPr>
          <p:cNvPicPr>
            <a:picLocks noChangeAspect="1"/>
          </p:cNvPicPr>
          <p:nvPr userDrawn="1"/>
        </p:nvPicPr>
        <p:blipFill rotWithShape="1">
          <a:blip r:embed="rId3"/>
          <a:srcRect b="5651"/>
          <a:stretch/>
        </p:blipFill>
        <p:spPr>
          <a:xfrm>
            <a:off x="4768593" y="3105343"/>
            <a:ext cx="7315200" cy="3450905"/>
          </a:xfrm>
          <a:prstGeom prst="rect">
            <a:avLst/>
          </a:prstGeom>
        </p:spPr>
      </p:pic>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itle 1">
            <a:extLst>
              <a:ext uri="{FF2B5EF4-FFF2-40B4-BE49-F238E27FC236}">
                <a16:creationId xmlns:a16="http://schemas.microsoft.com/office/drawing/2014/main" id="{5B4662F1-8811-46D5-9D53-8C06BC8F376A}"/>
              </a:ext>
            </a:extLst>
          </p:cNvPr>
          <p:cNvSpPr>
            <a:spLocks noGrp="1"/>
          </p:cNvSpPr>
          <p:nvPr>
            <p:ph type="title" hasCustomPrompt="1"/>
          </p:nvPr>
        </p:nvSpPr>
        <p:spPr/>
        <p:txBody>
          <a:bodyPr/>
          <a:lstStyle>
            <a:lvl1pPr>
              <a:defRPr/>
            </a:lvl1pPr>
          </a:lstStyle>
          <a:p>
            <a:r>
              <a:rPr lang="en-US"/>
              <a:t>Call to Action</a:t>
            </a:r>
          </a:p>
        </p:txBody>
      </p:sp>
      <p:sp>
        <p:nvSpPr>
          <p:cNvPr id="6" name="Text Placeholder 5">
            <a:extLst>
              <a:ext uri="{FF2B5EF4-FFF2-40B4-BE49-F238E27FC236}">
                <a16:creationId xmlns:a16="http://schemas.microsoft.com/office/drawing/2014/main" id="{C0E3B71A-9D5F-4E19-B3DE-2F8F1C174F6E}"/>
              </a:ext>
            </a:extLst>
          </p:cNvPr>
          <p:cNvSpPr>
            <a:spLocks noGrp="1"/>
          </p:cNvSpPr>
          <p:nvPr>
            <p:ph type="body" sz="quarter" idx="10" hasCustomPrompt="1"/>
          </p:nvPr>
        </p:nvSpPr>
        <p:spPr>
          <a:xfrm>
            <a:off x="579438" y="1296988"/>
            <a:ext cx="5514975" cy="843311"/>
          </a:xfrm>
        </p:spPr>
        <p:txBody>
          <a:bodyPr/>
          <a:lstStyle>
            <a:lvl1pPr marL="342900" indent="-342900">
              <a:buFont typeface="Arial" panose="020B0604020202020204" pitchFamily="34" charset="0"/>
              <a:buChar char="•"/>
              <a:defRPr sz="2400"/>
            </a:lvl1pPr>
          </a:lstStyle>
          <a:p>
            <a:pPr lvl="0"/>
            <a:r>
              <a:rPr lang="en-US"/>
              <a:t>Call to Action 1</a:t>
            </a:r>
          </a:p>
        </p:txBody>
      </p:sp>
      <p:sp>
        <p:nvSpPr>
          <p:cNvPr id="10" name="Text Placeholder 5">
            <a:extLst>
              <a:ext uri="{FF2B5EF4-FFF2-40B4-BE49-F238E27FC236}">
                <a16:creationId xmlns:a16="http://schemas.microsoft.com/office/drawing/2014/main" id="{54FB540D-0D51-4FD3-B50E-48CB3315FB89}"/>
              </a:ext>
            </a:extLst>
          </p:cNvPr>
          <p:cNvSpPr>
            <a:spLocks noGrp="1"/>
          </p:cNvSpPr>
          <p:nvPr>
            <p:ph type="body" sz="quarter" idx="11" hasCustomPrompt="1"/>
          </p:nvPr>
        </p:nvSpPr>
        <p:spPr>
          <a:xfrm>
            <a:off x="579438" y="2557219"/>
            <a:ext cx="5514975" cy="843311"/>
          </a:xfrm>
        </p:spPr>
        <p:txBody>
          <a:bodyPr/>
          <a:lstStyle>
            <a:lvl1pPr marL="342900" indent="-342900">
              <a:buFont typeface="Arial" panose="020B0604020202020204" pitchFamily="34" charset="0"/>
              <a:buChar char="•"/>
              <a:defRPr sz="2400"/>
            </a:lvl1pPr>
          </a:lstStyle>
          <a:p>
            <a:pPr lvl="0"/>
            <a:r>
              <a:rPr lang="en-US"/>
              <a:t>Call to Action 2</a:t>
            </a:r>
          </a:p>
        </p:txBody>
      </p:sp>
      <p:sp>
        <p:nvSpPr>
          <p:cNvPr id="11" name="Text Placeholder 5">
            <a:extLst>
              <a:ext uri="{FF2B5EF4-FFF2-40B4-BE49-F238E27FC236}">
                <a16:creationId xmlns:a16="http://schemas.microsoft.com/office/drawing/2014/main" id="{E95EA17A-D554-4907-90CF-A4D67A766102}"/>
              </a:ext>
            </a:extLst>
          </p:cNvPr>
          <p:cNvSpPr>
            <a:spLocks noGrp="1"/>
          </p:cNvSpPr>
          <p:nvPr>
            <p:ph type="body" sz="quarter" idx="12" hasCustomPrompt="1"/>
          </p:nvPr>
        </p:nvSpPr>
        <p:spPr>
          <a:xfrm>
            <a:off x="579438" y="3817450"/>
            <a:ext cx="5514975" cy="843311"/>
          </a:xfrm>
        </p:spPr>
        <p:txBody>
          <a:bodyPr/>
          <a:lstStyle>
            <a:lvl1pPr marL="342900" indent="-342900">
              <a:buFont typeface="Arial" panose="020B0604020202020204" pitchFamily="34" charset="0"/>
              <a:buChar char="•"/>
              <a:defRPr sz="2400"/>
            </a:lvl1pPr>
          </a:lstStyle>
          <a:p>
            <a:pPr lvl="0"/>
            <a:r>
              <a:rPr lang="en-US"/>
              <a:t>Call to Action 3</a:t>
            </a:r>
          </a:p>
        </p:txBody>
      </p:sp>
    </p:spTree>
    <p:custDataLst>
      <p:tags r:id="rId1"/>
    </p:custDataLst>
    <p:extLst>
      <p:ext uri="{BB962C8B-B14F-4D97-AF65-F5344CB8AC3E}">
        <p14:creationId xmlns:p14="http://schemas.microsoft.com/office/powerpoint/2010/main" val="38451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96108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55166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69879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custDataLst>
      <p:tags r:id="rId1"/>
    </p:custDataLst>
    <p:extLst>
      <p:ext uri="{BB962C8B-B14F-4D97-AF65-F5344CB8AC3E}">
        <p14:creationId xmlns:p14="http://schemas.microsoft.com/office/powerpoint/2010/main" val="215206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4308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0783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8393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402022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1326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12559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23954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54262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96027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56534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3445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5947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9041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62130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7412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53828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7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8508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999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5552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522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50590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387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74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8516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extLst>
      <p:ext uri="{BB962C8B-B14F-4D97-AF65-F5344CB8AC3E}">
        <p14:creationId xmlns:p14="http://schemas.microsoft.com/office/powerpoint/2010/main" val="189103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146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364112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3200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6962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6336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0151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945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375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4562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26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Rectangle 1">
            <a:extLst>
              <a:ext uri="{FF2B5EF4-FFF2-40B4-BE49-F238E27FC236}">
                <a16:creationId xmlns:a16="http://schemas.microsoft.com/office/drawing/2014/main" id="{0C2E43D5-F048-C38D-772B-00A12384A0BD}"/>
              </a:ext>
            </a:extLst>
          </p:cNvPr>
          <p:cNvSpPr/>
          <p:nvPr userDrawn="1"/>
        </p:nvSpPr>
        <p:spPr>
          <a:xfrm>
            <a:off x="0" y="16888"/>
            <a:ext cx="12192001" cy="6858000"/>
          </a:xfrm>
          <a:prstGeom prst="rect">
            <a:avLst/>
          </a:pr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custDataLst>
      <p:tags r:id="rId1"/>
    </p:custDataLst>
    <p:extLst>
      <p:ext uri="{BB962C8B-B14F-4D97-AF65-F5344CB8AC3E}">
        <p14:creationId xmlns:p14="http://schemas.microsoft.com/office/powerpoint/2010/main" val="18625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57665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custDataLst>
      <p:tags r:id="rId1"/>
    </p:custDataLst>
    <p:extLst>
      <p:ext uri="{BB962C8B-B14F-4D97-AF65-F5344CB8AC3E}">
        <p14:creationId xmlns:p14="http://schemas.microsoft.com/office/powerpoint/2010/main" val="106353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2221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55386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60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custDataLst>
      <p:tags r:id="rId1"/>
    </p:custDataLst>
    <p:extLst>
      <p:ext uri="{BB962C8B-B14F-4D97-AF65-F5344CB8AC3E}">
        <p14:creationId xmlns:p14="http://schemas.microsoft.com/office/powerpoint/2010/main" val="416579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Click to edit session title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custDataLst>
      <p:tags r:id="rId1"/>
    </p:custDataLst>
    <p:extLst>
      <p:ext uri="{BB962C8B-B14F-4D97-AF65-F5344CB8AC3E}">
        <p14:creationId xmlns:p14="http://schemas.microsoft.com/office/powerpoint/2010/main" val="245634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Click to edit session title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3" name="Click to edit Speaker Name ">
            <a:extLst>
              <a:ext uri="{FF2B5EF4-FFF2-40B4-BE49-F238E27FC236}">
                <a16:creationId xmlns:a16="http://schemas.microsoft.com/office/drawing/2014/main" id="{142C56E5-D5EE-15B4-91C7-2A88BA900943}"/>
              </a:ext>
            </a:extLst>
          </p:cNvPr>
          <p:cNvSpPr>
            <a:spLocks noGrp="1"/>
          </p:cNvSpPr>
          <p:nvPr>
            <p:ph type="body" sz="quarter" idx="11" hasCustomPrompt="1"/>
          </p:nvPr>
        </p:nvSpPr>
        <p:spPr>
          <a:xfrm>
            <a:off x="6592948" y="4213221"/>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4" name="Click to edit role">
            <a:extLst>
              <a:ext uri="{FF2B5EF4-FFF2-40B4-BE49-F238E27FC236}">
                <a16:creationId xmlns:a16="http://schemas.microsoft.com/office/drawing/2014/main" id="{3C2758B6-AD64-6444-4AB4-C5A4A81EE6FF}"/>
              </a:ext>
            </a:extLst>
          </p:cNvPr>
          <p:cNvSpPr>
            <a:spLocks noGrp="1"/>
          </p:cNvSpPr>
          <p:nvPr>
            <p:ph type="body" sz="quarter" idx="12" hasCustomPrompt="1"/>
          </p:nvPr>
        </p:nvSpPr>
        <p:spPr>
          <a:xfrm>
            <a:off x="6592948" y="4593276"/>
            <a:ext cx="4019724" cy="355601"/>
          </a:xfrm>
        </p:spPr>
        <p:txBody>
          <a:bodyPr/>
          <a:lstStyle>
            <a:lvl1pPr algn="l">
              <a:buNone/>
              <a:defRPr sz="1600">
                <a:solidFill>
                  <a:schemeClr val="tx2"/>
                </a:solidFill>
              </a:defRPr>
            </a:lvl1pPr>
          </a:lstStyle>
          <a:p>
            <a:pPr lvl="0"/>
            <a:r>
              <a:rPr lang="en-US"/>
              <a:t>Role / Division at VMware</a:t>
            </a:r>
          </a:p>
        </p:txBody>
      </p:sp>
      <p:sp>
        <p:nvSpPr>
          <p:cNvPr id="6" name="Click to edit Speaker Name ">
            <a:extLst>
              <a:ext uri="{FF2B5EF4-FFF2-40B4-BE49-F238E27FC236}">
                <a16:creationId xmlns:a16="http://schemas.microsoft.com/office/drawing/2014/main" id="{EC9E681D-0B78-ACFB-8771-4BDC33DFC6C7}"/>
              </a:ext>
            </a:extLst>
          </p:cNvPr>
          <p:cNvSpPr>
            <a:spLocks noGrp="1"/>
          </p:cNvSpPr>
          <p:nvPr>
            <p:ph type="body" sz="quarter" idx="18" hasCustomPrompt="1"/>
          </p:nvPr>
        </p:nvSpPr>
        <p:spPr>
          <a:xfrm>
            <a:off x="6592948" y="5204499"/>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8" name="Click to edit role">
            <a:extLst>
              <a:ext uri="{FF2B5EF4-FFF2-40B4-BE49-F238E27FC236}">
                <a16:creationId xmlns:a16="http://schemas.microsoft.com/office/drawing/2014/main" id="{A264BDEB-4392-D6AA-0803-A2F68861DD3D}"/>
              </a:ext>
            </a:extLst>
          </p:cNvPr>
          <p:cNvSpPr>
            <a:spLocks noGrp="1"/>
          </p:cNvSpPr>
          <p:nvPr>
            <p:ph type="body" sz="quarter" idx="19" hasCustomPrompt="1"/>
          </p:nvPr>
        </p:nvSpPr>
        <p:spPr>
          <a:xfrm>
            <a:off x="6592948" y="5584554"/>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338461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2_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Click to edit session title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3" name="Click to edit Speaker Name ">
            <a:extLst>
              <a:ext uri="{FF2B5EF4-FFF2-40B4-BE49-F238E27FC236}">
                <a16:creationId xmlns:a16="http://schemas.microsoft.com/office/drawing/2014/main" id="{55051B40-B1E2-0A65-67DF-4968D8949808}"/>
              </a:ext>
            </a:extLst>
          </p:cNvPr>
          <p:cNvSpPr>
            <a:spLocks noGrp="1"/>
          </p:cNvSpPr>
          <p:nvPr>
            <p:ph type="body" sz="quarter" idx="11" hasCustomPrompt="1"/>
          </p:nvPr>
        </p:nvSpPr>
        <p:spPr>
          <a:xfrm>
            <a:off x="6601341" y="3574319"/>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4" name="Click to edit role">
            <a:extLst>
              <a:ext uri="{FF2B5EF4-FFF2-40B4-BE49-F238E27FC236}">
                <a16:creationId xmlns:a16="http://schemas.microsoft.com/office/drawing/2014/main" id="{5C8162A6-37C4-CF09-6F22-005AEE0D4BE2}"/>
              </a:ext>
            </a:extLst>
          </p:cNvPr>
          <p:cNvSpPr>
            <a:spLocks noGrp="1"/>
          </p:cNvSpPr>
          <p:nvPr>
            <p:ph type="body" sz="quarter" idx="12" hasCustomPrompt="1"/>
          </p:nvPr>
        </p:nvSpPr>
        <p:spPr>
          <a:xfrm>
            <a:off x="6601341" y="3954374"/>
            <a:ext cx="4019724" cy="355601"/>
          </a:xfrm>
        </p:spPr>
        <p:txBody>
          <a:bodyPr/>
          <a:lstStyle>
            <a:lvl1pPr algn="l">
              <a:buNone/>
              <a:defRPr sz="1600">
                <a:solidFill>
                  <a:schemeClr val="tx2"/>
                </a:solidFill>
              </a:defRPr>
            </a:lvl1pPr>
          </a:lstStyle>
          <a:p>
            <a:pPr lvl="0"/>
            <a:r>
              <a:rPr lang="en-US"/>
              <a:t>Role / Division at VMware</a:t>
            </a:r>
          </a:p>
        </p:txBody>
      </p:sp>
      <p:sp>
        <p:nvSpPr>
          <p:cNvPr id="6" name="Click to edit Speaker Name ">
            <a:extLst>
              <a:ext uri="{FF2B5EF4-FFF2-40B4-BE49-F238E27FC236}">
                <a16:creationId xmlns:a16="http://schemas.microsoft.com/office/drawing/2014/main" id="{128FCBF1-0034-3103-DED6-A0B45C81C375}"/>
              </a:ext>
            </a:extLst>
          </p:cNvPr>
          <p:cNvSpPr>
            <a:spLocks noGrp="1"/>
          </p:cNvSpPr>
          <p:nvPr>
            <p:ph type="body" sz="quarter" idx="18" hasCustomPrompt="1"/>
          </p:nvPr>
        </p:nvSpPr>
        <p:spPr>
          <a:xfrm>
            <a:off x="6601341" y="4639081"/>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8" name="Click to edit role">
            <a:extLst>
              <a:ext uri="{FF2B5EF4-FFF2-40B4-BE49-F238E27FC236}">
                <a16:creationId xmlns:a16="http://schemas.microsoft.com/office/drawing/2014/main" id="{7FC31F49-829F-9DD5-DFAF-87D908CA9B39}"/>
              </a:ext>
            </a:extLst>
          </p:cNvPr>
          <p:cNvSpPr>
            <a:spLocks noGrp="1"/>
          </p:cNvSpPr>
          <p:nvPr>
            <p:ph type="body" sz="quarter" idx="19" hasCustomPrompt="1"/>
          </p:nvPr>
        </p:nvSpPr>
        <p:spPr>
          <a:xfrm>
            <a:off x="6601341" y="5019136"/>
            <a:ext cx="4019724" cy="355601"/>
          </a:xfrm>
        </p:spPr>
        <p:txBody>
          <a:bodyPr/>
          <a:lstStyle>
            <a:lvl1pPr algn="l">
              <a:buNone/>
              <a:defRPr sz="1600">
                <a:solidFill>
                  <a:schemeClr val="tx2"/>
                </a:solidFill>
              </a:defRPr>
            </a:lvl1pPr>
          </a:lstStyle>
          <a:p>
            <a:pPr lvl="0"/>
            <a:r>
              <a:rPr lang="en-US"/>
              <a:t>Role / Division at VMware</a:t>
            </a:r>
          </a:p>
        </p:txBody>
      </p:sp>
      <p:sp>
        <p:nvSpPr>
          <p:cNvPr id="9" name="Click to edit Speaker Name ">
            <a:extLst>
              <a:ext uri="{FF2B5EF4-FFF2-40B4-BE49-F238E27FC236}">
                <a16:creationId xmlns:a16="http://schemas.microsoft.com/office/drawing/2014/main" id="{96F56CED-4F86-6B9D-263B-1C182E242915}"/>
              </a:ext>
            </a:extLst>
          </p:cNvPr>
          <p:cNvSpPr>
            <a:spLocks noGrp="1"/>
          </p:cNvSpPr>
          <p:nvPr>
            <p:ph type="body" sz="quarter" idx="21" hasCustomPrompt="1"/>
          </p:nvPr>
        </p:nvSpPr>
        <p:spPr>
          <a:xfrm>
            <a:off x="6601341" y="5666650"/>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0" name="Click to edit role">
            <a:extLst>
              <a:ext uri="{FF2B5EF4-FFF2-40B4-BE49-F238E27FC236}">
                <a16:creationId xmlns:a16="http://schemas.microsoft.com/office/drawing/2014/main" id="{322FF1E5-3B9D-AE29-EE7D-5A8333DEC734}"/>
              </a:ext>
            </a:extLst>
          </p:cNvPr>
          <p:cNvSpPr>
            <a:spLocks noGrp="1"/>
          </p:cNvSpPr>
          <p:nvPr>
            <p:ph type="body" sz="quarter" idx="22" hasCustomPrompt="1"/>
          </p:nvPr>
        </p:nvSpPr>
        <p:spPr>
          <a:xfrm>
            <a:off x="6601341" y="6046705"/>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185249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custDataLst>
      <p:tags r:id="rId1"/>
    </p:custDataLst>
    <p:extLst>
      <p:ext uri="{BB962C8B-B14F-4D97-AF65-F5344CB8AC3E}">
        <p14:creationId xmlns:p14="http://schemas.microsoft.com/office/powerpoint/2010/main" val="177481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_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4" name="Click to edit Speaker Name ">
            <a:extLst>
              <a:ext uri="{FF2B5EF4-FFF2-40B4-BE49-F238E27FC236}">
                <a16:creationId xmlns:a16="http://schemas.microsoft.com/office/drawing/2014/main" id="{5C6817B0-191C-DC01-12B1-0294463AD359}"/>
              </a:ext>
            </a:extLst>
          </p:cNvPr>
          <p:cNvSpPr>
            <a:spLocks noGrp="1"/>
          </p:cNvSpPr>
          <p:nvPr>
            <p:ph type="body" sz="quarter" idx="11" hasCustomPrompt="1"/>
          </p:nvPr>
        </p:nvSpPr>
        <p:spPr>
          <a:xfrm>
            <a:off x="6592948" y="4237675"/>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5" name="Click to edit role">
            <a:extLst>
              <a:ext uri="{FF2B5EF4-FFF2-40B4-BE49-F238E27FC236}">
                <a16:creationId xmlns:a16="http://schemas.microsoft.com/office/drawing/2014/main" id="{05F96C3F-5140-A65F-6906-3A1AE91877D6}"/>
              </a:ext>
            </a:extLst>
          </p:cNvPr>
          <p:cNvSpPr>
            <a:spLocks noGrp="1"/>
          </p:cNvSpPr>
          <p:nvPr>
            <p:ph type="body" sz="quarter" idx="12" hasCustomPrompt="1"/>
          </p:nvPr>
        </p:nvSpPr>
        <p:spPr>
          <a:xfrm>
            <a:off x="6592948" y="4617730"/>
            <a:ext cx="4019724" cy="355601"/>
          </a:xfrm>
        </p:spPr>
        <p:txBody>
          <a:bodyPr/>
          <a:lstStyle>
            <a:lvl1pPr algn="l">
              <a:buNone/>
              <a:defRPr sz="1600">
                <a:solidFill>
                  <a:schemeClr val="tx2"/>
                </a:solidFill>
              </a:defRPr>
            </a:lvl1pPr>
          </a:lstStyle>
          <a:p>
            <a:pPr lvl="0"/>
            <a:r>
              <a:rPr lang="en-US"/>
              <a:t>Role / Division at VMware</a:t>
            </a:r>
          </a:p>
        </p:txBody>
      </p:sp>
      <p:sp>
        <p:nvSpPr>
          <p:cNvPr id="6" name="Click to edit Speaker Name ">
            <a:extLst>
              <a:ext uri="{FF2B5EF4-FFF2-40B4-BE49-F238E27FC236}">
                <a16:creationId xmlns:a16="http://schemas.microsoft.com/office/drawing/2014/main" id="{AF4F9289-4F78-198B-A5BF-F0FBD5C0D457}"/>
              </a:ext>
            </a:extLst>
          </p:cNvPr>
          <p:cNvSpPr>
            <a:spLocks noGrp="1"/>
          </p:cNvSpPr>
          <p:nvPr>
            <p:ph type="body" sz="quarter" idx="18" hasCustomPrompt="1"/>
          </p:nvPr>
        </p:nvSpPr>
        <p:spPr>
          <a:xfrm>
            <a:off x="6592948" y="5228953"/>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7" name="Click to edit role">
            <a:extLst>
              <a:ext uri="{FF2B5EF4-FFF2-40B4-BE49-F238E27FC236}">
                <a16:creationId xmlns:a16="http://schemas.microsoft.com/office/drawing/2014/main" id="{E0EA0D73-321D-C521-853E-E05694C2854E}"/>
              </a:ext>
            </a:extLst>
          </p:cNvPr>
          <p:cNvSpPr>
            <a:spLocks noGrp="1"/>
          </p:cNvSpPr>
          <p:nvPr>
            <p:ph type="body" sz="quarter" idx="19" hasCustomPrompt="1"/>
          </p:nvPr>
        </p:nvSpPr>
        <p:spPr>
          <a:xfrm>
            <a:off x="6592948" y="5584554"/>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254673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2_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4" name="Click to edit Speaker Name ">
            <a:extLst>
              <a:ext uri="{FF2B5EF4-FFF2-40B4-BE49-F238E27FC236}">
                <a16:creationId xmlns:a16="http://schemas.microsoft.com/office/drawing/2014/main" id="{888DCA11-83AB-B53F-C376-3C57965E954D}"/>
              </a:ext>
            </a:extLst>
          </p:cNvPr>
          <p:cNvSpPr>
            <a:spLocks noGrp="1"/>
          </p:cNvSpPr>
          <p:nvPr>
            <p:ph type="body" sz="quarter" idx="11" hasCustomPrompt="1"/>
          </p:nvPr>
        </p:nvSpPr>
        <p:spPr>
          <a:xfrm>
            <a:off x="6601341" y="3574319"/>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5" name="Click to edit role">
            <a:extLst>
              <a:ext uri="{FF2B5EF4-FFF2-40B4-BE49-F238E27FC236}">
                <a16:creationId xmlns:a16="http://schemas.microsoft.com/office/drawing/2014/main" id="{A5D58488-5B85-F359-2E03-4D1789F31844}"/>
              </a:ext>
            </a:extLst>
          </p:cNvPr>
          <p:cNvSpPr>
            <a:spLocks noGrp="1"/>
          </p:cNvSpPr>
          <p:nvPr>
            <p:ph type="body" sz="quarter" idx="12" hasCustomPrompt="1"/>
          </p:nvPr>
        </p:nvSpPr>
        <p:spPr>
          <a:xfrm>
            <a:off x="6601341" y="3954374"/>
            <a:ext cx="4019724" cy="355601"/>
          </a:xfrm>
        </p:spPr>
        <p:txBody>
          <a:bodyPr/>
          <a:lstStyle>
            <a:lvl1pPr algn="l">
              <a:buNone/>
              <a:defRPr sz="1600">
                <a:solidFill>
                  <a:schemeClr val="tx2"/>
                </a:solidFill>
              </a:defRPr>
            </a:lvl1pPr>
          </a:lstStyle>
          <a:p>
            <a:pPr lvl="0"/>
            <a:r>
              <a:rPr lang="en-US"/>
              <a:t>Role / Division at VMware</a:t>
            </a:r>
          </a:p>
        </p:txBody>
      </p:sp>
      <p:sp>
        <p:nvSpPr>
          <p:cNvPr id="6" name="Click to edit Speaker Name ">
            <a:extLst>
              <a:ext uri="{FF2B5EF4-FFF2-40B4-BE49-F238E27FC236}">
                <a16:creationId xmlns:a16="http://schemas.microsoft.com/office/drawing/2014/main" id="{3672B33C-9EBD-342F-44CF-F1A07A29D651}"/>
              </a:ext>
            </a:extLst>
          </p:cNvPr>
          <p:cNvSpPr>
            <a:spLocks noGrp="1"/>
          </p:cNvSpPr>
          <p:nvPr>
            <p:ph type="body" sz="quarter" idx="18" hasCustomPrompt="1"/>
          </p:nvPr>
        </p:nvSpPr>
        <p:spPr>
          <a:xfrm>
            <a:off x="6601341" y="4639081"/>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7" name="Click to edit role">
            <a:extLst>
              <a:ext uri="{FF2B5EF4-FFF2-40B4-BE49-F238E27FC236}">
                <a16:creationId xmlns:a16="http://schemas.microsoft.com/office/drawing/2014/main" id="{DAA37E8A-0FF0-F978-FC36-3FF7A5BD298C}"/>
              </a:ext>
            </a:extLst>
          </p:cNvPr>
          <p:cNvSpPr>
            <a:spLocks noGrp="1"/>
          </p:cNvSpPr>
          <p:nvPr>
            <p:ph type="body" sz="quarter" idx="19" hasCustomPrompt="1"/>
          </p:nvPr>
        </p:nvSpPr>
        <p:spPr>
          <a:xfrm>
            <a:off x="6601341" y="5019136"/>
            <a:ext cx="4019724" cy="355601"/>
          </a:xfrm>
        </p:spPr>
        <p:txBody>
          <a:bodyPr/>
          <a:lstStyle>
            <a:lvl1pPr algn="l">
              <a:buNone/>
              <a:defRPr sz="1600">
                <a:solidFill>
                  <a:schemeClr val="tx2"/>
                </a:solidFill>
              </a:defRPr>
            </a:lvl1pPr>
          </a:lstStyle>
          <a:p>
            <a:pPr lvl="0"/>
            <a:r>
              <a:rPr lang="en-US"/>
              <a:t>Role / Division at VMware</a:t>
            </a:r>
          </a:p>
        </p:txBody>
      </p:sp>
      <p:sp>
        <p:nvSpPr>
          <p:cNvPr id="8" name="Click to edit Speaker Name ">
            <a:extLst>
              <a:ext uri="{FF2B5EF4-FFF2-40B4-BE49-F238E27FC236}">
                <a16:creationId xmlns:a16="http://schemas.microsoft.com/office/drawing/2014/main" id="{87A13D24-4E7A-DEC7-028A-008CEE01AB6B}"/>
              </a:ext>
            </a:extLst>
          </p:cNvPr>
          <p:cNvSpPr>
            <a:spLocks noGrp="1"/>
          </p:cNvSpPr>
          <p:nvPr>
            <p:ph type="body" sz="quarter" idx="21" hasCustomPrompt="1"/>
          </p:nvPr>
        </p:nvSpPr>
        <p:spPr>
          <a:xfrm>
            <a:off x="6601341" y="5666650"/>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9" name="Click to edit role">
            <a:extLst>
              <a:ext uri="{FF2B5EF4-FFF2-40B4-BE49-F238E27FC236}">
                <a16:creationId xmlns:a16="http://schemas.microsoft.com/office/drawing/2014/main" id="{CF68020E-5728-5C9D-2D6B-C7EFB691B74B}"/>
              </a:ext>
            </a:extLst>
          </p:cNvPr>
          <p:cNvSpPr>
            <a:spLocks noGrp="1"/>
          </p:cNvSpPr>
          <p:nvPr>
            <p:ph type="body" sz="quarter" idx="22" hasCustomPrompt="1"/>
          </p:nvPr>
        </p:nvSpPr>
        <p:spPr>
          <a:xfrm>
            <a:off x="6601341" y="6046705"/>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223187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custDataLst>
      <p:tags r:id="rId1"/>
    </p:custDataLst>
    <p:extLst>
      <p:ext uri="{BB962C8B-B14F-4D97-AF65-F5344CB8AC3E}">
        <p14:creationId xmlns:p14="http://schemas.microsoft.com/office/powerpoint/2010/main" val="133770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5_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©2022 VMware, Inc.</a:t>
            </a:r>
          </a:p>
        </p:txBody>
      </p:sp>
      <p:sp>
        <p:nvSpPr>
          <p:cNvPr id="20" name="Click to edit Speaker Name ">
            <a:extLst>
              <a:ext uri="{FF2B5EF4-FFF2-40B4-BE49-F238E27FC236}">
                <a16:creationId xmlns:a16="http://schemas.microsoft.com/office/drawing/2014/main" id="{A316D848-550C-4199-87C5-5162B8BF6C3B}"/>
              </a:ext>
            </a:extLst>
          </p:cNvPr>
          <p:cNvSpPr>
            <a:spLocks noGrp="1"/>
          </p:cNvSpPr>
          <p:nvPr>
            <p:ph type="body" sz="quarter" idx="11" hasCustomPrompt="1"/>
          </p:nvPr>
        </p:nvSpPr>
        <p:spPr>
          <a:xfrm>
            <a:off x="6592948" y="4237675"/>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E605CB37-300F-43A3-BD04-E193ABFBFDB2}"/>
              </a:ext>
            </a:extLst>
          </p:cNvPr>
          <p:cNvSpPr>
            <a:spLocks noGrp="1"/>
          </p:cNvSpPr>
          <p:nvPr>
            <p:ph type="body" sz="quarter" idx="12" hasCustomPrompt="1"/>
          </p:nvPr>
        </p:nvSpPr>
        <p:spPr>
          <a:xfrm>
            <a:off x="6592948" y="4617730"/>
            <a:ext cx="4019724" cy="355601"/>
          </a:xfrm>
        </p:spPr>
        <p:txBody>
          <a:bodyPr/>
          <a:lstStyle>
            <a:lvl1pPr algn="l">
              <a:buNone/>
              <a:defRPr sz="1600">
                <a:solidFill>
                  <a:schemeClr val="tx2"/>
                </a:solidFill>
              </a:defRPr>
            </a:lvl1pPr>
          </a:lstStyle>
          <a:p>
            <a:pPr lvl="0"/>
            <a:r>
              <a:rPr lang="en-US"/>
              <a:t>Role / Division at VMware</a:t>
            </a:r>
          </a:p>
        </p:txBody>
      </p:sp>
      <p:sp>
        <p:nvSpPr>
          <p:cNvPr id="14" name="Click to edit Speaker Name ">
            <a:extLst>
              <a:ext uri="{FF2B5EF4-FFF2-40B4-BE49-F238E27FC236}">
                <a16:creationId xmlns:a16="http://schemas.microsoft.com/office/drawing/2014/main" id="{73F2498A-D002-451A-A324-FC9667AC2573}"/>
              </a:ext>
            </a:extLst>
          </p:cNvPr>
          <p:cNvSpPr>
            <a:spLocks noGrp="1"/>
          </p:cNvSpPr>
          <p:nvPr>
            <p:ph type="body" sz="quarter" idx="18" hasCustomPrompt="1"/>
          </p:nvPr>
        </p:nvSpPr>
        <p:spPr>
          <a:xfrm>
            <a:off x="6592948" y="5228953"/>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6" name="Click to edit role">
            <a:extLst>
              <a:ext uri="{FF2B5EF4-FFF2-40B4-BE49-F238E27FC236}">
                <a16:creationId xmlns:a16="http://schemas.microsoft.com/office/drawing/2014/main" id="{0240C969-87B2-43D4-83DB-1A91DC8E2418}"/>
              </a:ext>
            </a:extLst>
          </p:cNvPr>
          <p:cNvSpPr>
            <a:spLocks noGrp="1"/>
          </p:cNvSpPr>
          <p:nvPr>
            <p:ph type="body" sz="quarter" idx="19" hasCustomPrompt="1"/>
          </p:nvPr>
        </p:nvSpPr>
        <p:spPr>
          <a:xfrm>
            <a:off x="6592948" y="5584554"/>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19354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6_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session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session subtitle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©2022 VMware, Inc.</a:t>
            </a:r>
          </a:p>
        </p:txBody>
      </p:sp>
      <p:sp>
        <p:nvSpPr>
          <p:cNvPr id="20" name="Click to edit Speaker Name ">
            <a:extLst>
              <a:ext uri="{FF2B5EF4-FFF2-40B4-BE49-F238E27FC236}">
                <a16:creationId xmlns:a16="http://schemas.microsoft.com/office/drawing/2014/main" id="{A316D848-550C-4199-87C5-5162B8BF6C3B}"/>
              </a:ext>
            </a:extLst>
          </p:cNvPr>
          <p:cNvSpPr>
            <a:spLocks noGrp="1"/>
          </p:cNvSpPr>
          <p:nvPr>
            <p:ph type="body" sz="quarter" idx="11" hasCustomPrompt="1"/>
          </p:nvPr>
        </p:nvSpPr>
        <p:spPr>
          <a:xfrm>
            <a:off x="6601341" y="3574319"/>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E605CB37-300F-43A3-BD04-E193ABFBFDB2}"/>
              </a:ext>
            </a:extLst>
          </p:cNvPr>
          <p:cNvSpPr>
            <a:spLocks noGrp="1"/>
          </p:cNvSpPr>
          <p:nvPr>
            <p:ph type="body" sz="quarter" idx="12" hasCustomPrompt="1"/>
          </p:nvPr>
        </p:nvSpPr>
        <p:spPr>
          <a:xfrm>
            <a:off x="6601341" y="3954374"/>
            <a:ext cx="4019724" cy="355601"/>
          </a:xfrm>
        </p:spPr>
        <p:txBody>
          <a:bodyPr/>
          <a:lstStyle>
            <a:lvl1pPr algn="l">
              <a:buNone/>
              <a:defRPr sz="1600">
                <a:solidFill>
                  <a:schemeClr val="tx2"/>
                </a:solidFill>
              </a:defRPr>
            </a:lvl1pPr>
          </a:lstStyle>
          <a:p>
            <a:pPr lvl="0"/>
            <a:r>
              <a:rPr lang="en-US"/>
              <a:t>Role / Division at VMware</a:t>
            </a:r>
          </a:p>
        </p:txBody>
      </p:sp>
      <p:sp>
        <p:nvSpPr>
          <p:cNvPr id="14" name="Click to edit Speaker Name ">
            <a:extLst>
              <a:ext uri="{FF2B5EF4-FFF2-40B4-BE49-F238E27FC236}">
                <a16:creationId xmlns:a16="http://schemas.microsoft.com/office/drawing/2014/main" id="{73F2498A-D002-451A-A324-FC9667AC2573}"/>
              </a:ext>
            </a:extLst>
          </p:cNvPr>
          <p:cNvSpPr>
            <a:spLocks noGrp="1"/>
          </p:cNvSpPr>
          <p:nvPr>
            <p:ph type="body" sz="quarter" idx="18" hasCustomPrompt="1"/>
          </p:nvPr>
        </p:nvSpPr>
        <p:spPr>
          <a:xfrm>
            <a:off x="6601341" y="4639081"/>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6" name="Click to edit role">
            <a:extLst>
              <a:ext uri="{FF2B5EF4-FFF2-40B4-BE49-F238E27FC236}">
                <a16:creationId xmlns:a16="http://schemas.microsoft.com/office/drawing/2014/main" id="{0240C969-87B2-43D4-83DB-1A91DC8E2418}"/>
              </a:ext>
            </a:extLst>
          </p:cNvPr>
          <p:cNvSpPr>
            <a:spLocks noGrp="1"/>
          </p:cNvSpPr>
          <p:nvPr>
            <p:ph type="body" sz="quarter" idx="19" hasCustomPrompt="1"/>
          </p:nvPr>
        </p:nvSpPr>
        <p:spPr>
          <a:xfrm>
            <a:off x="6601341" y="5019136"/>
            <a:ext cx="4019724" cy="355601"/>
          </a:xfrm>
        </p:spPr>
        <p:txBody>
          <a:bodyPr/>
          <a:lstStyle>
            <a:lvl1pPr algn="l">
              <a:buNone/>
              <a:defRPr sz="1600">
                <a:solidFill>
                  <a:schemeClr val="tx2"/>
                </a:solidFill>
              </a:defRPr>
            </a:lvl1pPr>
          </a:lstStyle>
          <a:p>
            <a:pPr lvl="0"/>
            <a:r>
              <a:rPr lang="en-US"/>
              <a:t>Role / Division at VMware</a:t>
            </a:r>
          </a:p>
        </p:txBody>
      </p:sp>
      <p:sp>
        <p:nvSpPr>
          <p:cNvPr id="19" name="Click to edit Speaker Name ">
            <a:extLst>
              <a:ext uri="{FF2B5EF4-FFF2-40B4-BE49-F238E27FC236}">
                <a16:creationId xmlns:a16="http://schemas.microsoft.com/office/drawing/2014/main" id="{654DA34D-9FA2-4571-A031-81C94B9BD82B}"/>
              </a:ext>
            </a:extLst>
          </p:cNvPr>
          <p:cNvSpPr>
            <a:spLocks noGrp="1"/>
          </p:cNvSpPr>
          <p:nvPr>
            <p:ph type="body" sz="quarter" idx="21" hasCustomPrompt="1"/>
          </p:nvPr>
        </p:nvSpPr>
        <p:spPr>
          <a:xfrm>
            <a:off x="6601341" y="5666650"/>
            <a:ext cx="4019724"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2" name="Click to edit role">
            <a:extLst>
              <a:ext uri="{FF2B5EF4-FFF2-40B4-BE49-F238E27FC236}">
                <a16:creationId xmlns:a16="http://schemas.microsoft.com/office/drawing/2014/main" id="{88A20706-A1ED-4C7C-AAC4-DC9743C3A4A6}"/>
              </a:ext>
            </a:extLst>
          </p:cNvPr>
          <p:cNvSpPr>
            <a:spLocks noGrp="1"/>
          </p:cNvSpPr>
          <p:nvPr>
            <p:ph type="body" sz="quarter" idx="22" hasCustomPrompt="1"/>
          </p:nvPr>
        </p:nvSpPr>
        <p:spPr>
          <a:xfrm>
            <a:off x="6601341" y="6046705"/>
            <a:ext cx="4019724" cy="355601"/>
          </a:xfrm>
        </p:spPr>
        <p:txBody>
          <a:bodyPr/>
          <a:lstStyle>
            <a:lvl1pPr algn="l">
              <a:buNone/>
              <a:defRPr sz="1600">
                <a:solidFill>
                  <a:schemeClr val="tx2"/>
                </a:solidFill>
              </a:defRPr>
            </a:lvl1pPr>
          </a:lstStyle>
          <a:p>
            <a:pPr lvl="0"/>
            <a:r>
              <a:rPr lang="en-US"/>
              <a:t>Role / Division at VMware</a:t>
            </a:r>
          </a:p>
        </p:txBody>
      </p:sp>
    </p:spTree>
    <p:custDataLst>
      <p:tags r:id="rId1"/>
    </p:custDataLst>
    <p:extLst>
      <p:ext uri="{BB962C8B-B14F-4D97-AF65-F5344CB8AC3E}">
        <p14:creationId xmlns:p14="http://schemas.microsoft.com/office/powerpoint/2010/main" val="92441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10993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Big Statement with Icon - Indigo">
    <p:spTree>
      <p:nvGrpSpPr>
        <p:cNvPr id="1" name=""/>
        <p:cNvGrpSpPr/>
        <p:nvPr/>
      </p:nvGrpSpPr>
      <p:grpSpPr>
        <a:xfrm>
          <a:off x="0" y="0"/>
          <a:ext cx="0" cy="0"/>
          <a:chOff x="0" y="0"/>
          <a:chExt cx="0" cy="0"/>
        </a:xfrm>
      </p:grpSpPr>
      <p:pic>
        <p:nvPicPr>
          <p:cNvPr id="6" name="Picture 5" descr="Diagram, icon&#10;&#10;Description automatically generated">
            <a:extLst>
              <a:ext uri="{FF2B5EF4-FFF2-40B4-BE49-F238E27FC236}">
                <a16:creationId xmlns:a16="http://schemas.microsoft.com/office/drawing/2014/main" id="{31EF58FB-C20E-499B-A17B-0C5756760C44}"/>
              </a:ext>
            </a:extLst>
          </p:cNvPr>
          <p:cNvPicPr>
            <a:picLocks noChangeAspect="1"/>
          </p:cNvPicPr>
          <p:nvPr userDrawn="1"/>
        </p:nvPicPr>
        <p:blipFill rotWithShape="1">
          <a:blip r:embed="rId3"/>
          <a:srcRect r="15040"/>
          <a:stretch/>
        </p:blipFill>
        <p:spPr>
          <a:xfrm>
            <a:off x="6382988" y="3230880"/>
            <a:ext cx="5805837" cy="3416807"/>
          </a:xfrm>
          <a:prstGeom prst="rect">
            <a:avLst/>
          </a:prstGeom>
        </p:spPr>
      </p:pic>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itle 1">
            <a:extLst>
              <a:ext uri="{FF2B5EF4-FFF2-40B4-BE49-F238E27FC236}">
                <a16:creationId xmlns:a16="http://schemas.microsoft.com/office/drawing/2014/main" id="{1A3C36EF-D79E-49C5-B949-8E0FA4C695BE}"/>
              </a:ext>
            </a:extLst>
          </p:cNvPr>
          <p:cNvSpPr>
            <a:spLocks noGrp="1"/>
          </p:cNvSpPr>
          <p:nvPr>
            <p:ph type="title" hasCustomPrompt="1"/>
          </p:nvPr>
        </p:nvSpPr>
        <p:spPr/>
        <p:txBody>
          <a:bodyPr/>
          <a:lstStyle>
            <a:lvl1pPr>
              <a:defRPr/>
            </a:lvl1pPr>
          </a:lstStyle>
          <a:p>
            <a:r>
              <a:rPr lang="en-US"/>
              <a:t>What’s In It For Me?</a:t>
            </a:r>
          </a:p>
        </p:txBody>
      </p:sp>
      <p:sp>
        <p:nvSpPr>
          <p:cNvPr id="8" name="Text Placeholder 862">
            <a:extLst>
              <a:ext uri="{FF2B5EF4-FFF2-40B4-BE49-F238E27FC236}">
                <a16:creationId xmlns:a16="http://schemas.microsoft.com/office/drawing/2014/main" id="{621918BF-4FC4-4FDD-8202-929E01FAA851}"/>
              </a:ext>
            </a:extLst>
          </p:cNvPr>
          <p:cNvSpPr>
            <a:spLocks noGrp="1"/>
          </p:cNvSpPr>
          <p:nvPr>
            <p:ph type="body" sz="quarter" idx="12" hasCustomPrompt="1"/>
          </p:nvPr>
        </p:nvSpPr>
        <p:spPr>
          <a:xfrm>
            <a:off x="579808" y="1646438"/>
            <a:ext cx="6949440" cy="1334386"/>
          </a:xfrm>
        </p:spPr>
        <p:txBody>
          <a:bodyPr anchor="ctr"/>
          <a:lstStyle>
            <a:lvl1pPr marL="342900" indent="-342900">
              <a:lnSpc>
                <a:spcPct val="100000"/>
              </a:lnSpc>
              <a:spcBef>
                <a:spcPts val="0"/>
              </a:spcBef>
              <a:buClr>
                <a:schemeClr val="accent2"/>
              </a:buClr>
              <a:buFont typeface="Arial" panose="020B0604020202020204" pitchFamily="34" charset="0"/>
              <a:buChar char="•"/>
              <a:defRPr sz="2000">
                <a:solidFill>
                  <a:schemeClr val="accent2"/>
                </a:solidFill>
              </a:defRPr>
            </a:lvl1pPr>
            <a:lvl2pPr marL="273050" indent="0">
              <a:buNone/>
              <a:defRPr/>
            </a:lvl2pPr>
          </a:lstStyle>
          <a:p>
            <a:pPr lvl="0"/>
            <a:r>
              <a:rPr lang="en-US"/>
              <a:t>Enter Learning Objective 1 </a:t>
            </a:r>
          </a:p>
        </p:txBody>
      </p:sp>
      <p:sp>
        <p:nvSpPr>
          <p:cNvPr id="9" name="Text Placeholder 862">
            <a:extLst>
              <a:ext uri="{FF2B5EF4-FFF2-40B4-BE49-F238E27FC236}">
                <a16:creationId xmlns:a16="http://schemas.microsoft.com/office/drawing/2014/main" id="{2F3F5E85-3EA3-480A-B6AC-B6E3FD1C58E3}"/>
              </a:ext>
            </a:extLst>
          </p:cNvPr>
          <p:cNvSpPr>
            <a:spLocks noGrp="1"/>
          </p:cNvSpPr>
          <p:nvPr>
            <p:ph type="body" sz="quarter" idx="13" hasCustomPrompt="1"/>
          </p:nvPr>
        </p:nvSpPr>
        <p:spPr>
          <a:xfrm>
            <a:off x="579808" y="2981792"/>
            <a:ext cx="6949440" cy="1334386"/>
          </a:xfrm>
        </p:spPr>
        <p:txBody>
          <a:bodyPr anchor="ctr"/>
          <a:lstStyle>
            <a:lvl1pPr marL="342900" indent="-342900">
              <a:lnSpc>
                <a:spcPct val="100000"/>
              </a:lnSpc>
              <a:spcBef>
                <a:spcPts val="0"/>
              </a:spcBef>
              <a:buClr>
                <a:schemeClr val="accent2"/>
              </a:buClr>
              <a:buFont typeface="Arial" panose="020B0604020202020204" pitchFamily="34" charset="0"/>
              <a:buChar char="•"/>
              <a:defRPr sz="2000">
                <a:solidFill>
                  <a:schemeClr val="accent2"/>
                </a:solidFill>
              </a:defRPr>
            </a:lvl1pPr>
            <a:lvl2pPr marL="273050" indent="0">
              <a:buNone/>
              <a:defRPr/>
            </a:lvl2pPr>
          </a:lstStyle>
          <a:p>
            <a:pPr lvl="0"/>
            <a:r>
              <a:rPr lang="en-US"/>
              <a:t>Enter Learning Objective 2 </a:t>
            </a:r>
          </a:p>
        </p:txBody>
      </p:sp>
      <p:sp>
        <p:nvSpPr>
          <p:cNvPr id="10" name="Text Placeholder 862">
            <a:extLst>
              <a:ext uri="{FF2B5EF4-FFF2-40B4-BE49-F238E27FC236}">
                <a16:creationId xmlns:a16="http://schemas.microsoft.com/office/drawing/2014/main" id="{70F34A50-5C01-4743-946F-04D4F83318EF}"/>
              </a:ext>
            </a:extLst>
          </p:cNvPr>
          <p:cNvSpPr>
            <a:spLocks noGrp="1"/>
          </p:cNvSpPr>
          <p:nvPr>
            <p:ph type="body" sz="quarter" idx="14" hasCustomPrompt="1"/>
          </p:nvPr>
        </p:nvSpPr>
        <p:spPr>
          <a:xfrm>
            <a:off x="579808" y="4317146"/>
            <a:ext cx="6949440" cy="1334386"/>
          </a:xfrm>
        </p:spPr>
        <p:txBody>
          <a:bodyPr anchor="ctr"/>
          <a:lstStyle>
            <a:lvl1pPr marL="342900" indent="-342900">
              <a:lnSpc>
                <a:spcPct val="100000"/>
              </a:lnSpc>
              <a:spcBef>
                <a:spcPts val="0"/>
              </a:spcBef>
              <a:buClr>
                <a:schemeClr val="accent2"/>
              </a:buClr>
              <a:buFont typeface="Arial" panose="020B0604020202020204" pitchFamily="34" charset="0"/>
              <a:buChar char="•"/>
              <a:defRPr sz="2000">
                <a:solidFill>
                  <a:schemeClr val="accent2"/>
                </a:solidFill>
              </a:defRPr>
            </a:lvl1pPr>
            <a:lvl2pPr marL="273050" indent="0">
              <a:buNone/>
              <a:defRPr/>
            </a:lvl2pPr>
          </a:lstStyle>
          <a:p>
            <a:pPr lvl="0"/>
            <a:r>
              <a:rPr lang="en-US"/>
              <a:t>Enter Learning Objective 3 </a:t>
            </a:r>
          </a:p>
        </p:txBody>
      </p:sp>
      <p:sp>
        <p:nvSpPr>
          <p:cNvPr id="11" name="Subtitle 2">
            <a:extLst>
              <a:ext uri="{FF2B5EF4-FFF2-40B4-BE49-F238E27FC236}">
                <a16:creationId xmlns:a16="http://schemas.microsoft.com/office/drawing/2014/main" id="{2FB0D2A4-FF4A-4211-9EAA-6FE0F1961555}"/>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Learning Objectives</a:t>
            </a:r>
          </a:p>
        </p:txBody>
      </p:sp>
    </p:spTree>
    <p:custDataLst>
      <p:tags r:id="rId1"/>
    </p:custDataLst>
    <p:extLst>
      <p:ext uri="{BB962C8B-B14F-4D97-AF65-F5344CB8AC3E}">
        <p14:creationId xmlns:p14="http://schemas.microsoft.com/office/powerpoint/2010/main" val="33906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_Big Statement with Icon - Ocean">
    <p:spTree>
      <p:nvGrpSpPr>
        <p:cNvPr id="1" name=""/>
        <p:cNvGrpSpPr/>
        <p:nvPr/>
      </p:nvGrpSpPr>
      <p:grpSpPr>
        <a:xfrm>
          <a:off x="0" y="0"/>
          <a:ext cx="0" cy="0"/>
          <a:chOff x="0" y="0"/>
          <a:chExt cx="0" cy="0"/>
        </a:xfrm>
      </p:grpSpPr>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13" name="Picture 12" descr="Graphical user interface, diagram&#10;&#10;Description automatically generated">
            <a:extLst>
              <a:ext uri="{FF2B5EF4-FFF2-40B4-BE49-F238E27FC236}">
                <a16:creationId xmlns:a16="http://schemas.microsoft.com/office/drawing/2014/main" id="{4E5A4FF6-DDF1-44F0-A086-A091556CB530}"/>
              </a:ext>
            </a:extLst>
          </p:cNvPr>
          <p:cNvPicPr>
            <a:picLocks noChangeAspect="1"/>
          </p:cNvPicPr>
          <p:nvPr userDrawn="1"/>
        </p:nvPicPr>
        <p:blipFill rotWithShape="1">
          <a:blip r:embed="rId3"/>
          <a:srcRect r="6044"/>
          <a:stretch/>
        </p:blipFill>
        <p:spPr>
          <a:xfrm>
            <a:off x="5315753" y="2645228"/>
            <a:ext cx="6873072" cy="3657600"/>
          </a:xfrm>
          <a:prstGeom prst="rect">
            <a:avLst/>
          </a:prstGeom>
        </p:spPr>
      </p:pic>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579960" y="2483248"/>
            <a:ext cx="5288428" cy="1828799"/>
          </a:xfrm>
        </p:spPr>
        <p:txBody>
          <a:bodyPr anchor="ctr"/>
          <a:lstStyle>
            <a:lvl1pPr>
              <a:lnSpc>
                <a:spcPct val="100000"/>
              </a:lnSpc>
              <a:spcBef>
                <a:spcPts val="0"/>
              </a:spcBef>
              <a:defRPr sz="2400">
                <a:solidFill>
                  <a:schemeClr val="accent2"/>
                </a:solidFill>
              </a:defRPr>
            </a:lvl1pPr>
            <a:lvl2pPr marL="273050" indent="0">
              <a:buNone/>
              <a:defRPr/>
            </a:lvl2pPr>
          </a:lstStyle>
          <a:p>
            <a:pPr lvl="0"/>
            <a:r>
              <a:rPr lang="en-US"/>
              <a:t>Enter Chat Question</a:t>
            </a:r>
          </a:p>
        </p:txBody>
      </p:sp>
      <p:sp>
        <p:nvSpPr>
          <p:cNvPr id="6" name="Title 1">
            <a:extLst>
              <a:ext uri="{FF2B5EF4-FFF2-40B4-BE49-F238E27FC236}">
                <a16:creationId xmlns:a16="http://schemas.microsoft.com/office/drawing/2014/main" id="{E41F9696-4F22-4DAE-B25F-1DEF60B8ABCE}"/>
              </a:ext>
            </a:extLst>
          </p:cNvPr>
          <p:cNvSpPr txBox="1">
            <a:spLocks/>
          </p:cNvSpPr>
          <p:nvPr userDrawn="1"/>
        </p:nvSpPr>
        <p:spPr>
          <a:xfrm>
            <a:off x="1476645" y="412751"/>
            <a:ext cx="10104167"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rgbClr val="EB7500"/>
                </a:solidFill>
                <a:latin typeface="+mj-lt"/>
                <a:ea typeface="+mj-ea"/>
                <a:cs typeface="+mj-cs"/>
              </a:defRPr>
            </a:lvl1pPr>
          </a:lstStyle>
          <a:p>
            <a:r>
              <a:rPr lang="en-US">
                <a:solidFill>
                  <a:schemeClr val="accent2"/>
                </a:solidFill>
              </a:rPr>
              <a:t>Chat Question</a:t>
            </a:r>
          </a:p>
        </p:txBody>
      </p:sp>
      <p:grpSp>
        <p:nvGrpSpPr>
          <p:cNvPr id="7" name="Group 6">
            <a:extLst>
              <a:ext uri="{FF2B5EF4-FFF2-40B4-BE49-F238E27FC236}">
                <a16:creationId xmlns:a16="http://schemas.microsoft.com/office/drawing/2014/main" id="{0A6F4E04-68D1-492C-8223-F78E3A681F8F}"/>
              </a:ext>
            </a:extLst>
          </p:cNvPr>
          <p:cNvGrpSpPr/>
          <p:nvPr userDrawn="1"/>
        </p:nvGrpSpPr>
        <p:grpSpPr>
          <a:xfrm>
            <a:off x="579960" y="0"/>
            <a:ext cx="751318" cy="1059575"/>
            <a:chOff x="11158870" y="-79127"/>
            <a:chExt cx="669851" cy="944683"/>
          </a:xfrm>
        </p:grpSpPr>
        <p:grpSp>
          <p:nvGrpSpPr>
            <p:cNvPr id="9" name="Group 8">
              <a:extLst>
                <a:ext uri="{FF2B5EF4-FFF2-40B4-BE49-F238E27FC236}">
                  <a16:creationId xmlns:a16="http://schemas.microsoft.com/office/drawing/2014/main" id="{DA60F7EE-80DE-4271-BF7B-76238460B4B5}"/>
                </a:ext>
              </a:extLst>
            </p:cNvPr>
            <p:cNvGrpSpPr/>
            <p:nvPr/>
          </p:nvGrpSpPr>
          <p:grpSpPr>
            <a:xfrm>
              <a:off x="11158870" y="-79127"/>
              <a:ext cx="669851" cy="944683"/>
              <a:chOff x="11158870" y="-79127"/>
              <a:chExt cx="669851" cy="944683"/>
            </a:xfrm>
          </p:grpSpPr>
          <p:sp>
            <p:nvSpPr>
              <p:cNvPr id="11" name="Arrow: Chevron 10">
                <a:extLst>
                  <a:ext uri="{FF2B5EF4-FFF2-40B4-BE49-F238E27FC236}">
                    <a16:creationId xmlns:a16="http://schemas.microsoft.com/office/drawing/2014/main" id="{D7CA6C96-6860-4879-B4B6-AFFEA8FC56C0}"/>
                  </a:ext>
                </a:extLst>
              </p:cNvPr>
              <p:cNvSpPr/>
              <p:nvPr/>
            </p:nvSpPr>
            <p:spPr>
              <a:xfrm rot="16200000">
                <a:off x="11061019" y="97853"/>
                <a:ext cx="865554" cy="669851"/>
              </a:xfrm>
              <a:prstGeom prst="chevron">
                <a:avLst>
                  <a:gd name="adj" fmla="val 23016"/>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Rectangle 11">
                <a:extLst>
                  <a:ext uri="{FF2B5EF4-FFF2-40B4-BE49-F238E27FC236}">
                    <a16:creationId xmlns:a16="http://schemas.microsoft.com/office/drawing/2014/main" id="{E70F994D-705C-49B9-88CC-D73EBBACCC06}"/>
                  </a:ext>
                </a:extLst>
              </p:cNvPr>
              <p:cNvSpPr/>
              <p:nvPr/>
            </p:nvSpPr>
            <p:spPr>
              <a:xfrm>
                <a:off x="11158870" y="-79127"/>
                <a:ext cx="669851" cy="707635"/>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0" name="Star: 5 Points 9">
              <a:extLst>
                <a:ext uri="{FF2B5EF4-FFF2-40B4-BE49-F238E27FC236}">
                  <a16:creationId xmlns:a16="http://schemas.microsoft.com/office/drawing/2014/main" id="{071D7FAE-6CCC-42D5-9473-3AF0D0C9B9D8}"/>
                </a:ext>
              </a:extLst>
            </p:cNvPr>
            <p:cNvSpPr/>
            <p:nvPr/>
          </p:nvSpPr>
          <p:spPr>
            <a:xfrm>
              <a:off x="11288475" y="164692"/>
              <a:ext cx="410640" cy="410640"/>
            </a:xfrm>
            <a:prstGeom prst="star5">
              <a:avLst>
                <a:gd name="adj" fmla="val 26239"/>
                <a:gd name="hf" fmla="val 105146"/>
                <a:gd name="vf" fmla="val 11055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TextBox 4">
            <a:extLst>
              <a:ext uri="{FF2B5EF4-FFF2-40B4-BE49-F238E27FC236}">
                <a16:creationId xmlns:a16="http://schemas.microsoft.com/office/drawing/2014/main" id="{B2A28F69-4C4E-4571-A15C-4561369D448C}"/>
              </a:ext>
            </a:extLst>
          </p:cNvPr>
          <p:cNvSpPr txBox="1"/>
          <p:nvPr userDrawn="1"/>
        </p:nvSpPr>
        <p:spPr>
          <a:xfrm>
            <a:off x="1476645" y="793697"/>
            <a:ext cx="6437995" cy="686983"/>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solidFill>
                  <a:srgbClr val="EC7700"/>
                </a:solidFill>
              </a:rPr>
              <a:t>Enter your response in the Chat window.</a:t>
            </a:r>
          </a:p>
          <a:p>
            <a:pPr algn="l">
              <a:lnSpc>
                <a:spcPct val="130000"/>
              </a:lnSpc>
            </a:pPr>
            <a:endParaRPr lang="en-US" sz="1800" err="1">
              <a:solidFill>
                <a:schemeClr val="tx2"/>
              </a:solidFill>
            </a:endParaRPr>
          </a:p>
        </p:txBody>
      </p:sp>
    </p:spTree>
    <p:custDataLst>
      <p:tags r:id="rId1"/>
    </p:custDataLst>
    <p:extLst>
      <p:ext uri="{BB962C8B-B14F-4D97-AF65-F5344CB8AC3E}">
        <p14:creationId xmlns:p14="http://schemas.microsoft.com/office/powerpoint/2010/main" val="31344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_Big Statement with Icon - Ocean">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2F7BD83A-60BE-4E4B-93EE-AC1D6C59E576}"/>
              </a:ext>
            </a:extLst>
          </p:cNvPr>
          <p:cNvPicPr>
            <a:picLocks noChangeAspect="1"/>
          </p:cNvPicPr>
          <p:nvPr userDrawn="1"/>
        </p:nvPicPr>
        <p:blipFill rotWithShape="1">
          <a:blip r:embed="rId3"/>
          <a:srcRect b="5651"/>
          <a:stretch/>
        </p:blipFill>
        <p:spPr>
          <a:xfrm>
            <a:off x="4768593" y="3105343"/>
            <a:ext cx="7315200" cy="3450905"/>
          </a:xfrm>
          <a:prstGeom prst="rect">
            <a:avLst/>
          </a:prstGeom>
        </p:spPr>
      </p:pic>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itle 1">
            <a:extLst>
              <a:ext uri="{FF2B5EF4-FFF2-40B4-BE49-F238E27FC236}">
                <a16:creationId xmlns:a16="http://schemas.microsoft.com/office/drawing/2014/main" id="{5B4662F1-8811-46D5-9D53-8C06BC8F376A}"/>
              </a:ext>
            </a:extLst>
          </p:cNvPr>
          <p:cNvSpPr>
            <a:spLocks noGrp="1"/>
          </p:cNvSpPr>
          <p:nvPr>
            <p:ph type="title" hasCustomPrompt="1"/>
          </p:nvPr>
        </p:nvSpPr>
        <p:spPr/>
        <p:txBody>
          <a:bodyPr/>
          <a:lstStyle>
            <a:lvl1pPr>
              <a:defRPr/>
            </a:lvl1pPr>
          </a:lstStyle>
          <a:p>
            <a:r>
              <a:rPr lang="en-US"/>
              <a:t>Call to Action</a:t>
            </a:r>
          </a:p>
        </p:txBody>
      </p:sp>
      <p:sp>
        <p:nvSpPr>
          <p:cNvPr id="6" name="Text Placeholder 5">
            <a:extLst>
              <a:ext uri="{FF2B5EF4-FFF2-40B4-BE49-F238E27FC236}">
                <a16:creationId xmlns:a16="http://schemas.microsoft.com/office/drawing/2014/main" id="{C0E3B71A-9D5F-4E19-B3DE-2F8F1C174F6E}"/>
              </a:ext>
            </a:extLst>
          </p:cNvPr>
          <p:cNvSpPr>
            <a:spLocks noGrp="1"/>
          </p:cNvSpPr>
          <p:nvPr>
            <p:ph type="body" sz="quarter" idx="10" hasCustomPrompt="1"/>
          </p:nvPr>
        </p:nvSpPr>
        <p:spPr>
          <a:xfrm>
            <a:off x="579438" y="1296988"/>
            <a:ext cx="5514975" cy="843311"/>
          </a:xfrm>
        </p:spPr>
        <p:txBody>
          <a:bodyPr/>
          <a:lstStyle>
            <a:lvl1pPr marL="342900" indent="-342900">
              <a:buFont typeface="Arial" panose="020B0604020202020204" pitchFamily="34" charset="0"/>
              <a:buChar char="•"/>
              <a:defRPr sz="2400"/>
            </a:lvl1pPr>
          </a:lstStyle>
          <a:p>
            <a:pPr lvl="0"/>
            <a:r>
              <a:rPr lang="en-US"/>
              <a:t>Call to Action 1</a:t>
            </a:r>
          </a:p>
        </p:txBody>
      </p:sp>
      <p:sp>
        <p:nvSpPr>
          <p:cNvPr id="10" name="Text Placeholder 5">
            <a:extLst>
              <a:ext uri="{FF2B5EF4-FFF2-40B4-BE49-F238E27FC236}">
                <a16:creationId xmlns:a16="http://schemas.microsoft.com/office/drawing/2014/main" id="{54FB540D-0D51-4FD3-B50E-48CB3315FB89}"/>
              </a:ext>
            </a:extLst>
          </p:cNvPr>
          <p:cNvSpPr>
            <a:spLocks noGrp="1"/>
          </p:cNvSpPr>
          <p:nvPr>
            <p:ph type="body" sz="quarter" idx="11" hasCustomPrompt="1"/>
          </p:nvPr>
        </p:nvSpPr>
        <p:spPr>
          <a:xfrm>
            <a:off x="579438" y="2557219"/>
            <a:ext cx="5514975" cy="843311"/>
          </a:xfrm>
        </p:spPr>
        <p:txBody>
          <a:bodyPr/>
          <a:lstStyle>
            <a:lvl1pPr marL="342900" indent="-342900">
              <a:buFont typeface="Arial" panose="020B0604020202020204" pitchFamily="34" charset="0"/>
              <a:buChar char="•"/>
              <a:defRPr sz="2400"/>
            </a:lvl1pPr>
          </a:lstStyle>
          <a:p>
            <a:pPr lvl="0"/>
            <a:r>
              <a:rPr lang="en-US"/>
              <a:t>Call to Action 2</a:t>
            </a:r>
          </a:p>
        </p:txBody>
      </p:sp>
      <p:sp>
        <p:nvSpPr>
          <p:cNvPr id="11" name="Text Placeholder 5">
            <a:extLst>
              <a:ext uri="{FF2B5EF4-FFF2-40B4-BE49-F238E27FC236}">
                <a16:creationId xmlns:a16="http://schemas.microsoft.com/office/drawing/2014/main" id="{E95EA17A-D554-4907-90CF-A4D67A766102}"/>
              </a:ext>
            </a:extLst>
          </p:cNvPr>
          <p:cNvSpPr>
            <a:spLocks noGrp="1"/>
          </p:cNvSpPr>
          <p:nvPr>
            <p:ph type="body" sz="quarter" idx="12" hasCustomPrompt="1"/>
          </p:nvPr>
        </p:nvSpPr>
        <p:spPr>
          <a:xfrm>
            <a:off x="579438" y="3817450"/>
            <a:ext cx="5514975" cy="843311"/>
          </a:xfrm>
        </p:spPr>
        <p:txBody>
          <a:bodyPr/>
          <a:lstStyle>
            <a:lvl1pPr marL="342900" indent="-342900">
              <a:buFont typeface="Arial" panose="020B0604020202020204" pitchFamily="34" charset="0"/>
              <a:buChar char="•"/>
              <a:defRPr sz="2400"/>
            </a:lvl1pPr>
          </a:lstStyle>
          <a:p>
            <a:pPr lvl="0"/>
            <a:r>
              <a:rPr lang="en-US"/>
              <a:t>Call to Action 3</a:t>
            </a:r>
          </a:p>
        </p:txBody>
      </p:sp>
    </p:spTree>
    <p:custDataLst>
      <p:tags r:id="rId1"/>
    </p:custDataLst>
    <p:extLst>
      <p:ext uri="{BB962C8B-B14F-4D97-AF65-F5344CB8AC3E}">
        <p14:creationId xmlns:p14="http://schemas.microsoft.com/office/powerpoint/2010/main" val="20281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1185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6348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176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custDataLst>
      <p:tags r:id="rId1"/>
    </p:custDataLst>
    <p:extLst>
      <p:ext uri="{BB962C8B-B14F-4D97-AF65-F5344CB8AC3E}">
        <p14:creationId xmlns:p14="http://schemas.microsoft.com/office/powerpoint/2010/main" val="27316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584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5144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2533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136979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405380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128376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0512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6931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68340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318197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6870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906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6876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9437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19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9730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8979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8300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61938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623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custDataLst>
      <p:tags r:id="rId1"/>
    </p:custDataLst>
    <p:extLst>
      <p:ext uri="{BB962C8B-B14F-4D97-AF65-F5344CB8AC3E}">
        <p14:creationId xmlns:p14="http://schemas.microsoft.com/office/powerpoint/2010/main" val="146305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50480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89267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4183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6886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custDataLst>
      <p:tags r:id="rId1"/>
    </p:custDataLst>
    <p:extLst>
      <p:ext uri="{BB962C8B-B14F-4D97-AF65-F5344CB8AC3E}">
        <p14:creationId xmlns:p14="http://schemas.microsoft.com/office/powerpoint/2010/main" val="226602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custDataLst>
      <p:tags r:id="rId1"/>
    </p:custDataLst>
    <p:extLst>
      <p:ext uri="{BB962C8B-B14F-4D97-AF65-F5344CB8AC3E}">
        <p14:creationId xmlns:p14="http://schemas.microsoft.com/office/powerpoint/2010/main" val="175180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Video [No Speaker]">
    <p:bg>
      <p:bgPr>
        <a:gradFill flip="none" rotWithShape="1">
          <a:gsLst>
            <a:gs pos="95000">
              <a:schemeClr val="accent2"/>
            </a:gs>
            <a:gs pos="25000">
              <a:schemeClr val="accent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BD7D43F-DC46-4B8A-82B8-DF7CE33C4CF5}"/>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fld id="{7A51DB15-7364-4F0B-A3A0-1309F8830053}" type="slidenum">
              <a:rPr kumimoji="0" lang="en-US" sz="800" b="0" i="0" u="none" strike="noStrike" kern="1200" cap="none" spc="0" normalizeH="0" baseline="0" noProof="0" smtClean="0">
                <a:ln>
                  <a:noFill/>
                </a:ln>
                <a:solidFill>
                  <a:srgbClr val="FFFFFF"/>
                </a:solidFill>
                <a:effectLst/>
                <a:uLnTx/>
                <a:uFillTx/>
                <a:latin typeface="Metropolis Light"/>
                <a:ea typeface="+mn-ea"/>
                <a:cs typeface="+mn-cs"/>
              </a:rPr>
              <a:pPr marL="0" marR="0" lvl="0" indent="0" algn="r" defTabSz="914400" rtl="0" eaLnBrk="1" fontAlgn="auto" latinLnBrk="0" hangingPunct="1">
                <a:lnSpc>
                  <a:spcPct val="90000"/>
                </a:lnSpc>
                <a:spcBef>
                  <a:spcPts val="0"/>
                </a:spcBef>
                <a:spcAft>
                  <a:spcPts val="0"/>
                </a:spcAft>
                <a:buClrTx/>
                <a:buSzTx/>
                <a:buFontTx/>
                <a:buNone/>
                <a:tabLst/>
                <a:defRPr/>
              </a:pPr>
              <a:t>‹#›</a:t>
            </a:fld>
            <a:endParaRPr kumimoji="0" lang="en-US" sz="1799" b="0" i="0" u="none" strike="noStrike" kern="1200" cap="none" spc="0" normalizeH="0" baseline="0" noProof="0">
              <a:ln>
                <a:noFill/>
              </a:ln>
              <a:solidFill>
                <a:srgbClr val="FFFFFF"/>
              </a:solidFill>
              <a:effectLst/>
              <a:uLnTx/>
              <a:uFillTx/>
              <a:latin typeface="Metropolis Light"/>
              <a:ea typeface="+mn-ea"/>
              <a:cs typeface="+mn-cs"/>
            </a:endParaRPr>
          </a:p>
        </p:txBody>
      </p:sp>
      <p:sp>
        <p:nvSpPr>
          <p:cNvPr id="16" name="Media Placeholder 2">
            <a:extLst>
              <a:ext uri="{FF2B5EF4-FFF2-40B4-BE49-F238E27FC236}">
                <a16:creationId xmlns:a16="http://schemas.microsoft.com/office/drawing/2014/main" id="{02ABCFF6-B0F4-4A5F-A0F5-559237598C4E}"/>
              </a:ext>
            </a:extLst>
          </p:cNvPr>
          <p:cNvSpPr>
            <a:spLocks noGrp="1"/>
          </p:cNvSpPr>
          <p:nvPr userDrawn="1">
            <p:ph type="media" sz="quarter" idx="10"/>
          </p:nvPr>
        </p:nvSpPr>
        <p:spPr>
          <a:xfrm>
            <a:off x="1460916" y="937958"/>
            <a:ext cx="9266995" cy="5214193"/>
          </a:xfrm>
        </p:spPr>
        <p:txBody>
          <a:bodyPr bIns="822960" anchor="ctr"/>
          <a:lstStyle>
            <a:lvl1pPr algn="ctr">
              <a:defRPr>
                <a:solidFill>
                  <a:schemeClr val="bg1"/>
                </a:solidFill>
              </a:defRPr>
            </a:lvl1pPr>
          </a:lstStyle>
          <a:p>
            <a:endParaRPr lang="en-US"/>
          </a:p>
        </p:txBody>
      </p:sp>
      <p:sp>
        <p:nvSpPr>
          <p:cNvPr id="17" name="Title 3">
            <a:extLst>
              <a:ext uri="{FF2B5EF4-FFF2-40B4-BE49-F238E27FC236}">
                <a16:creationId xmlns:a16="http://schemas.microsoft.com/office/drawing/2014/main" id="{14A99682-5351-4035-8F23-DA1ACBEFDA95}"/>
              </a:ext>
            </a:extLst>
          </p:cNvPr>
          <p:cNvSpPr>
            <a:spLocks noGrp="1"/>
          </p:cNvSpPr>
          <p:nvPr userDrawn="1">
            <p:ph type="title" hasCustomPrompt="1"/>
          </p:nvPr>
        </p:nvSpPr>
        <p:spPr>
          <a:xfrm>
            <a:off x="1460916" y="412751"/>
            <a:ext cx="9266995" cy="381000"/>
          </a:xfrm>
        </p:spPr>
        <p:txBody>
          <a:bodyPr/>
          <a:lstStyle>
            <a:lvl1pPr algn="l">
              <a:defRPr sz="2499">
                <a:solidFill>
                  <a:schemeClr val="bg1"/>
                </a:solidFill>
              </a:defRPr>
            </a:lvl1pPr>
          </a:lstStyle>
          <a:p>
            <a:r>
              <a:rPr lang="en-US"/>
              <a:t>Video Title</a:t>
            </a:r>
          </a:p>
        </p:txBody>
      </p:sp>
      <p:grpSp>
        <p:nvGrpSpPr>
          <p:cNvPr id="2" name="Group 1">
            <a:extLst>
              <a:ext uri="{FF2B5EF4-FFF2-40B4-BE49-F238E27FC236}">
                <a16:creationId xmlns:a16="http://schemas.microsoft.com/office/drawing/2014/main" id="{F4D96FD1-3464-4933-8C84-1EB71BFBDE66}"/>
              </a:ext>
            </a:extLst>
          </p:cNvPr>
          <p:cNvGrpSpPr/>
          <p:nvPr userDrawn="1"/>
        </p:nvGrpSpPr>
        <p:grpSpPr>
          <a:xfrm>
            <a:off x="418976" y="6215185"/>
            <a:ext cx="3283481" cy="556262"/>
            <a:chOff x="419085" y="6215185"/>
            <a:chExt cx="3284336" cy="556262"/>
          </a:xfrm>
        </p:grpSpPr>
        <p:pic>
          <p:nvPicPr>
            <p:cNvPr id="18" name="VMware logo">
              <a:extLst>
                <a:ext uri="{FF2B5EF4-FFF2-40B4-BE49-F238E27FC236}">
                  <a16:creationId xmlns:a16="http://schemas.microsoft.com/office/drawing/2014/main" id="{A13ADA31-7E62-4EE4-9113-F99707DB18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9" name="Copyright" descr="Confidential copyright VMware, Inc. 2021">
              <a:extLst>
                <a:ext uri="{FF2B5EF4-FFF2-40B4-BE49-F238E27FC236}">
                  <a16:creationId xmlns:a16="http://schemas.microsoft.com/office/drawing/2014/main" id="{96927369-20C8-4233-B785-EFDB517882CE}"/>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Metropolis Light"/>
                  <a:ea typeface="Verdana" panose="020B0604030504040204" pitchFamily="34" charset="0"/>
                  <a:cs typeface="Verdana" panose="020B0604030504040204" pitchFamily="34" charset="0"/>
                </a:rPr>
                <a:t>Confidential </a:t>
              </a:r>
              <a:r>
                <a:rPr kumimoji="0" lang="en-US" sz="700" b="0" i="0" u="none" strike="noStrike" kern="1200" cap="none" spc="0" normalizeH="0" baseline="0" noProof="0">
                  <a:ln>
                    <a:noFill/>
                  </a:ln>
                  <a:solidFill>
                    <a:srgbClr val="FFFFFF"/>
                  </a:solidFill>
                  <a:effectLst/>
                  <a:uLnTx/>
                  <a:uFillTx/>
                  <a:latin typeface="Metropolis Light"/>
                  <a:ea typeface="Verdana" panose="020B0604030504040204" pitchFamily="34" charset="0"/>
                  <a:cs typeface="Verdana" panose="020B0604030504040204" pitchFamily="34" charset="0"/>
                </a:rPr>
                <a:t>  </a:t>
              </a:r>
              <a:r>
                <a:rPr kumimoji="0" lang="en-US" sz="800" b="0" i="0" u="none" strike="noStrike" kern="1200" cap="none" spc="0" normalizeH="0" baseline="0" noProof="0">
                  <a:ln>
                    <a:noFill/>
                  </a:ln>
                  <a:solidFill>
                    <a:srgbClr val="FFFFFF"/>
                  </a:solidFill>
                  <a:effectLst/>
                  <a:uLnTx/>
                  <a:uFillTx/>
                  <a:latin typeface="Metropolis Light"/>
                  <a:ea typeface="Verdana" panose="020B0604030504040204" pitchFamily="34" charset="0"/>
                  <a:cs typeface="Arial" panose="020B0604020202020204" pitchFamily="34" charset="0"/>
                </a:rPr>
                <a:t>│</a:t>
              </a:r>
              <a:r>
                <a:rPr kumimoji="0" lang="en-US" sz="800" b="0" i="0" u="none" strike="noStrike" kern="1200" cap="none" spc="0" normalizeH="0" baseline="0" noProof="0">
                  <a:ln>
                    <a:noFill/>
                  </a:ln>
                  <a:solidFill>
                    <a:srgbClr val="FFFFFF"/>
                  </a:solidFill>
                  <a:effectLst/>
                  <a:uLnTx/>
                  <a:uFillTx/>
                  <a:latin typeface="Metropolis"/>
                  <a:ea typeface="Verdana" panose="020B0604030504040204" pitchFamily="34" charset="0"/>
                  <a:cs typeface="Verdana" panose="020B0604030504040204" pitchFamily="34" charset="0"/>
                </a:rPr>
                <a:t> </a:t>
              </a:r>
              <a:r>
                <a:rPr kumimoji="0" lang="en-US" sz="800" b="0" i="0" u="none" strike="noStrike" kern="1200" cap="none" spc="0" normalizeH="0" baseline="0" noProof="0">
                  <a:ln>
                    <a:noFill/>
                  </a:ln>
                  <a:solidFill>
                    <a:srgbClr val="FFFFFF"/>
                  </a:solidFill>
                  <a:effectLst/>
                  <a:uLnTx/>
                  <a:uFillTx/>
                  <a:latin typeface="Metropolis Light"/>
                  <a:ea typeface="Verdana" panose="020B0604030504040204" pitchFamily="34" charset="0"/>
                  <a:cs typeface="Verdana" panose="020B0604030504040204" pitchFamily="34" charset="0"/>
                </a:rPr>
                <a:t>© VMware, Inc.</a:t>
              </a:r>
            </a:p>
          </p:txBody>
        </p:sp>
      </p:grpSp>
    </p:spTree>
    <p:custDataLst>
      <p:tags r:id="rId1"/>
    </p:custDataLst>
    <p:extLst>
      <p:ext uri="{BB962C8B-B14F-4D97-AF65-F5344CB8AC3E}">
        <p14:creationId xmlns:p14="http://schemas.microsoft.com/office/powerpoint/2010/main" val="153545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CD33B5-E82C-4FA8-9F06-3783DAA34C0E}"/>
              </a:ext>
            </a:extLst>
          </p:cNvPr>
          <p:cNvSpPr/>
          <p:nvPr userDrawn="1"/>
        </p:nvSpPr>
        <p:spPr>
          <a:xfrm>
            <a:off x="0" y="0"/>
            <a:ext cx="12192001" cy="6858000"/>
          </a:xfrm>
          <a:prstGeom prst="rect">
            <a:avLst/>
          </a:pr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 name="Footer Placeholder 2">
            <a:extLst>
              <a:ext uri="{FF2B5EF4-FFF2-40B4-BE49-F238E27FC236}">
                <a16:creationId xmlns:a16="http://schemas.microsoft.com/office/drawing/2014/main" id="{BD463F71-0DCF-4E8B-B173-850B725E16B3}"/>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47FDC12A-40A4-4BFE-A895-7282BF946213}"/>
              </a:ext>
            </a:extLst>
          </p:cNvPr>
          <p:cNvSpPr>
            <a:spLocks noGrp="1"/>
          </p:cNvSpPr>
          <p:nvPr>
            <p:ph type="sldNum" sz="quarter" idx="11"/>
          </p:nvPr>
        </p:nvSpPr>
        <p:spPr/>
        <p:txBody>
          <a:bodyPr/>
          <a:lstStyle/>
          <a:p>
            <a:fld id="{3BD295A3-96FB-4E80-91AF-4225D266C57B}" type="slidenum">
              <a:rPr lang="en-US" smtClean="0"/>
              <a:t>‹#›</a:t>
            </a:fld>
            <a:endParaRPr lang="en-US"/>
          </a:p>
        </p:txBody>
      </p:sp>
      <p:sp>
        <p:nvSpPr>
          <p:cNvPr id="6" name="Media Placeholder 2">
            <a:extLst>
              <a:ext uri="{FF2B5EF4-FFF2-40B4-BE49-F238E27FC236}">
                <a16:creationId xmlns:a16="http://schemas.microsoft.com/office/drawing/2014/main" id="{EF0D1250-544B-4988-9C7C-B8F1C717DBE6}"/>
              </a:ext>
            </a:extLst>
          </p:cNvPr>
          <p:cNvSpPr>
            <a:spLocks noGrp="1"/>
          </p:cNvSpPr>
          <p:nvPr>
            <p:ph type="media" sz="quarter" idx="12"/>
          </p:nvPr>
        </p:nvSpPr>
        <p:spPr>
          <a:xfrm>
            <a:off x="1461296" y="937957"/>
            <a:ext cx="9269409" cy="5214193"/>
          </a:xfrm>
        </p:spPr>
        <p:txBody>
          <a:bodyPr bIns="822960" anchor="ctr"/>
          <a:lstStyle>
            <a:lvl1pPr algn="ctr">
              <a:defRPr>
                <a:solidFill>
                  <a:schemeClr val="bg1"/>
                </a:solidFill>
              </a:defRPr>
            </a:lvl1pPr>
          </a:lstStyle>
          <a:p>
            <a:endParaRPr lang="en-US"/>
          </a:p>
        </p:txBody>
      </p:sp>
      <p:pic>
        <p:nvPicPr>
          <p:cNvPr id="8" name="VMware logo">
            <a:extLst>
              <a:ext uri="{FF2B5EF4-FFF2-40B4-BE49-F238E27FC236}">
                <a16:creationId xmlns:a16="http://schemas.microsoft.com/office/drawing/2014/main" id="{E2A1FB9B-B35B-41FE-9EAE-D65550F7D5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8976" y="6215185"/>
            <a:ext cx="1535150" cy="556262"/>
          </a:xfrm>
          <a:prstGeom prst="rect">
            <a:avLst/>
          </a:prstGeom>
        </p:spPr>
      </p:pic>
      <p:sp>
        <p:nvSpPr>
          <p:cNvPr id="9" name="Copyright" descr="Confidential copyright VMware, Inc. 2021">
            <a:extLst>
              <a:ext uri="{FF2B5EF4-FFF2-40B4-BE49-F238E27FC236}">
                <a16:creationId xmlns:a16="http://schemas.microsoft.com/office/drawing/2014/main" id="{3D0D8778-6372-49E9-B324-1B24E1BFC11F}"/>
              </a:ext>
            </a:extLst>
          </p:cNvPr>
          <p:cNvSpPr txBox="1"/>
          <p:nvPr userDrawn="1"/>
        </p:nvSpPr>
        <p:spPr bwMode="white">
          <a:xfrm flipH="1">
            <a:off x="1974019" y="6462226"/>
            <a:ext cx="172843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a:t>
            </a:r>
            <a:r>
              <a:rPr lang="en-US" sz="800">
                <a:solidFill>
                  <a:schemeClr val="tx2"/>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VMware, Inc.</a:t>
            </a:r>
          </a:p>
        </p:txBody>
      </p:sp>
      <p:sp>
        <p:nvSpPr>
          <p:cNvPr id="13" name="Title 3">
            <a:extLst>
              <a:ext uri="{FF2B5EF4-FFF2-40B4-BE49-F238E27FC236}">
                <a16:creationId xmlns:a16="http://schemas.microsoft.com/office/drawing/2014/main" id="{359F84E4-B72C-7580-B2DC-41DF98F114EE}"/>
              </a:ext>
            </a:extLst>
          </p:cNvPr>
          <p:cNvSpPr>
            <a:spLocks noGrp="1"/>
          </p:cNvSpPr>
          <p:nvPr>
            <p:ph type="title" hasCustomPrompt="1"/>
          </p:nvPr>
        </p:nvSpPr>
        <p:spPr>
          <a:xfrm>
            <a:off x="1460916" y="412751"/>
            <a:ext cx="9266995" cy="381000"/>
          </a:xfrm>
        </p:spPr>
        <p:txBody>
          <a:bodyPr/>
          <a:lstStyle>
            <a:lvl1pPr algn="l">
              <a:defRPr sz="2499">
                <a:solidFill>
                  <a:schemeClr val="bg1"/>
                </a:solidFill>
              </a:defRPr>
            </a:lvl1pPr>
          </a:lstStyle>
          <a:p>
            <a:r>
              <a:rPr lang="en-US"/>
              <a:t>Video Title</a:t>
            </a:r>
          </a:p>
        </p:txBody>
      </p:sp>
    </p:spTree>
    <p:custDataLst>
      <p:tags r:id="rId1"/>
    </p:custDataLst>
    <p:extLst>
      <p:ext uri="{BB962C8B-B14F-4D97-AF65-F5344CB8AC3E}">
        <p14:creationId xmlns:p14="http://schemas.microsoft.com/office/powerpoint/2010/main" val="411045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custDataLst>
      <p:tags r:id="rId1"/>
    </p:custDataLst>
    <p:extLst>
      <p:ext uri="{BB962C8B-B14F-4D97-AF65-F5344CB8AC3E}">
        <p14:creationId xmlns:p14="http://schemas.microsoft.com/office/powerpoint/2010/main" val="7574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custDataLst>
      <p:tags r:id="rId1"/>
    </p:custDataLst>
    <p:extLst>
      <p:ext uri="{BB962C8B-B14F-4D97-AF65-F5344CB8AC3E}">
        <p14:creationId xmlns:p14="http://schemas.microsoft.com/office/powerpoint/2010/main" val="425080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06635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788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2188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46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4283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0943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custDataLst>
      <p:tags r:id="rId1"/>
    </p:custDataLst>
    <p:extLst>
      <p:ext uri="{BB962C8B-B14F-4D97-AF65-F5344CB8AC3E}">
        <p14:creationId xmlns:p14="http://schemas.microsoft.com/office/powerpoint/2010/main" val="2862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custDataLst>
      <p:tags r:id="rId1"/>
    </p:custDataLst>
    <p:extLst>
      <p:ext uri="{BB962C8B-B14F-4D97-AF65-F5344CB8AC3E}">
        <p14:creationId xmlns:p14="http://schemas.microsoft.com/office/powerpoint/2010/main" val="305695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custDataLst>
      <p:tags r:id="rId1"/>
    </p:custDataLst>
    <p:extLst>
      <p:ext uri="{BB962C8B-B14F-4D97-AF65-F5344CB8AC3E}">
        <p14:creationId xmlns:p14="http://schemas.microsoft.com/office/powerpoint/2010/main" val="31635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79522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36264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555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custDataLst>
      <p:tags r:id="rId1"/>
    </p:custDataLst>
    <p:extLst>
      <p:ext uri="{BB962C8B-B14F-4D97-AF65-F5344CB8AC3E}">
        <p14:creationId xmlns:p14="http://schemas.microsoft.com/office/powerpoint/2010/main" val="24754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9185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Header with Illustration – gree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6">
                    <a:alpha val="0"/>
                  </a:schemeClr>
                </a:gs>
                <a:gs pos="52000">
                  <a:schemeClr val="accent6">
                    <a:alpha val="70000"/>
                  </a:schemeClr>
                </a:gs>
                <a:gs pos="78000">
                  <a:schemeClr val="accent6">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marL="0" marR="0" lvl="0" indent="0" algn="r" defTabSz="914400" rtl="0" eaLnBrk="1" fontAlgn="auto" latinLnBrk="0" hangingPunct="1">
              <a:lnSpc>
                <a:spcPct val="90000"/>
              </a:lnSpc>
              <a:spcBef>
                <a:spcPts val="0"/>
              </a:spcBef>
              <a:spcAft>
                <a:spcPts val="0"/>
              </a:spcAft>
              <a:buClrTx/>
              <a:buSzTx/>
              <a:buFontTx/>
              <a:buNone/>
              <a:tabLst/>
              <a:defRPr/>
            </a:pPr>
            <a:fld id="{7A51DB15-7364-4F0B-A3A0-1309F8830053}" type="slidenum">
              <a:rPr kumimoji="0" lang="en-US" sz="800" b="0" i="0" u="none" strike="noStrike" kern="1200" cap="none" spc="0" normalizeH="0" baseline="0" noProof="0" smtClean="0">
                <a:ln>
                  <a:noFill/>
                </a:ln>
                <a:solidFill>
                  <a:srgbClr val="3F3F3F"/>
                </a:solidFill>
                <a:effectLst/>
                <a:uLnTx/>
                <a:uFillTx/>
                <a:latin typeface="Metropolis Light"/>
                <a:ea typeface="Verdana" panose="020B0604030504040204" pitchFamily="34" charset="0"/>
              </a:rPr>
              <a:pPr marL="0" marR="0" lvl="0" indent="0" algn="r" defTabSz="914400" rtl="0" eaLnBrk="1" fontAlgn="auto" latinLnBrk="0" hangingPunct="1">
                <a:lnSpc>
                  <a:spcPct val="9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3F3F3F"/>
              </a:solidFill>
              <a:effectLst/>
              <a:uLnTx/>
              <a:uFillTx/>
              <a:latin typeface="Metropolis Light"/>
              <a:ea typeface="Verdana" panose="020B0604030504040204" pitchFamily="34" charset="0"/>
            </a:endParaRPr>
          </a:p>
        </p:txBody>
      </p:sp>
    </p:spTree>
    <p:extLst>
      <p:ext uri="{BB962C8B-B14F-4D97-AF65-F5344CB8AC3E}">
        <p14:creationId xmlns:p14="http://schemas.microsoft.com/office/powerpoint/2010/main" val="416462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Tree>
    <p:extLst>
      <p:ext uri="{BB962C8B-B14F-4D97-AF65-F5344CB8AC3E}">
        <p14:creationId xmlns:p14="http://schemas.microsoft.com/office/powerpoint/2010/main" val="210186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28904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626441" y="1060962"/>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200">
                <a:solidFill>
                  <a:schemeClr val="tx2"/>
                </a:solidFill>
              </a:defRPr>
            </a:lvl1pPr>
          </a:lstStyle>
          <a:p>
            <a:pPr lvl="0"/>
            <a:r>
              <a:rPr lang="en-US"/>
              <a:t>Date</a:t>
            </a:r>
          </a:p>
        </p:txBody>
      </p:sp>
    </p:spTree>
    <p:extLst>
      <p:ext uri="{BB962C8B-B14F-4D97-AF65-F5344CB8AC3E}">
        <p14:creationId xmlns:p14="http://schemas.microsoft.com/office/powerpoint/2010/main" val="20275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Speaker Name and pronouns">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Role at VMwar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6" name="Date">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5402202" cy="267221"/>
          </a:xfrm>
        </p:spPr>
        <p:txBody>
          <a:bodyPr/>
          <a:lstStyle>
            <a:lvl1pPr algn="l">
              <a:buNone/>
              <a:defRPr sz="12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04174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Speaker Name and pronouns">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Role at VMwar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6" name="Date">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5402202" cy="267221"/>
          </a:xfrm>
        </p:spPr>
        <p:txBody>
          <a:bodyPr/>
          <a:lstStyle>
            <a:lvl1pPr algn="l">
              <a:buNone/>
              <a:defRPr sz="12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88600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10289" y="1318585"/>
            <a:ext cx="2102431" cy="381000"/>
          </a:xfrm>
        </p:spPr>
        <p:txBody>
          <a:bodyPr/>
          <a:lstStyle>
            <a:lvl1pPr>
              <a:defRPr lang="en-US" sz="3200" kern="1200" dirty="0">
                <a:solidFill>
                  <a:schemeClr val="accent2"/>
                </a:solidFill>
                <a:latin typeface="+mj-lt"/>
                <a:ea typeface="+mn-ea"/>
                <a:cs typeface="+mn-cs"/>
              </a:defRPr>
            </a:lvl1pPr>
          </a:lstStyle>
          <a:p>
            <a:r>
              <a:rPr lang="en-US"/>
              <a:t>Agenda</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 </a:t>
            </a:r>
            <a:br>
              <a:rPr lang="en-US"/>
            </a:br>
            <a:r>
              <a:rPr lang="en-US"/>
              <a:t>Second level</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357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003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2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8933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967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grpSp>
        <p:nvGrpSpPr>
          <p:cNvPr id="12" name="Photo parallelogram">
            <a:extLst>
              <a:ext uri="{FF2B5EF4-FFF2-40B4-BE49-F238E27FC236}">
                <a16:creationId xmlns:a16="http://schemas.microsoft.com/office/drawing/2014/main" id="{19D2D2B9-571C-7F46-9BFD-415022846095}"/>
              </a:ext>
            </a:extLst>
          </p:cNvPr>
          <p:cNvGrpSpPr/>
          <p:nvPr userDrawn="1"/>
        </p:nvGrpSpPr>
        <p:grpSpPr>
          <a:xfrm>
            <a:off x="0" y="-1138608"/>
            <a:ext cx="13073278" cy="9169882"/>
            <a:chOff x="-1" y="-1147317"/>
            <a:chExt cx="13073278" cy="9169882"/>
          </a:xfrm>
        </p:grpSpPr>
        <p:sp>
          <p:nvSpPr>
            <p:cNvPr id="14" name="Freeform: Shape 28">
              <a:extLst>
                <a:ext uri="{FF2B5EF4-FFF2-40B4-BE49-F238E27FC236}">
                  <a16:creationId xmlns:a16="http://schemas.microsoft.com/office/drawing/2014/main" id="{91108D15-0A67-9746-8E99-7704B9FE2E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Isosceles Triangle 1">
              <a:extLst>
                <a:ext uri="{FF2B5EF4-FFF2-40B4-BE49-F238E27FC236}">
                  <a16:creationId xmlns:a16="http://schemas.microsoft.com/office/drawing/2014/main" id="{1F2C015A-FDDB-A946-B0D0-598A639BDE49}"/>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Freeform: Shape 27">
              <a:extLst>
                <a:ext uri="{FF2B5EF4-FFF2-40B4-BE49-F238E27FC236}">
                  <a16:creationId xmlns:a16="http://schemas.microsoft.com/office/drawing/2014/main" id="{F56B6859-6738-7A44-8ADF-6A1BECE51F5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Mask">
              <a:extLst>
                <a:ext uri="{FF2B5EF4-FFF2-40B4-BE49-F238E27FC236}">
                  <a16:creationId xmlns:a16="http://schemas.microsoft.com/office/drawing/2014/main" id="{D60AE490-FF3A-FB4E-BA33-35A902104A89}"/>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5530956" cy="1229360"/>
          </a:xfrm>
        </p:spPr>
        <p:txBody>
          <a:bodyPr wrap="square" anchor="b"/>
          <a:lstStyle>
            <a:lvl1pPr algn="l">
              <a:defRPr sz="3600" b="0" cap="none" baseline="0">
                <a:solidFill>
                  <a:schemeClr val="accent2"/>
                </a:solidFill>
              </a:defRPr>
            </a:lvl1pPr>
          </a:lstStyle>
          <a:p>
            <a:r>
              <a:rPr lang="en-US"/>
              <a:t>Section Title Option 4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5" y="2267712"/>
            <a:ext cx="6712235"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Aerial view of the ocean levels = sustainability. Replace text with optional subhead or delete.</a:t>
            </a:r>
          </a:p>
        </p:txBody>
      </p:sp>
      <p:pic>
        <p:nvPicPr>
          <p:cNvPr id="13" name="Graphic 12">
            <a:extLst>
              <a:ext uri="{FF2B5EF4-FFF2-40B4-BE49-F238E27FC236}">
                <a16:creationId xmlns:a16="http://schemas.microsoft.com/office/drawing/2014/main" id="{F60A0638-0154-EA49-A014-5F2D5EAE00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71D568D5-BD8B-6948-9144-386E8CC67B9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58AAE0C0-8BB8-8847-BD6E-08DDC0B3BC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4929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Photo">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workers having a meeting at a long table. Multiple devices shown, one employee seated in a chair, one seated in a wheelchair.">
            <a:extLst>
              <a:ext uri="{FF2B5EF4-FFF2-40B4-BE49-F238E27FC236}">
                <a16:creationId xmlns:a16="http://schemas.microsoft.com/office/drawing/2014/main" id="{ACCB46EF-32C3-7E4D-BC86-0D69BB8082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014397" y="-485453"/>
            <a:ext cx="11874276" cy="7805494"/>
          </a:xfrm>
          <a:prstGeom prst="rect">
            <a:avLst/>
          </a:prstGeom>
        </p:spPr>
      </p:pic>
      <p:grpSp>
        <p:nvGrpSpPr>
          <p:cNvPr id="3" name="Photo parallelogram">
            <a:extLst>
              <a:ext uri="{FF2B5EF4-FFF2-40B4-BE49-F238E27FC236}">
                <a16:creationId xmlns:a16="http://schemas.microsoft.com/office/drawing/2014/main" id="{17F605AF-C77A-7B45-8B40-B1A17C1B1E24}"/>
              </a:ext>
            </a:extLst>
          </p:cNvPr>
          <p:cNvGrpSpPr/>
          <p:nvPr userDrawn="1"/>
        </p:nvGrpSpPr>
        <p:grpSpPr>
          <a:xfrm>
            <a:off x="-180753" y="-1222745"/>
            <a:ext cx="13563378" cy="9250325"/>
            <a:chOff x="-180753" y="-1222745"/>
            <a:chExt cx="13563378" cy="9250325"/>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s">
              <a:extLst>
                <a:ext uri="{FF2B5EF4-FFF2-40B4-BE49-F238E27FC236}">
                  <a16:creationId xmlns:a16="http://schemas.microsoft.com/office/drawing/2014/main" id="{FE7BF62D-FF95-964C-BD10-55F667F30D49}"/>
                </a:ext>
              </a:extLst>
            </p:cNvPr>
            <p:cNvSpPr/>
            <p:nvPr userDrawn="1"/>
          </p:nvSpPr>
          <p:spPr>
            <a:xfrm>
              <a:off x="-180753" y="-1222745"/>
              <a:ext cx="13563378" cy="9250325"/>
            </a:xfrm>
            <a:custGeom>
              <a:avLst/>
              <a:gdLst>
                <a:gd name="connsiteX0" fmla="*/ 12369577 w 13563378"/>
                <a:gd name="connsiteY0" fmla="*/ 0 h 9250325"/>
                <a:gd name="connsiteX1" fmla="*/ 13563378 w 13563378"/>
                <a:gd name="connsiteY1" fmla="*/ 0 h 9250325"/>
                <a:gd name="connsiteX2" fmla="*/ 13563378 w 13563378"/>
                <a:gd name="connsiteY2" fmla="*/ 8223619 h 9250325"/>
                <a:gd name="connsiteX3" fmla="*/ 13460818 w 13563378"/>
                <a:gd name="connsiteY3" fmla="*/ 8223619 h 9250325"/>
                <a:gd name="connsiteX4" fmla="*/ 13460818 w 13563378"/>
                <a:gd name="connsiteY4" fmla="*/ 9250325 h 9250325"/>
                <a:gd name="connsiteX5" fmla="*/ 10632 w 13563378"/>
                <a:gd name="connsiteY5" fmla="*/ 9250325 h 9250325"/>
                <a:gd name="connsiteX6" fmla="*/ 10632 w 13563378"/>
                <a:gd name="connsiteY6" fmla="*/ 8080744 h 9250325"/>
                <a:gd name="connsiteX7" fmla="*/ 12369577 w 13563378"/>
                <a:gd name="connsiteY7" fmla="*/ 8080744 h 9250325"/>
                <a:gd name="connsiteX8" fmla="*/ 12369577 w 13563378"/>
                <a:gd name="connsiteY8" fmla="*/ 1222745 h 9250325"/>
                <a:gd name="connsiteX9" fmla="*/ 0 w 13563378"/>
                <a:gd name="connsiteY9" fmla="*/ 1222745 h 9250325"/>
                <a:gd name="connsiteX10" fmla="*/ 0 w 13563378"/>
                <a:gd name="connsiteY10" fmla="*/ 66805 h 9250325"/>
                <a:gd name="connsiteX11" fmla="*/ 12369577 w 13563378"/>
                <a:gd name="connsiteY11" fmla="*/ 66805 h 925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63378" h="9250325">
                  <a:moveTo>
                    <a:pt x="12369577" y="0"/>
                  </a:moveTo>
                  <a:lnTo>
                    <a:pt x="13563378" y="0"/>
                  </a:lnTo>
                  <a:lnTo>
                    <a:pt x="13563378" y="8223619"/>
                  </a:lnTo>
                  <a:lnTo>
                    <a:pt x="13460818" y="8223619"/>
                  </a:lnTo>
                  <a:lnTo>
                    <a:pt x="13460818" y="9250325"/>
                  </a:lnTo>
                  <a:lnTo>
                    <a:pt x="10632" y="9250325"/>
                  </a:lnTo>
                  <a:lnTo>
                    <a:pt x="10632" y="8080744"/>
                  </a:lnTo>
                  <a:lnTo>
                    <a:pt x="12369577" y="8080744"/>
                  </a:lnTo>
                  <a:lnTo>
                    <a:pt x="12369577" y="1222745"/>
                  </a:lnTo>
                  <a:lnTo>
                    <a:pt x="0" y="1222745"/>
                  </a:lnTo>
                  <a:lnTo>
                    <a:pt x="0" y="66805"/>
                  </a:lnTo>
                  <a:lnTo>
                    <a:pt x="12369577" y="6680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      </a:t>
              </a: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9" y="938794"/>
            <a:ext cx="5627208" cy="1229360"/>
          </a:xfrm>
        </p:spPr>
        <p:txBody>
          <a:bodyPr wrap="square" anchor="b"/>
          <a:lstStyle>
            <a:lvl1pPr algn="l">
              <a:defRPr sz="3600" b="0" cap="none" baseline="0">
                <a:solidFill>
                  <a:schemeClr val="accent2"/>
                </a:solidFill>
              </a:defRPr>
            </a:lvl1pPr>
          </a:lstStyle>
          <a:p>
            <a:r>
              <a:rPr lang="en-US"/>
              <a:t>Section Title Option 5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5127983"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t>Aerial view of multiple employees working at a long table, dressed casually. </a:t>
            </a:r>
            <a:r>
              <a:rPr lang="en-US"/>
              <a:t>Replace text with optional subhead or delete.</a:t>
            </a:r>
          </a:p>
        </p:txBody>
      </p:sp>
      <p:pic>
        <p:nvPicPr>
          <p:cNvPr id="15" name="Graphic 14">
            <a:extLst>
              <a:ext uri="{FF2B5EF4-FFF2-40B4-BE49-F238E27FC236}">
                <a16:creationId xmlns:a16="http://schemas.microsoft.com/office/drawing/2014/main" id="{05DC5E77-30F1-3B47-A666-55D19D7CAC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6FA06A60-BB27-CF44-AE6E-F9E2CE4050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122BD7DB-46F6-AF47-AA7E-A44530BA81F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4788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Photo">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diverse male workers having a discussion, one is holding a digital tablet, one is working on a laptop.">
            <a:extLst>
              <a:ext uri="{FF2B5EF4-FFF2-40B4-BE49-F238E27FC236}">
                <a16:creationId xmlns:a16="http://schemas.microsoft.com/office/drawing/2014/main" id="{4249174F-D683-2A44-B6F6-F53CABFCDE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035619" y="0"/>
            <a:ext cx="8153205" cy="6858000"/>
          </a:xfrm>
          <a:prstGeom prst="rect">
            <a:avLst/>
          </a:prstGeom>
        </p:spPr>
      </p:pic>
      <p:grpSp>
        <p:nvGrpSpPr>
          <p:cNvPr id="4" name="Photo parallelogram">
            <a:extLst>
              <a:ext uri="{FF2B5EF4-FFF2-40B4-BE49-F238E27FC236}">
                <a16:creationId xmlns:a16="http://schemas.microsoft.com/office/drawing/2014/main" id="{8B962EAF-5F4D-3D43-B036-87DCC0EE22E1}"/>
              </a:ext>
            </a:extLst>
          </p:cNvPr>
          <p:cNvGrpSpPr/>
          <p:nvPr userDrawn="1"/>
        </p:nvGrpSpPr>
        <p:grpSpPr>
          <a:xfrm>
            <a:off x="-1" y="-1147317"/>
            <a:ext cx="13073278" cy="9169882"/>
            <a:chOff x="-1" y="-1147317"/>
            <a:chExt cx="13073278" cy="9169882"/>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
              <a:extLst>
                <a:ext uri="{FF2B5EF4-FFF2-40B4-BE49-F238E27FC236}">
                  <a16:creationId xmlns:a16="http://schemas.microsoft.com/office/drawing/2014/main" id="{1434EE0F-07D2-4A4A-9732-A88CE7C9520F}"/>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6</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255034"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t>Closeup of two employees having a meeting at a table, dressed casually. </a:t>
            </a:r>
            <a:r>
              <a:rPr lang="en-US"/>
              <a:t>Replace text with optional subhead or delete.</a:t>
            </a:r>
          </a:p>
        </p:txBody>
      </p:sp>
      <p:pic>
        <p:nvPicPr>
          <p:cNvPr id="15" name="Graphic 14">
            <a:extLst>
              <a:ext uri="{FF2B5EF4-FFF2-40B4-BE49-F238E27FC236}">
                <a16:creationId xmlns:a16="http://schemas.microsoft.com/office/drawing/2014/main" id="{530B9954-0444-284A-882F-F841373C3B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55CE012D-EFA7-5349-8FA3-8BDA280608C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EA90A6E1-2960-3A43-85A7-7D1A9045D7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97669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7_Section Header with Photo">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6362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8_Section Header with Photo">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96864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9635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5418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84052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3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5869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71835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322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92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2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76155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35029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Quote with Photo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parallelogram">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a person working in a home office.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5A9134D-5DD4-8245-9037-C8B7963D2F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DC9ABD8F-D231-E546-8F12-FE4A71F9AC0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6A8BF941-40E0-2843-9D5E-460E814482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72562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3_Quote with Photo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two casually dressed employees meeting outside, looking at a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29676A12-E8D8-6542-A621-1803C4BF73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95476F4-AC15-8441-AB7C-5CA0A574FA0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6A4F7F44-0678-CB43-A44A-DFDC03042E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334180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94325"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a person checking on operations at a windmill farm (sustainable energy).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2509CF8-0CDD-7D49-87CD-975F7FC1E0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E979BDF-61B3-CC46-966F-91E200327D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0E4F34FD-4F5F-C14A-B38E-48335DA278D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134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36000">
                <a:schemeClr val="bg1">
                  <a:alpha val="25000"/>
                </a:schemeClr>
              </a:gs>
              <a:gs pos="45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83694"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an employee looking at a digital tablet, in a casual environment.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C07C6E31-1A0B-2F49-9319-40871607E4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FF40E61C-9300-8B46-B0F5-56EF72E40E6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5F1119BB-A153-E04D-AED0-0347517BFE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309415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0931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2231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7796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6557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wo-Content Balanced – Colo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0928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6136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3658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9644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679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88772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4194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5678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86592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50352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1490928"/>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1855149"/>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3709138"/>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1490928"/>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1855149"/>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3709138"/>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1490928"/>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1855149"/>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3709138"/>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1490928"/>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1855149"/>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3709138"/>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1490928"/>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1855149"/>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3709138"/>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9459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39997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3266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B11225E9-9FDD-8A48-8D5B-06243364D9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1AD14F46-0137-1243-A51E-CCFAC48A841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E2D407E0-D9E1-4F43-AF7D-98BE60A67CF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315028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379310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3.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1.xml"/><Relationship Id="rId21" Type="http://schemas.openxmlformats.org/officeDocument/2006/relationships/slideLayout" Target="../slideLayouts/slideLayout76.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63" Type="http://schemas.openxmlformats.org/officeDocument/2006/relationships/slideLayout" Target="../slideLayouts/slideLayout118.xml"/><Relationship Id="rId68" Type="http://schemas.openxmlformats.org/officeDocument/2006/relationships/image" Target="../media/image18.svg"/><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8" Type="http://schemas.openxmlformats.org/officeDocument/2006/relationships/slideLayout" Target="../slideLayouts/slideLayout113.xml"/><Relationship Id="rId66" Type="http://schemas.openxmlformats.org/officeDocument/2006/relationships/theme" Target="../theme/theme2.xml"/><Relationship Id="rId5" Type="http://schemas.openxmlformats.org/officeDocument/2006/relationships/slideLayout" Target="../slideLayouts/slideLayout60.xml"/><Relationship Id="rId61" Type="http://schemas.openxmlformats.org/officeDocument/2006/relationships/slideLayout" Target="../slideLayouts/slideLayout116.xml"/><Relationship Id="rId19" Type="http://schemas.openxmlformats.org/officeDocument/2006/relationships/slideLayout" Target="../slideLayouts/slideLayout7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slideLayout" Target="../slideLayouts/slideLayout111.xml"/><Relationship Id="rId64" Type="http://schemas.openxmlformats.org/officeDocument/2006/relationships/slideLayout" Target="../slideLayouts/slideLayout119.xml"/><Relationship Id="rId69" Type="http://schemas.openxmlformats.org/officeDocument/2006/relationships/image" Target="../media/image3.png"/><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59" Type="http://schemas.openxmlformats.org/officeDocument/2006/relationships/slideLayout" Target="../slideLayouts/slideLayout114.xml"/><Relationship Id="rId67" Type="http://schemas.openxmlformats.org/officeDocument/2006/relationships/image" Target="../media/image1.png"/><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62" Type="http://schemas.openxmlformats.org/officeDocument/2006/relationships/slideLayout" Target="../slideLayouts/slideLayout117.xml"/><Relationship Id="rId70" Type="http://schemas.openxmlformats.org/officeDocument/2006/relationships/image" Target="../media/image4.svg"/><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slideLayout" Target="../slideLayouts/slideLayout112.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60" Type="http://schemas.openxmlformats.org/officeDocument/2006/relationships/slideLayout" Target="../slideLayouts/slideLayout115.xml"/><Relationship Id="rId65" Type="http://schemas.openxmlformats.org/officeDocument/2006/relationships/slideLayout" Target="../slideLayouts/slideLayout120.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9" Type="http://schemas.openxmlformats.org/officeDocument/2006/relationships/slideLayout" Target="../slideLayouts/slideLayout94.xml"/><Relationship Id="rId34" Type="http://schemas.openxmlformats.org/officeDocument/2006/relationships/slideLayout" Target="../slideLayouts/slideLayout89.xml"/><Relationship Id="rId50" Type="http://schemas.openxmlformats.org/officeDocument/2006/relationships/slideLayout" Target="../slideLayouts/slideLayout105.xml"/><Relationship Id="rId55" Type="http://schemas.openxmlformats.org/officeDocument/2006/relationships/slideLayout" Target="../slideLayouts/slideLayout11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6.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42" Type="http://schemas.openxmlformats.org/officeDocument/2006/relationships/slideLayout" Target="../slideLayouts/slideLayout162.xml"/><Relationship Id="rId47" Type="http://schemas.openxmlformats.org/officeDocument/2006/relationships/slideLayout" Target="../slideLayouts/slideLayout167.xml"/><Relationship Id="rId50" Type="http://schemas.openxmlformats.org/officeDocument/2006/relationships/slideLayout" Target="../slideLayouts/slideLayout170.xml"/><Relationship Id="rId55" Type="http://schemas.openxmlformats.org/officeDocument/2006/relationships/slideLayout" Target="../slideLayouts/slideLayout175.xml"/><Relationship Id="rId63" Type="http://schemas.openxmlformats.org/officeDocument/2006/relationships/image" Target="../media/image18.svg"/><Relationship Id="rId7" Type="http://schemas.openxmlformats.org/officeDocument/2006/relationships/slideLayout" Target="../slideLayouts/slideLayout12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9" Type="http://schemas.openxmlformats.org/officeDocument/2006/relationships/slideLayout" Target="../slideLayouts/slideLayout149.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40" Type="http://schemas.openxmlformats.org/officeDocument/2006/relationships/slideLayout" Target="../slideLayouts/slideLayout160.xml"/><Relationship Id="rId45" Type="http://schemas.openxmlformats.org/officeDocument/2006/relationships/slideLayout" Target="../slideLayouts/slideLayout165.xml"/><Relationship Id="rId53" Type="http://schemas.openxmlformats.org/officeDocument/2006/relationships/slideLayout" Target="../slideLayouts/slideLayout173.xml"/><Relationship Id="rId58" Type="http://schemas.openxmlformats.org/officeDocument/2006/relationships/slideLayout" Target="../slideLayouts/slideLayout178.xml"/><Relationship Id="rId5" Type="http://schemas.openxmlformats.org/officeDocument/2006/relationships/slideLayout" Target="../slideLayouts/slideLayout125.xml"/><Relationship Id="rId61" Type="http://schemas.openxmlformats.org/officeDocument/2006/relationships/theme" Target="../theme/theme3.xml"/><Relationship Id="rId19" Type="http://schemas.openxmlformats.org/officeDocument/2006/relationships/slideLayout" Target="../slideLayouts/slideLayout13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43" Type="http://schemas.openxmlformats.org/officeDocument/2006/relationships/slideLayout" Target="../slideLayouts/slideLayout163.xml"/><Relationship Id="rId48" Type="http://schemas.openxmlformats.org/officeDocument/2006/relationships/slideLayout" Target="../slideLayouts/slideLayout168.xml"/><Relationship Id="rId56" Type="http://schemas.openxmlformats.org/officeDocument/2006/relationships/slideLayout" Target="../slideLayouts/slideLayout176.xml"/><Relationship Id="rId64" Type="http://schemas.openxmlformats.org/officeDocument/2006/relationships/image" Target="../media/image3.png"/><Relationship Id="rId8" Type="http://schemas.openxmlformats.org/officeDocument/2006/relationships/slideLayout" Target="../slideLayouts/slideLayout128.xml"/><Relationship Id="rId51" Type="http://schemas.openxmlformats.org/officeDocument/2006/relationships/slideLayout" Target="../slideLayouts/slideLayout171.xml"/><Relationship Id="rId3" Type="http://schemas.openxmlformats.org/officeDocument/2006/relationships/slideLayout" Target="../slideLayouts/slideLayout123.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slideLayout" Target="../slideLayouts/slideLayout158.xml"/><Relationship Id="rId46" Type="http://schemas.openxmlformats.org/officeDocument/2006/relationships/slideLayout" Target="../slideLayouts/slideLayout166.xml"/><Relationship Id="rId59" Type="http://schemas.openxmlformats.org/officeDocument/2006/relationships/slideLayout" Target="../slideLayouts/slideLayout179.xml"/><Relationship Id="rId20" Type="http://schemas.openxmlformats.org/officeDocument/2006/relationships/slideLayout" Target="../slideLayouts/slideLayout140.xml"/><Relationship Id="rId41" Type="http://schemas.openxmlformats.org/officeDocument/2006/relationships/slideLayout" Target="../slideLayouts/slideLayout161.xml"/><Relationship Id="rId54" Type="http://schemas.openxmlformats.org/officeDocument/2006/relationships/slideLayout" Target="../slideLayouts/slideLayout174.xml"/><Relationship Id="rId62" Type="http://schemas.openxmlformats.org/officeDocument/2006/relationships/image" Target="../media/image1.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49" Type="http://schemas.openxmlformats.org/officeDocument/2006/relationships/slideLayout" Target="../slideLayouts/slideLayout169.xml"/><Relationship Id="rId57" Type="http://schemas.openxmlformats.org/officeDocument/2006/relationships/slideLayout" Target="../slideLayouts/slideLayout177.xml"/><Relationship Id="rId10" Type="http://schemas.openxmlformats.org/officeDocument/2006/relationships/slideLayout" Target="../slideLayouts/slideLayout130.xml"/><Relationship Id="rId31" Type="http://schemas.openxmlformats.org/officeDocument/2006/relationships/slideLayout" Target="../slideLayouts/slideLayout151.xml"/><Relationship Id="rId44" Type="http://schemas.openxmlformats.org/officeDocument/2006/relationships/slideLayout" Target="../slideLayouts/slideLayout164.xml"/><Relationship Id="rId52" Type="http://schemas.openxmlformats.org/officeDocument/2006/relationships/slideLayout" Target="../slideLayouts/slideLayout172.xml"/><Relationship Id="rId60" Type="http://schemas.openxmlformats.org/officeDocument/2006/relationships/slideLayout" Target="../slideLayouts/slideLayout180.xml"/><Relationship Id="rId65" Type="http://schemas.openxmlformats.org/officeDocument/2006/relationships/image" Target="../media/image4.svg"/><Relationship Id="rId4" Type="http://schemas.openxmlformats.org/officeDocument/2006/relationships/slideLayout" Target="../slideLayouts/slideLayout124.xml"/><Relationship Id="rId9" Type="http://schemas.openxmlformats.org/officeDocument/2006/relationships/slideLayout" Target="../slideLayouts/slideLayout129.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9" Type="http://schemas.openxmlformats.org/officeDocument/2006/relationships/slideLayout" Target="../slideLayouts/slideLayout159.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06.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slideLayout" Target="../slideLayouts/slideLayout227.xml"/><Relationship Id="rId50" Type="http://schemas.openxmlformats.org/officeDocument/2006/relationships/slideLayout" Target="../slideLayouts/slideLayout230.xml"/><Relationship Id="rId55" Type="http://schemas.openxmlformats.org/officeDocument/2006/relationships/slideLayout" Target="../slideLayouts/slideLayout235.xml"/><Relationship Id="rId63" Type="http://schemas.openxmlformats.org/officeDocument/2006/relationships/tags" Target="../tags/tag18.xml"/><Relationship Id="rId7" Type="http://schemas.openxmlformats.org/officeDocument/2006/relationships/slideLayout" Target="../slideLayouts/slideLayout18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9" Type="http://schemas.openxmlformats.org/officeDocument/2006/relationships/slideLayout" Target="../slideLayouts/slideLayout209.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3" Type="http://schemas.openxmlformats.org/officeDocument/2006/relationships/slideLayout" Target="../slideLayouts/slideLayout233.xml"/><Relationship Id="rId58" Type="http://schemas.openxmlformats.org/officeDocument/2006/relationships/slideLayout" Target="../slideLayouts/slideLayout238.xml"/><Relationship Id="rId66" Type="http://schemas.openxmlformats.org/officeDocument/2006/relationships/image" Target="../media/image3.png"/><Relationship Id="rId5" Type="http://schemas.openxmlformats.org/officeDocument/2006/relationships/slideLayout" Target="../slideLayouts/slideLayout185.xml"/><Relationship Id="rId61" Type="http://schemas.openxmlformats.org/officeDocument/2006/relationships/slideLayout" Target="../slideLayouts/slideLayout241.xml"/><Relationship Id="rId19" Type="http://schemas.openxmlformats.org/officeDocument/2006/relationships/slideLayout" Target="../slideLayouts/slideLayout19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 Id="rId48" Type="http://schemas.openxmlformats.org/officeDocument/2006/relationships/slideLayout" Target="../slideLayouts/slideLayout228.xml"/><Relationship Id="rId56" Type="http://schemas.openxmlformats.org/officeDocument/2006/relationships/slideLayout" Target="../slideLayouts/slideLayout236.xml"/><Relationship Id="rId64" Type="http://schemas.openxmlformats.org/officeDocument/2006/relationships/image" Target="../media/image1.png"/><Relationship Id="rId8" Type="http://schemas.openxmlformats.org/officeDocument/2006/relationships/slideLayout" Target="../slideLayouts/slideLayout188.xml"/><Relationship Id="rId51" Type="http://schemas.openxmlformats.org/officeDocument/2006/relationships/slideLayout" Target="../slideLayouts/slideLayout231.xml"/><Relationship Id="rId3" Type="http://schemas.openxmlformats.org/officeDocument/2006/relationships/slideLayout" Target="../slideLayouts/slideLayout183.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slideLayout" Target="../slideLayouts/slideLayout226.xml"/><Relationship Id="rId59" Type="http://schemas.openxmlformats.org/officeDocument/2006/relationships/slideLayout" Target="../slideLayouts/slideLayout239.xml"/><Relationship Id="rId67" Type="http://schemas.openxmlformats.org/officeDocument/2006/relationships/image" Target="../media/image4.svg"/><Relationship Id="rId20" Type="http://schemas.openxmlformats.org/officeDocument/2006/relationships/slideLayout" Target="../slideLayouts/slideLayout200.xml"/><Relationship Id="rId41" Type="http://schemas.openxmlformats.org/officeDocument/2006/relationships/slideLayout" Target="../slideLayouts/slideLayout221.xml"/><Relationship Id="rId54" Type="http://schemas.openxmlformats.org/officeDocument/2006/relationships/slideLayout" Target="../slideLayouts/slideLayout234.xml"/><Relationship Id="rId62" Type="http://schemas.openxmlformats.org/officeDocument/2006/relationships/theme" Target="../theme/theme4.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49" Type="http://schemas.openxmlformats.org/officeDocument/2006/relationships/slideLayout" Target="../slideLayouts/slideLayout229.xml"/><Relationship Id="rId57" Type="http://schemas.openxmlformats.org/officeDocument/2006/relationships/slideLayout" Target="../slideLayouts/slideLayout237.xml"/><Relationship Id="rId10" Type="http://schemas.openxmlformats.org/officeDocument/2006/relationships/slideLayout" Target="../slideLayouts/slideLayout190.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52" Type="http://schemas.openxmlformats.org/officeDocument/2006/relationships/slideLayout" Target="../slideLayouts/slideLayout232.xml"/><Relationship Id="rId60" Type="http://schemas.openxmlformats.org/officeDocument/2006/relationships/slideLayout" Target="../slideLayouts/slideLayout240.xml"/><Relationship Id="rId65" Type="http://schemas.openxmlformats.org/officeDocument/2006/relationships/image" Target="../media/image27.svg"/><Relationship Id="rId4" Type="http://schemas.openxmlformats.org/officeDocument/2006/relationships/slideLayout" Target="../slideLayouts/slideLayout184.xml"/><Relationship Id="rId9" Type="http://schemas.openxmlformats.org/officeDocument/2006/relationships/slideLayout" Target="../slideLayouts/slideLayout189.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9"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9">
            <a:extLst>
              <a:ext uri="{96DAC541-7B7A-43D3-8B79-37D633B846F1}">
                <asvg:svgBlip xmlns:asvg="http://schemas.microsoft.com/office/drawing/2016/SVG/main" r:embed="rId60"/>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 id="2147484086" r:id="rId52"/>
    <p:sldLayoutId id="2147484087" r:id="rId53"/>
    <p:sldLayoutId id="2147484088" r:id="rId54"/>
    <p:sldLayoutId id="2147484089"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7">
            <a:extLst>
              <a:ext uri="{96DAC541-7B7A-43D3-8B79-37D633B846F1}">
                <asvg:svgBlip xmlns:asvg="http://schemas.microsoft.com/office/drawing/2016/SVG/main" r:embed="rId68"/>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9">
            <a:extLst>
              <a:ext uri="{96DAC541-7B7A-43D3-8B79-37D633B846F1}">
                <asvg:svgBlip xmlns:asvg="http://schemas.microsoft.com/office/drawing/2016/SVG/main" r:embed="rId70"/>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565440982"/>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815317404"/>
      </p:ext>
    </p:extLst>
  </p:cSld>
  <p:clrMap bg1="lt1" tx1="dk1" bg2="lt2" tx2="dk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 id="2147484174" r:id="rId18"/>
    <p:sldLayoutId id="2147484175" r:id="rId19"/>
    <p:sldLayoutId id="2147484176" r:id="rId20"/>
    <p:sldLayoutId id="2147484177" r:id="rId21"/>
    <p:sldLayoutId id="2147484178" r:id="rId22"/>
    <p:sldLayoutId id="2147484179" r:id="rId23"/>
    <p:sldLayoutId id="2147484180" r:id="rId24"/>
    <p:sldLayoutId id="2147484181" r:id="rId25"/>
    <p:sldLayoutId id="2147484182" r:id="rId26"/>
    <p:sldLayoutId id="2147484183" r:id="rId27"/>
    <p:sldLayoutId id="2147484184" r:id="rId28"/>
    <p:sldLayoutId id="2147484185" r:id="rId29"/>
    <p:sldLayoutId id="2147484186" r:id="rId30"/>
    <p:sldLayoutId id="2147484187" r:id="rId31"/>
    <p:sldLayoutId id="2147484188" r:id="rId32"/>
    <p:sldLayoutId id="2147484189" r:id="rId33"/>
    <p:sldLayoutId id="2147484190" r:id="rId34"/>
    <p:sldLayoutId id="2147484191" r:id="rId35"/>
    <p:sldLayoutId id="2147484192" r:id="rId36"/>
    <p:sldLayoutId id="2147484193" r:id="rId37"/>
    <p:sldLayoutId id="2147484194" r:id="rId38"/>
    <p:sldLayoutId id="2147484195" r:id="rId39"/>
    <p:sldLayoutId id="2147484196" r:id="rId40"/>
    <p:sldLayoutId id="2147484197" r:id="rId41"/>
    <p:sldLayoutId id="2147484198" r:id="rId42"/>
    <p:sldLayoutId id="2147484199" r:id="rId43"/>
    <p:sldLayoutId id="2147484200" r:id="rId44"/>
    <p:sldLayoutId id="2147484201" r:id="rId45"/>
    <p:sldLayoutId id="2147484202" r:id="rId46"/>
    <p:sldLayoutId id="2147484203" r:id="rId47"/>
    <p:sldLayoutId id="2147484204" r:id="rId48"/>
    <p:sldLayoutId id="2147484205" r:id="rId49"/>
    <p:sldLayoutId id="2147484206" r:id="rId50"/>
    <p:sldLayoutId id="2147484207" r:id="rId51"/>
    <p:sldLayoutId id="2147484208" r:id="rId52"/>
    <p:sldLayoutId id="2147484209" r:id="rId53"/>
    <p:sldLayoutId id="2147484210" r:id="rId54"/>
    <p:sldLayoutId id="2147484211" r:id="rId55"/>
    <p:sldLayoutId id="2147484212" r:id="rId56"/>
    <p:sldLayoutId id="2147484213" r:id="rId57"/>
    <p:sldLayoutId id="2147484214" r:id="rId58"/>
    <p:sldLayoutId id="2147484215" r:id="rId59"/>
    <p:sldLayoutId id="2147484216"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custDataLst>
      <p:tags r:id="rId63"/>
    </p:custDataLst>
    <p:extLst>
      <p:ext uri="{BB962C8B-B14F-4D97-AF65-F5344CB8AC3E}">
        <p14:creationId xmlns:p14="http://schemas.microsoft.com/office/powerpoint/2010/main" val="1469662280"/>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35" r:id="rId18"/>
    <p:sldLayoutId id="2147484236" r:id="rId19"/>
    <p:sldLayoutId id="2147484237" r:id="rId20"/>
    <p:sldLayoutId id="2147484238" r:id="rId21"/>
    <p:sldLayoutId id="2147484239" r:id="rId22"/>
    <p:sldLayoutId id="2147484240" r:id="rId23"/>
    <p:sldLayoutId id="2147484241" r:id="rId24"/>
    <p:sldLayoutId id="2147484242" r:id="rId25"/>
    <p:sldLayoutId id="2147484243" r:id="rId26"/>
    <p:sldLayoutId id="2147484244" r:id="rId27"/>
    <p:sldLayoutId id="2147484245" r:id="rId28"/>
    <p:sldLayoutId id="2147484246" r:id="rId29"/>
    <p:sldLayoutId id="2147484247" r:id="rId30"/>
    <p:sldLayoutId id="2147484248" r:id="rId31"/>
    <p:sldLayoutId id="2147484249" r:id="rId32"/>
    <p:sldLayoutId id="2147484250" r:id="rId33"/>
    <p:sldLayoutId id="2147484251" r:id="rId34"/>
    <p:sldLayoutId id="2147484252" r:id="rId35"/>
    <p:sldLayoutId id="2147484253" r:id="rId36"/>
    <p:sldLayoutId id="2147484254" r:id="rId37"/>
    <p:sldLayoutId id="2147484255" r:id="rId38"/>
    <p:sldLayoutId id="2147484256" r:id="rId39"/>
    <p:sldLayoutId id="2147484257" r:id="rId40"/>
    <p:sldLayoutId id="2147484258" r:id="rId41"/>
    <p:sldLayoutId id="2147484259" r:id="rId42"/>
    <p:sldLayoutId id="2147484260" r:id="rId43"/>
    <p:sldLayoutId id="2147484261" r:id="rId44"/>
    <p:sldLayoutId id="2147484262" r:id="rId45"/>
    <p:sldLayoutId id="2147484263" r:id="rId46"/>
    <p:sldLayoutId id="2147484264" r:id="rId47"/>
    <p:sldLayoutId id="2147484265" r:id="rId48"/>
    <p:sldLayoutId id="2147484266" r:id="rId49"/>
    <p:sldLayoutId id="2147484267" r:id="rId50"/>
    <p:sldLayoutId id="2147484268" r:id="rId51"/>
    <p:sldLayoutId id="2147484269" r:id="rId52"/>
    <p:sldLayoutId id="2147484270" r:id="rId53"/>
    <p:sldLayoutId id="2147484271" r:id="rId54"/>
    <p:sldLayoutId id="2147484272" r:id="rId55"/>
    <p:sldLayoutId id="2147484273" r:id="rId56"/>
    <p:sldLayoutId id="2147484274" r:id="rId57"/>
    <p:sldLayoutId id="2147484275" r:id="rId58"/>
    <p:sldLayoutId id="2147484276" r:id="rId59"/>
    <p:sldLayoutId id="2147484277" r:id="rId60"/>
    <p:sldLayoutId id="2147484278"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tiff"/><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10.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20.xml"/><Relationship Id="rId6" Type="http://schemas.openxmlformats.org/officeDocument/2006/relationships/image" Target="../media/image65.tiff"/><Relationship Id="rId11" Type="http://schemas.openxmlformats.org/officeDocument/2006/relationships/image" Target="../media/image70.png"/><Relationship Id="rId5" Type="http://schemas.openxmlformats.org/officeDocument/2006/relationships/image" Target="../media/image64.jpe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jpeg"/><Relationship Id="rId9" Type="http://schemas.openxmlformats.org/officeDocument/2006/relationships/image" Target="../media/image68.png"/><Relationship Id="rId1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88.sv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9.xml"/><Relationship Id="rId5" Type="http://schemas.openxmlformats.org/officeDocument/2006/relationships/image" Target="../media/image100.sv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0.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5.xml"/><Relationship Id="rId1" Type="http://schemas.openxmlformats.org/officeDocument/2006/relationships/tags" Target="../tags/tag43.xml"/><Relationship Id="rId6" Type="http://schemas.openxmlformats.org/officeDocument/2006/relationships/image" Target="../media/image109.png"/><Relationship Id="rId5" Type="http://schemas.openxmlformats.org/officeDocument/2006/relationships/image" Target="../media/image108.e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5.xml"/><Relationship Id="rId1" Type="http://schemas.openxmlformats.org/officeDocument/2006/relationships/tags" Target="../tags/tag44.xml"/><Relationship Id="rId6" Type="http://schemas.openxmlformats.org/officeDocument/2006/relationships/image" Target="../media/image111.png"/><Relationship Id="rId5" Type="http://schemas.openxmlformats.org/officeDocument/2006/relationships/image" Target="../media/image110.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8" Type="http://schemas.openxmlformats.org/officeDocument/2006/relationships/image" Target="../media/image118.png"/><Relationship Id="rId13" Type="http://schemas.microsoft.com/office/2007/relationships/hdphoto" Target="../media/hdphoto1.wdp"/><Relationship Id="rId3" Type="http://schemas.openxmlformats.org/officeDocument/2006/relationships/image" Target="../media/image114.svg"/><Relationship Id="rId7" Type="http://schemas.openxmlformats.org/officeDocument/2006/relationships/image" Target="../media/image117.svg"/><Relationship Id="rId12" Type="http://schemas.openxmlformats.org/officeDocument/2006/relationships/image" Target="../media/image122.png"/><Relationship Id="rId2" Type="http://schemas.openxmlformats.org/officeDocument/2006/relationships/image" Target="../media/image113.png"/><Relationship Id="rId1" Type="http://schemas.openxmlformats.org/officeDocument/2006/relationships/slideLayout" Target="../slideLayouts/slideLayout20.xml"/><Relationship Id="rId6" Type="http://schemas.openxmlformats.org/officeDocument/2006/relationships/image" Target="../media/image83.png"/><Relationship Id="rId11" Type="http://schemas.openxmlformats.org/officeDocument/2006/relationships/image" Target="../media/image121.png"/><Relationship Id="rId5" Type="http://schemas.openxmlformats.org/officeDocument/2006/relationships/image" Target="../media/image116.svg"/><Relationship Id="rId10" Type="http://schemas.openxmlformats.org/officeDocument/2006/relationships/image" Target="../media/image120.svg"/><Relationship Id="rId4" Type="http://schemas.openxmlformats.org/officeDocument/2006/relationships/image" Target="../media/image115.png"/><Relationship Id="rId9" Type="http://schemas.openxmlformats.org/officeDocument/2006/relationships/image" Target="../media/image119.svg"/></Relationships>
</file>

<file path=ppt/slides/_rels/slide37.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125.png"/><Relationship Id="rId4" Type="http://schemas.openxmlformats.org/officeDocument/2006/relationships/image" Target="../media/image124.tiff"/></Relationships>
</file>

<file path=ppt/slides/_rels/slide3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tiff"/><Relationship Id="rId7" Type="http://schemas.openxmlformats.org/officeDocument/2006/relationships/image" Target="../media/image135.svg"/><Relationship Id="rId2" Type="http://schemas.openxmlformats.org/officeDocument/2006/relationships/image" Target="../media/image130.tiff"/><Relationship Id="rId1" Type="http://schemas.openxmlformats.org/officeDocument/2006/relationships/slideLayout" Target="../slideLayouts/slideLayout20.xml"/><Relationship Id="rId6" Type="http://schemas.openxmlformats.org/officeDocument/2006/relationships/image" Target="../media/image134.png"/><Relationship Id="rId5" Type="http://schemas.openxmlformats.org/officeDocument/2006/relationships/image" Target="../media/image133.jpeg"/><Relationship Id="rId10" Type="http://schemas.openxmlformats.org/officeDocument/2006/relationships/image" Target="../media/image138.png"/><Relationship Id="rId4" Type="http://schemas.openxmlformats.org/officeDocument/2006/relationships/image" Target="../media/image132.jpeg"/><Relationship Id="rId9" Type="http://schemas.openxmlformats.org/officeDocument/2006/relationships/image" Target="../media/image137.svg"/></Relationships>
</file>

<file path=ppt/slides/_rels/slide44.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65.tiff"/><Relationship Id="rId7" Type="http://schemas.openxmlformats.org/officeDocument/2006/relationships/image" Target="../media/image145.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144.jpeg"/><Relationship Id="rId5" Type="http://schemas.openxmlformats.org/officeDocument/2006/relationships/image" Target="../media/image143.tiff"/><Relationship Id="rId4" Type="http://schemas.openxmlformats.org/officeDocument/2006/relationships/image" Target="../media/image66.tiff"/></Relationships>
</file>

<file path=ppt/slides/_rels/slide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151.png"/></Relationships>
</file>

<file path=ppt/slides/_rels/slide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156.png"/></Relationships>
</file>

<file path=ppt/slides/_rels/slide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158.png"/></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156.xml"/><Relationship Id="rId4" Type="http://schemas.openxmlformats.org/officeDocument/2006/relationships/image" Target="../media/image161.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44.png"/><Relationship Id="rId4" Type="http://schemas.openxmlformats.org/officeDocument/2006/relationships/hyperlink" Target="https://app.electricitymaps.com/ma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56.xml"/></Relationships>
</file>

<file path=ppt/slides/_rels/slide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56.xml"/></Relationships>
</file>

<file path=ppt/slides/_rels/slide6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56.xml"/></Relationships>
</file>

<file path=ppt/slides/_rels/slide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0.xml"/><Relationship Id="rId1" Type="http://schemas.openxmlformats.org/officeDocument/2006/relationships/slideLayout" Target="../slideLayouts/slideLayout156.xml"/><Relationship Id="rId4" Type="http://schemas.openxmlformats.org/officeDocument/2006/relationships/image" Target="../media/image168.png"/></Relationships>
</file>

<file path=ppt/slides/_rels/slide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56.xml"/></Relationships>
</file>

<file path=ppt/slides/_rels/slide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56.xml"/></Relationships>
</file>

<file path=ppt/slides/_rels/slide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16.xml"/></Relationships>
</file>

<file path=ppt/slides/_rels/slide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1.xml"/><Relationship Id="rId1" Type="http://schemas.openxmlformats.org/officeDocument/2006/relationships/slideLayout" Target="../slideLayouts/slideLayout216.xml"/><Relationship Id="rId4" Type="http://schemas.openxmlformats.org/officeDocument/2006/relationships/image" Target="../media/image174.png"/></Relationships>
</file>

<file path=ppt/slides/_rels/slide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2.xml"/><Relationship Id="rId1" Type="http://schemas.openxmlformats.org/officeDocument/2006/relationships/slideLayout" Target="../slideLayouts/slideLayout156.xml"/></Relationships>
</file>

<file path=ppt/slides/_rels/slide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7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hyperlink" Target="https://www.iso.org/standard/63451.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diagramColors" Target="../diagrams/colors1.xml"/><Relationship Id="rId11" Type="http://schemas.openxmlformats.org/officeDocument/2006/relationships/image" Target="../media/image61.jpg"/><Relationship Id="rId5" Type="http://schemas.openxmlformats.org/officeDocument/2006/relationships/diagramQuickStyle" Target="../diagrams/quickStyle1.xml"/><Relationship Id="rId10" Type="http://schemas.openxmlformats.org/officeDocument/2006/relationships/image" Target="../media/image60.jpg"/><Relationship Id="rId4" Type="http://schemas.openxmlformats.org/officeDocument/2006/relationships/diagramLayout" Target="../diagrams/layout1.xml"/><Relationship Id="rId9"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title="Title">
            <a:extLst>
              <a:ext uri="{FF2B5EF4-FFF2-40B4-BE49-F238E27FC236}">
                <a16:creationId xmlns:a16="http://schemas.microsoft.com/office/drawing/2014/main" id="{A63C1E39-47A3-4DE2-94D6-ACF90DA5B75C}"/>
              </a:ext>
            </a:extLst>
          </p:cNvPr>
          <p:cNvSpPr>
            <a:spLocks noGrp="1"/>
          </p:cNvSpPr>
          <p:nvPr>
            <p:ph type="title"/>
          </p:nvPr>
        </p:nvSpPr>
        <p:spPr>
          <a:xfrm>
            <a:off x="6592949" y="1582578"/>
            <a:ext cx="5102866" cy="1234440"/>
          </a:xfrm>
        </p:spPr>
        <p:txBody>
          <a:bodyPr/>
          <a:lstStyle/>
          <a:p>
            <a:r>
              <a:rPr lang="en-US" dirty="0"/>
              <a:t>SUSTAINABILITY</a:t>
            </a:r>
          </a:p>
        </p:txBody>
      </p:sp>
      <p:sp>
        <p:nvSpPr>
          <p:cNvPr id="6" name="Subtitle 5" title="Subtitle">
            <a:extLst>
              <a:ext uri="{FF2B5EF4-FFF2-40B4-BE49-F238E27FC236}">
                <a16:creationId xmlns:a16="http://schemas.microsoft.com/office/drawing/2014/main" id="{E9F5EA07-8DDC-4D4D-9AB3-BDA3AABD5294}"/>
              </a:ext>
            </a:extLst>
          </p:cNvPr>
          <p:cNvSpPr>
            <a:spLocks noGrp="1"/>
          </p:cNvSpPr>
          <p:nvPr>
            <p:ph type="subTitle" idx="10"/>
          </p:nvPr>
        </p:nvSpPr>
        <p:spPr>
          <a:xfrm>
            <a:off x="6592948" y="2867279"/>
            <a:ext cx="4510481" cy="416403"/>
          </a:xfrm>
        </p:spPr>
        <p:txBody>
          <a:bodyPr/>
          <a:lstStyle/>
          <a:p>
            <a:pPr lvl="0">
              <a:buClr>
                <a:srgbClr val="F2F2F2">
                  <a:lumMod val="60000"/>
                  <a:lumOff val="40000"/>
                </a:srgbClr>
              </a:buClr>
            </a:pPr>
            <a:endParaRPr lang="en-US" dirty="0"/>
          </a:p>
        </p:txBody>
      </p:sp>
      <p:sp>
        <p:nvSpPr>
          <p:cNvPr id="31" name="Text Placeholder 30">
            <a:extLst>
              <a:ext uri="{FF2B5EF4-FFF2-40B4-BE49-F238E27FC236}">
                <a16:creationId xmlns:a16="http://schemas.microsoft.com/office/drawing/2014/main" id="{08789EFD-EBBF-7045-A2A3-4F2E737BF491}"/>
              </a:ext>
            </a:extLst>
          </p:cNvPr>
          <p:cNvSpPr>
            <a:spLocks noGrp="1"/>
          </p:cNvSpPr>
          <p:nvPr>
            <p:ph type="body" sz="quarter" idx="11"/>
          </p:nvPr>
        </p:nvSpPr>
        <p:spPr/>
        <p:txBody>
          <a:bodyPr anchor="b" anchorCtr="0"/>
          <a:lstStyle/>
          <a:p>
            <a:r>
              <a:rPr lang="nb-NO" dirty="0"/>
              <a:t>Bengt Grønås</a:t>
            </a:r>
            <a:endParaRPr lang="en-US" dirty="0"/>
          </a:p>
        </p:txBody>
      </p:sp>
      <p:sp>
        <p:nvSpPr>
          <p:cNvPr id="32" name="Text Placeholder 31">
            <a:extLst>
              <a:ext uri="{FF2B5EF4-FFF2-40B4-BE49-F238E27FC236}">
                <a16:creationId xmlns:a16="http://schemas.microsoft.com/office/drawing/2014/main" id="{358317EF-0169-E54C-8983-6C5270B05047}"/>
              </a:ext>
            </a:extLst>
          </p:cNvPr>
          <p:cNvSpPr>
            <a:spLocks noGrp="1"/>
          </p:cNvSpPr>
          <p:nvPr>
            <p:ph type="body" sz="quarter" idx="12"/>
          </p:nvPr>
        </p:nvSpPr>
        <p:spPr>
          <a:xfrm>
            <a:off x="6592947" y="5117480"/>
            <a:ext cx="5595877" cy="494426"/>
          </a:xfrm>
        </p:spPr>
        <p:txBody>
          <a:bodyPr anchor="b" anchorCtr="0"/>
          <a:lstStyle/>
          <a:p>
            <a:r>
              <a:rPr lang="en-US" sz="1400" dirty="0"/>
              <a:t>Cloud Management Specialist Norway, Denmark, Sweden, Finland &amp; Baltics</a:t>
            </a:r>
          </a:p>
        </p:txBody>
      </p:sp>
      <p:sp>
        <p:nvSpPr>
          <p:cNvPr id="33" name="Text Placeholder 32">
            <a:extLst>
              <a:ext uri="{FF2B5EF4-FFF2-40B4-BE49-F238E27FC236}">
                <a16:creationId xmlns:a16="http://schemas.microsoft.com/office/drawing/2014/main" id="{80E93F5D-276F-F847-8349-DF6ED9C6C692}"/>
              </a:ext>
            </a:extLst>
          </p:cNvPr>
          <p:cNvSpPr>
            <a:spLocks noGrp="1"/>
          </p:cNvSpPr>
          <p:nvPr>
            <p:ph type="body" sz="quarter" idx="14"/>
          </p:nvPr>
        </p:nvSpPr>
        <p:spPr>
          <a:xfrm>
            <a:off x="6592948" y="5754927"/>
            <a:ext cx="5402202" cy="355601"/>
          </a:xfrm>
        </p:spPr>
        <p:txBody>
          <a:bodyPr anchor="b" anchorCtr="0"/>
          <a:lstStyle/>
          <a:p>
            <a:fld id="{C9E2A76D-FE2A-4E6D-88EA-24656865E12F}" type="datetime2">
              <a:rPr lang="nb-NO" smtClean="0"/>
              <a:t>tirsdag 26. september 2023</a:t>
            </a:fld>
            <a:endParaRPr lang="en-US" dirty="0"/>
          </a:p>
        </p:txBody>
      </p:sp>
    </p:spTree>
    <p:extLst>
      <p:ext uri="{BB962C8B-B14F-4D97-AF65-F5344CB8AC3E}">
        <p14:creationId xmlns:p14="http://schemas.microsoft.com/office/powerpoint/2010/main" val="35406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FB93E4E-11E7-48C9-8A39-9AC59E547571}"/>
              </a:ext>
            </a:extLst>
          </p:cNvPr>
          <p:cNvPicPr>
            <a:picLocks noChangeAspect="1"/>
          </p:cNvPicPr>
          <p:nvPr/>
        </p:nvPicPr>
        <p:blipFill>
          <a:blip r:embed="rId3"/>
          <a:stretch>
            <a:fillRect/>
          </a:stretch>
        </p:blipFill>
        <p:spPr>
          <a:xfrm>
            <a:off x="7147478" y="1415586"/>
            <a:ext cx="1080071" cy="564807"/>
          </a:xfrm>
          <a:prstGeom prst="rect">
            <a:avLst/>
          </a:prstGeom>
        </p:spPr>
      </p:pic>
      <p:pic>
        <p:nvPicPr>
          <p:cNvPr id="9" name="Picture 8" descr="Logo, company name&#10;&#10;Description automatically generated">
            <a:extLst>
              <a:ext uri="{FF2B5EF4-FFF2-40B4-BE49-F238E27FC236}">
                <a16:creationId xmlns:a16="http://schemas.microsoft.com/office/drawing/2014/main" id="{2B8E9D41-261A-4F35-A746-8C81B923E558}"/>
              </a:ext>
            </a:extLst>
          </p:cNvPr>
          <p:cNvPicPr>
            <a:picLocks noChangeAspect="1"/>
          </p:cNvPicPr>
          <p:nvPr/>
        </p:nvPicPr>
        <p:blipFill>
          <a:blip r:embed="rId4"/>
          <a:stretch>
            <a:fillRect/>
          </a:stretch>
        </p:blipFill>
        <p:spPr>
          <a:xfrm>
            <a:off x="9756853" y="981745"/>
            <a:ext cx="892652" cy="547998"/>
          </a:xfrm>
          <a:prstGeom prst="rect">
            <a:avLst/>
          </a:prstGeom>
        </p:spPr>
      </p:pic>
      <p:grpSp>
        <p:nvGrpSpPr>
          <p:cNvPr id="58" name="Google Shape;10956;p857">
            <a:extLst>
              <a:ext uri="{FF2B5EF4-FFF2-40B4-BE49-F238E27FC236}">
                <a16:creationId xmlns:a16="http://schemas.microsoft.com/office/drawing/2014/main" id="{27950616-6224-464B-BC9E-0529A7FE2473}"/>
              </a:ext>
            </a:extLst>
          </p:cNvPr>
          <p:cNvGrpSpPr/>
          <p:nvPr/>
        </p:nvGrpSpPr>
        <p:grpSpPr>
          <a:xfrm flipH="1">
            <a:off x="2361122" y="3140305"/>
            <a:ext cx="2220268" cy="2687568"/>
            <a:chOff x="516016" y="1261200"/>
            <a:chExt cx="2392801" cy="3235450"/>
          </a:xfrm>
          <a:solidFill>
            <a:schemeClr val="accent1"/>
          </a:solidFill>
        </p:grpSpPr>
        <p:sp>
          <p:nvSpPr>
            <p:cNvPr id="59" name="Google Shape;10957;p857">
              <a:extLst>
                <a:ext uri="{FF2B5EF4-FFF2-40B4-BE49-F238E27FC236}">
                  <a16:creationId xmlns:a16="http://schemas.microsoft.com/office/drawing/2014/main" id="{8DF5C63E-582A-AC41-96B0-9BBDD2776002}"/>
                </a:ext>
              </a:extLst>
            </p:cNvPr>
            <p:cNvSpPr/>
            <p:nvPr/>
          </p:nvSpPr>
          <p:spPr>
            <a:xfrm>
              <a:off x="516016" y="2425048"/>
              <a:ext cx="800085" cy="2071602"/>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60" name="Google Shape;10958;p857">
              <a:extLst>
                <a:ext uri="{FF2B5EF4-FFF2-40B4-BE49-F238E27FC236}">
                  <a16:creationId xmlns:a16="http://schemas.microsoft.com/office/drawing/2014/main" id="{70481682-03E2-D74D-A821-898EA12FF94C}"/>
                </a:ext>
              </a:extLst>
            </p:cNvPr>
            <p:cNvSpPr/>
            <p:nvPr/>
          </p:nvSpPr>
          <p:spPr>
            <a:xfrm>
              <a:off x="1312375" y="1909148"/>
              <a:ext cx="800083" cy="2587502"/>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61" name="Google Shape;10959;p857">
              <a:extLst>
                <a:ext uri="{FF2B5EF4-FFF2-40B4-BE49-F238E27FC236}">
                  <a16:creationId xmlns:a16="http://schemas.microsoft.com/office/drawing/2014/main" id="{0C85B6F6-1F38-384C-B133-8618DC32D495}"/>
                </a:ext>
              </a:extLst>
            </p:cNvPr>
            <p:cNvSpPr/>
            <p:nvPr/>
          </p:nvSpPr>
          <p:spPr>
            <a:xfrm>
              <a:off x="2108734" y="1261200"/>
              <a:ext cx="800083" cy="3235450"/>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62" name="Google Shape;10960;p857">
            <a:extLst>
              <a:ext uri="{FF2B5EF4-FFF2-40B4-BE49-F238E27FC236}">
                <a16:creationId xmlns:a16="http://schemas.microsoft.com/office/drawing/2014/main" id="{DC6037A9-C274-4D4C-88A7-6F2F1EC711A5}"/>
              </a:ext>
            </a:extLst>
          </p:cNvPr>
          <p:cNvGrpSpPr/>
          <p:nvPr/>
        </p:nvGrpSpPr>
        <p:grpSpPr>
          <a:xfrm flipH="1">
            <a:off x="310020" y="531373"/>
            <a:ext cx="2011512" cy="5287024"/>
            <a:chOff x="516016" y="1261200"/>
            <a:chExt cx="2392801" cy="3235450"/>
          </a:xfrm>
          <a:solidFill>
            <a:schemeClr val="accent2"/>
          </a:solidFill>
        </p:grpSpPr>
        <p:sp>
          <p:nvSpPr>
            <p:cNvPr id="63" name="Google Shape;10961;p857">
              <a:extLst>
                <a:ext uri="{FF2B5EF4-FFF2-40B4-BE49-F238E27FC236}">
                  <a16:creationId xmlns:a16="http://schemas.microsoft.com/office/drawing/2014/main" id="{5D391034-003F-AD43-862F-EB5A388F9ACA}"/>
                </a:ext>
              </a:extLst>
            </p:cNvPr>
            <p:cNvSpPr/>
            <p:nvPr/>
          </p:nvSpPr>
          <p:spPr>
            <a:xfrm>
              <a:off x="516016" y="2425048"/>
              <a:ext cx="800085" cy="2071602"/>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64" name="Google Shape;10962;p857">
              <a:extLst>
                <a:ext uri="{FF2B5EF4-FFF2-40B4-BE49-F238E27FC236}">
                  <a16:creationId xmlns:a16="http://schemas.microsoft.com/office/drawing/2014/main" id="{357861A4-8BC1-A746-B36A-49D4AA4D6EB6}"/>
                </a:ext>
              </a:extLst>
            </p:cNvPr>
            <p:cNvSpPr/>
            <p:nvPr/>
          </p:nvSpPr>
          <p:spPr>
            <a:xfrm>
              <a:off x="1312374" y="1909147"/>
              <a:ext cx="800083" cy="2587503"/>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100" b="0" i="0" u="none" strike="noStrike" kern="1200" cap="none" spc="0" normalizeH="0" baseline="0" noProof="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100" b="0" i="0" u="none" strike="noStrike" kern="1200" cap="none" spc="0" normalizeH="0" baseline="0" noProof="0">
                <a:ln>
                  <a:noFill/>
                </a:ln>
                <a:solidFill>
                  <a:srgbClr val="717074"/>
                </a:solidFill>
                <a:effectLst/>
                <a:uLnTx/>
                <a:uFillTx/>
                <a:latin typeface="Metropolis"/>
                <a:ea typeface="+mn-ea"/>
                <a:cs typeface="+mn-cs"/>
              </a:endParaRPr>
            </a:p>
          </p:txBody>
        </p:sp>
        <p:sp>
          <p:nvSpPr>
            <p:cNvPr id="65" name="Google Shape;10963;p857">
              <a:extLst>
                <a:ext uri="{FF2B5EF4-FFF2-40B4-BE49-F238E27FC236}">
                  <a16:creationId xmlns:a16="http://schemas.microsoft.com/office/drawing/2014/main" id="{AAC8401E-A2B8-4D4B-B825-734081F9D1B5}"/>
                </a:ext>
              </a:extLst>
            </p:cNvPr>
            <p:cNvSpPr/>
            <p:nvPr/>
          </p:nvSpPr>
          <p:spPr>
            <a:xfrm>
              <a:off x="2108734" y="1261200"/>
              <a:ext cx="800083" cy="3235450"/>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grpSp>
      <p:sp>
        <p:nvSpPr>
          <p:cNvPr id="2" name="Title 1">
            <a:extLst>
              <a:ext uri="{FF2B5EF4-FFF2-40B4-BE49-F238E27FC236}">
                <a16:creationId xmlns:a16="http://schemas.microsoft.com/office/drawing/2014/main" id="{C432E78E-BA41-4BB2-92D9-CBCE88FC8FB7}"/>
              </a:ext>
            </a:extLst>
          </p:cNvPr>
          <p:cNvSpPr>
            <a:spLocks noGrp="1"/>
          </p:cNvSpPr>
          <p:nvPr>
            <p:ph type="title"/>
          </p:nvPr>
        </p:nvSpPr>
        <p:spPr>
          <a:xfrm>
            <a:off x="582681" y="76699"/>
            <a:ext cx="8458033" cy="625280"/>
          </a:xfrm>
        </p:spPr>
        <p:txBody>
          <a:bodyPr/>
          <a:lstStyle/>
          <a:p>
            <a:r>
              <a:rPr lang="en-US"/>
              <a:t>VMware Solutions Support Cloud Sustainability Journey</a:t>
            </a:r>
          </a:p>
        </p:txBody>
      </p:sp>
      <p:pic>
        <p:nvPicPr>
          <p:cNvPr id="5" name="Picture 4" descr="Logo, company name&#10;&#10;Description automatically generated">
            <a:extLst>
              <a:ext uri="{FF2B5EF4-FFF2-40B4-BE49-F238E27FC236}">
                <a16:creationId xmlns:a16="http://schemas.microsoft.com/office/drawing/2014/main" id="{76FD6EB0-26CC-4ED6-BC88-658E700DAF39}"/>
              </a:ext>
            </a:extLst>
          </p:cNvPr>
          <p:cNvPicPr>
            <a:picLocks noChangeAspect="1"/>
          </p:cNvPicPr>
          <p:nvPr/>
        </p:nvPicPr>
        <p:blipFill>
          <a:blip r:embed="rId5"/>
          <a:stretch>
            <a:fillRect/>
          </a:stretch>
        </p:blipFill>
        <p:spPr>
          <a:xfrm>
            <a:off x="10725667" y="974698"/>
            <a:ext cx="1055809" cy="547998"/>
          </a:xfrm>
          <a:prstGeom prst="rect">
            <a:avLst/>
          </a:prstGeom>
        </p:spPr>
      </p:pic>
      <p:pic>
        <p:nvPicPr>
          <p:cNvPr id="10" name="Picture 9">
            <a:extLst>
              <a:ext uri="{FF2B5EF4-FFF2-40B4-BE49-F238E27FC236}">
                <a16:creationId xmlns:a16="http://schemas.microsoft.com/office/drawing/2014/main" id="{771A724D-3605-4166-B76F-5CFE110D7D15}"/>
              </a:ext>
            </a:extLst>
          </p:cNvPr>
          <p:cNvPicPr>
            <a:picLocks noChangeAspect="1"/>
          </p:cNvPicPr>
          <p:nvPr/>
        </p:nvPicPr>
        <p:blipFill>
          <a:blip r:embed="rId6"/>
          <a:stretch>
            <a:fillRect/>
          </a:stretch>
        </p:blipFill>
        <p:spPr>
          <a:xfrm>
            <a:off x="1065990" y="981745"/>
            <a:ext cx="729210" cy="706424"/>
          </a:xfrm>
          <a:prstGeom prst="rect">
            <a:avLst/>
          </a:prstGeom>
        </p:spPr>
      </p:pic>
      <p:pic>
        <p:nvPicPr>
          <p:cNvPr id="11" name="Picture 10">
            <a:extLst>
              <a:ext uri="{FF2B5EF4-FFF2-40B4-BE49-F238E27FC236}">
                <a16:creationId xmlns:a16="http://schemas.microsoft.com/office/drawing/2014/main" id="{B3C8B677-B3D9-4491-8059-EDC9BF4BBBB1}"/>
              </a:ext>
            </a:extLst>
          </p:cNvPr>
          <p:cNvPicPr>
            <a:picLocks noChangeAspect="1"/>
          </p:cNvPicPr>
          <p:nvPr/>
        </p:nvPicPr>
        <p:blipFill>
          <a:blip r:embed="rId7"/>
          <a:stretch>
            <a:fillRect/>
          </a:stretch>
        </p:blipFill>
        <p:spPr>
          <a:xfrm>
            <a:off x="5250255" y="1042423"/>
            <a:ext cx="832361" cy="815198"/>
          </a:xfrm>
          <a:prstGeom prst="rect">
            <a:avLst/>
          </a:prstGeom>
        </p:spPr>
      </p:pic>
      <p:sp>
        <p:nvSpPr>
          <p:cNvPr id="4" name="TextBox 3">
            <a:extLst>
              <a:ext uri="{FF2B5EF4-FFF2-40B4-BE49-F238E27FC236}">
                <a16:creationId xmlns:a16="http://schemas.microsoft.com/office/drawing/2014/main" id="{E5DF45F2-18DC-4D6E-BFDF-9B8DFA238965}"/>
              </a:ext>
            </a:extLst>
          </p:cNvPr>
          <p:cNvSpPr txBox="1"/>
          <p:nvPr/>
        </p:nvSpPr>
        <p:spPr>
          <a:xfrm>
            <a:off x="337105" y="5892816"/>
            <a:ext cx="1874402" cy="254297"/>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lIns="0" tIns="0" rIns="0" bIns="0" rtlCol="0">
            <a:sp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Metropolis"/>
                <a:ea typeface="+mn-ea"/>
                <a:cs typeface="+mn-cs"/>
              </a:rPr>
              <a:t>Virtualization</a:t>
            </a:r>
          </a:p>
        </p:txBody>
      </p:sp>
      <p:sp>
        <p:nvSpPr>
          <p:cNvPr id="12" name="TextBox 11">
            <a:extLst>
              <a:ext uri="{FF2B5EF4-FFF2-40B4-BE49-F238E27FC236}">
                <a16:creationId xmlns:a16="http://schemas.microsoft.com/office/drawing/2014/main" id="{4B59FB69-A44A-4405-9016-D603DE6B4B8D}"/>
              </a:ext>
            </a:extLst>
          </p:cNvPr>
          <p:cNvSpPr txBox="1"/>
          <p:nvPr/>
        </p:nvSpPr>
        <p:spPr>
          <a:xfrm>
            <a:off x="2490230" y="5900891"/>
            <a:ext cx="2004747" cy="492443"/>
          </a:xfrm>
          <a:prstGeom prst="rect">
            <a:avLst/>
          </a:prstGeom>
          <a:noFill/>
        </p:spPr>
        <p:txBody>
          <a:bodyPr wrap="square" lIns="0" tIns="0" rIns="0" bIns="0" rtlCol="0">
            <a:sp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etropolis"/>
                <a:ea typeface="+mn-ea"/>
                <a:cs typeface="+mn-cs"/>
              </a:rPr>
              <a:t>Environment Optimization</a:t>
            </a:r>
          </a:p>
        </p:txBody>
      </p:sp>
      <p:pic>
        <p:nvPicPr>
          <p:cNvPr id="23" name="Picture 22">
            <a:extLst>
              <a:ext uri="{FF2B5EF4-FFF2-40B4-BE49-F238E27FC236}">
                <a16:creationId xmlns:a16="http://schemas.microsoft.com/office/drawing/2014/main" id="{EA0793A3-736E-4296-A229-F4BAA72BA0AF}"/>
              </a:ext>
            </a:extLst>
          </p:cNvPr>
          <p:cNvPicPr>
            <a:picLocks noChangeAspect="1"/>
          </p:cNvPicPr>
          <p:nvPr/>
        </p:nvPicPr>
        <p:blipFill>
          <a:blip r:embed="rId8"/>
          <a:stretch>
            <a:fillRect/>
          </a:stretch>
        </p:blipFill>
        <p:spPr>
          <a:xfrm>
            <a:off x="8304124" y="941039"/>
            <a:ext cx="971632" cy="649139"/>
          </a:xfrm>
          <a:prstGeom prst="rect">
            <a:avLst/>
          </a:prstGeom>
        </p:spPr>
      </p:pic>
      <p:sp>
        <p:nvSpPr>
          <p:cNvPr id="26" name="TextBox 25">
            <a:extLst>
              <a:ext uri="{FF2B5EF4-FFF2-40B4-BE49-F238E27FC236}">
                <a16:creationId xmlns:a16="http://schemas.microsoft.com/office/drawing/2014/main" id="{83B5705B-37E5-40BD-88E7-67879A703782}"/>
              </a:ext>
            </a:extLst>
          </p:cNvPr>
          <p:cNvSpPr txBox="1"/>
          <p:nvPr/>
        </p:nvSpPr>
        <p:spPr>
          <a:xfrm>
            <a:off x="4673915" y="5892816"/>
            <a:ext cx="2028950" cy="492443"/>
          </a:xfrm>
          <a:prstGeom prst="rect">
            <a:avLst/>
          </a:prstGeom>
          <a:noFill/>
        </p:spPr>
        <p:txBody>
          <a:bodyPr wrap="square" lIns="0" tIns="0" rIns="0" bIns="0" rtlCol="0">
            <a:sp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3"/>
                </a:solidFill>
                <a:effectLst/>
                <a:uLnTx/>
                <a:uFillTx/>
                <a:latin typeface="Metropolis"/>
                <a:ea typeface="+mn-ea"/>
                <a:cs typeface="+mn-cs"/>
              </a:rPr>
              <a:t>Virtualized Storage &amp; Networking</a:t>
            </a:r>
          </a:p>
        </p:txBody>
      </p:sp>
      <p:sp>
        <p:nvSpPr>
          <p:cNvPr id="35" name="TextBox 34">
            <a:extLst>
              <a:ext uri="{FF2B5EF4-FFF2-40B4-BE49-F238E27FC236}">
                <a16:creationId xmlns:a16="http://schemas.microsoft.com/office/drawing/2014/main" id="{8C981EB0-23A6-E44D-8363-0833FAE471C9}"/>
              </a:ext>
            </a:extLst>
          </p:cNvPr>
          <p:cNvSpPr txBox="1"/>
          <p:nvPr/>
        </p:nvSpPr>
        <p:spPr>
          <a:xfrm>
            <a:off x="8917076" y="3076709"/>
            <a:ext cx="65" cy="330688"/>
          </a:xfrm>
          <a:prstGeom prst="rect">
            <a:avLst/>
          </a:prstGeom>
          <a:noFill/>
        </p:spPr>
        <p:txBody>
          <a:bodyPr wrap="none" lIns="0" tIns="0" rIns="0" bIns="0" rtlCol="0">
            <a:spAutoFit/>
          </a:bodyPr>
          <a:lstStyle/>
          <a:p>
            <a:pPr marL="0" marR="0" lvl="0" indent="0" algn="l" defTabSz="913852" rtl="0" eaLnBrk="1" fontAlgn="auto" latinLnBrk="0" hangingPunct="1">
              <a:lnSpc>
                <a:spcPct val="13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3F3F3F"/>
              </a:solidFill>
              <a:effectLst/>
              <a:uLnTx/>
              <a:uFillTx/>
              <a:latin typeface="Metropolis"/>
              <a:ea typeface="+mn-ea"/>
              <a:cs typeface="+mn-cs"/>
            </a:endParaRPr>
          </a:p>
        </p:txBody>
      </p:sp>
      <p:sp>
        <p:nvSpPr>
          <p:cNvPr id="39" name="TextBox 38">
            <a:extLst>
              <a:ext uri="{FF2B5EF4-FFF2-40B4-BE49-F238E27FC236}">
                <a16:creationId xmlns:a16="http://schemas.microsoft.com/office/drawing/2014/main" id="{B753B223-F6C8-A34E-87C4-A1643C70F6BD}"/>
              </a:ext>
            </a:extLst>
          </p:cNvPr>
          <p:cNvSpPr txBox="1"/>
          <p:nvPr/>
        </p:nvSpPr>
        <p:spPr>
          <a:xfrm>
            <a:off x="7019051" y="5892816"/>
            <a:ext cx="2167561" cy="492443"/>
          </a:xfrm>
          <a:prstGeom prst="rect">
            <a:avLst/>
          </a:prstGeom>
          <a:noFill/>
        </p:spPr>
        <p:txBody>
          <a:bodyPr wrap="square" lIns="0" tIns="0" rIns="0" bIns="0" rtlCol="0">
            <a:sp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6"/>
                </a:solidFill>
                <a:effectLst/>
                <a:uLnTx/>
                <a:uFillTx/>
                <a:latin typeface="Metropolis"/>
                <a:ea typeface="+mn-ea"/>
                <a:cs typeface="+mn-cs"/>
              </a:rPr>
              <a:t>Private/Public Cloud Sustainability</a:t>
            </a:r>
          </a:p>
        </p:txBody>
      </p:sp>
      <p:sp>
        <p:nvSpPr>
          <p:cNvPr id="33" name="TextBox 32">
            <a:extLst>
              <a:ext uri="{FF2B5EF4-FFF2-40B4-BE49-F238E27FC236}">
                <a16:creationId xmlns:a16="http://schemas.microsoft.com/office/drawing/2014/main" id="{C4A9EF32-329D-EA44-847B-C2113D32E4D9}"/>
              </a:ext>
            </a:extLst>
          </p:cNvPr>
          <p:cNvSpPr txBox="1"/>
          <p:nvPr/>
        </p:nvSpPr>
        <p:spPr>
          <a:xfrm>
            <a:off x="9840607" y="5898523"/>
            <a:ext cx="1690455" cy="492443"/>
          </a:xfrm>
          <a:prstGeom prst="rect">
            <a:avLst/>
          </a:prstGeom>
          <a:noFill/>
        </p:spPr>
        <p:txBody>
          <a:bodyPr wrap="square" lIns="0" tIns="0" rIns="0" bIns="0" rtlCol="0">
            <a:sp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4"/>
                </a:solidFill>
                <a:effectLst/>
                <a:uLnTx/>
                <a:uFillTx/>
                <a:latin typeface="Metropolis"/>
                <a:ea typeface="+mn-ea"/>
                <a:cs typeface="+mn-cs"/>
              </a:rPr>
              <a:t>Zero-Carbon Clouds</a:t>
            </a:r>
          </a:p>
        </p:txBody>
      </p:sp>
      <p:sp>
        <p:nvSpPr>
          <p:cNvPr id="14" name="Rounded Rectangle 13">
            <a:extLst>
              <a:ext uri="{FF2B5EF4-FFF2-40B4-BE49-F238E27FC236}">
                <a16:creationId xmlns:a16="http://schemas.microsoft.com/office/drawing/2014/main" id="{F998E3D3-0E78-DE4B-A978-D67029B0A1C7}"/>
              </a:ext>
            </a:extLst>
          </p:cNvPr>
          <p:cNvSpPr/>
          <p:nvPr/>
        </p:nvSpPr>
        <p:spPr>
          <a:xfrm>
            <a:off x="533311" y="3565349"/>
            <a:ext cx="1264449" cy="6065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grpSp>
        <p:nvGrpSpPr>
          <p:cNvPr id="66" name="Google Shape;10964;p857">
            <a:extLst>
              <a:ext uri="{FF2B5EF4-FFF2-40B4-BE49-F238E27FC236}">
                <a16:creationId xmlns:a16="http://schemas.microsoft.com/office/drawing/2014/main" id="{5580741A-C16E-8F49-ACBE-5D861CFB2795}"/>
              </a:ext>
            </a:extLst>
          </p:cNvPr>
          <p:cNvGrpSpPr/>
          <p:nvPr/>
        </p:nvGrpSpPr>
        <p:grpSpPr>
          <a:xfrm flipH="1">
            <a:off x="6803074" y="5145810"/>
            <a:ext cx="2620911" cy="672012"/>
            <a:chOff x="516016" y="1261200"/>
            <a:chExt cx="2392800" cy="3235450"/>
          </a:xfrm>
          <a:solidFill>
            <a:schemeClr val="accent6"/>
          </a:solidFill>
        </p:grpSpPr>
        <p:sp>
          <p:nvSpPr>
            <p:cNvPr id="67" name="Google Shape;10965;p857">
              <a:extLst>
                <a:ext uri="{FF2B5EF4-FFF2-40B4-BE49-F238E27FC236}">
                  <a16:creationId xmlns:a16="http://schemas.microsoft.com/office/drawing/2014/main" id="{D7436151-1C4D-7743-8E47-FCF787DDCA81}"/>
                </a:ext>
              </a:extLst>
            </p:cNvPr>
            <p:cNvSpPr/>
            <p:nvPr/>
          </p:nvSpPr>
          <p:spPr>
            <a:xfrm>
              <a:off x="516016" y="2425048"/>
              <a:ext cx="800085" cy="2071602"/>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68" name="Google Shape;10966;p857">
              <a:extLst>
                <a:ext uri="{FF2B5EF4-FFF2-40B4-BE49-F238E27FC236}">
                  <a16:creationId xmlns:a16="http://schemas.microsoft.com/office/drawing/2014/main" id="{D145CFE0-B761-954F-B3C1-2AC6D541F57E}"/>
                </a:ext>
              </a:extLst>
            </p:cNvPr>
            <p:cNvSpPr/>
            <p:nvPr/>
          </p:nvSpPr>
          <p:spPr>
            <a:xfrm>
              <a:off x="1312375" y="1909148"/>
              <a:ext cx="800083" cy="2587502"/>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69" name="Google Shape;10967;p857">
              <a:extLst>
                <a:ext uri="{FF2B5EF4-FFF2-40B4-BE49-F238E27FC236}">
                  <a16:creationId xmlns:a16="http://schemas.microsoft.com/office/drawing/2014/main" id="{D121565A-77B5-E849-87D7-561DA204ED7A}"/>
                </a:ext>
              </a:extLst>
            </p:cNvPr>
            <p:cNvSpPr/>
            <p:nvPr/>
          </p:nvSpPr>
          <p:spPr>
            <a:xfrm>
              <a:off x="2108734" y="1261200"/>
              <a:ext cx="800083" cy="3235450"/>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70" name="Google Shape;10968;p857">
            <a:extLst>
              <a:ext uri="{FF2B5EF4-FFF2-40B4-BE49-F238E27FC236}">
                <a16:creationId xmlns:a16="http://schemas.microsoft.com/office/drawing/2014/main" id="{962B80E4-6B77-EC40-802E-507EC72C5DCB}"/>
              </a:ext>
            </a:extLst>
          </p:cNvPr>
          <p:cNvGrpSpPr/>
          <p:nvPr/>
        </p:nvGrpSpPr>
        <p:grpSpPr>
          <a:xfrm flipH="1">
            <a:off x="4651762" y="4467767"/>
            <a:ext cx="2097873" cy="1369975"/>
            <a:chOff x="516016" y="1261200"/>
            <a:chExt cx="2392800" cy="3235450"/>
          </a:xfrm>
          <a:solidFill>
            <a:schemeClr val="accent3"/>
          </a:solidFill>
        </p:grpSpPr>
        <p:sp>
          <p:nvSpPr>
            <p:cNvPr id="71" name="Google Shape;10969;p857">
              <a:extLst>
                <a:ext uri="{FF2B5EF4-FFF2-40B4-BE49-F238E27FC236}">
                  <a16:creationId xmlns:a16="http://schemas.microsoft.com/office/drawing/2014/main" id="{D3C53AD4-A9CD-6A4C-9306-60C2A1C02E05}"/>
                </a:ext>
              </a:extLst>
            </p:cNvPr>
            <p:cNvSpPr/>
            <p:nvPr/>
          </p:nvSpPr>
          <p:spPr>
            <a:xfrm>
              <a:off x="516016" y="2425048"/>
              <a:ext cx="800085" cy="2071602"/>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72" name="Google Shape;10970;p857">
              <a:extLst>
                <a:ext uri="{FF2B5EF4-FFF2-40B4-BE49-F238E27FC236}">
                  <a16:creationId xmlns:a16="http://schemas.microsoft.com/office/drawing/2014/main" id="{096F9274-371F-544C-9CB1-B664BCC6B372}"/>
                </a:ext>
              </a:extLst>
            </p:cNvPr>
            <p:cNvSpPr/>
            <p:nvPr/>
          </p:nvSpPr>
          <p:spPr>
            <a:xfrm>
              <a:off x="1312375" y="1909148"/>
              <a:ext cx="800083" cy="2587502"/>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73" name="Google Shape;10971;p857">
              <a:extLst>
                <a:ext uri="{FF2B5EF4-FFF2-40B4-BE49-F238E27FC236}">
                  <a16:creationId xmlns:a16="http://schemas.microsoft.com/office/drawing/2014/main" id="{6A17C00A-B35B-5142-82A6-A6ACE13BC336}"/>
                </a:ext>
              </a:extLst>
            </p:cNvPr>
            <p:cNvSpPr/>
            <p:nvPr/>
          </p:nvSpPr>
          <p:spPr>
            <a:xfrm>
              <a:off x="2108734" y="1261200"/>
              <a:ext cx="800083" cy="3235450"/>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74" name="Google Shape;10972;p857">
            <a:extLst>
              <a:ext uri="{FF2B5EF4-FFF2-40B4-BE49-F238E27FC236}">
                <a16:creationId xmlns:a16="http://schemas.microsoft.com/office/drawing/2014/main" id="{B8DCC619-FD55-0644-85CA-A006E667AFA0}"/>
              </a:ext>
            </a:extLst>
          </p:cNvPr>
          <p:cNvGrpSpPr/>
          <p:nvPr/>
        </p:nvGrpSpPr>
        <p:grpSpPr>
          <a:xfrm flipH="1">
            <a:off x="9486585" y="5471811"/>
            <a:ext cx="2464160" cy="356062"/>
            <a:chOff x="516016" y="1261200"/>
            <a:chExt cx="2392800" cy="3235450"/>
          </a:xfrm>
          <a:solidFill>
            <a:schemeClr val="accent4"/>
          </a:solidFill>
        </p:grpSpPr>
        <p:sp>
          <p:nvSpPr>
            <p:cNvPr id="75" name="Google Shape;10973;p857">
              <a:extLst>
                <a:ext uri="{FF2B5EF4-FFF2-40B4-BE49-F238E27FC236}">
                  <a16:creationId xmlns:a16="http://schemas.microsoft.com/office/drawing/2014/main" id="{2A5F8185-C457-5144-A210-6E7521FFE393}"/>
                </a:ext>
              </a:extLst>
            </p:cNvPr>
            <p:cNvSpPr/>
            <p:nvPr/>
          </p:nvSpPr>
          <p:spPr>
            <a:xfrm>
              <a:off x="516016" y="2425048"/>
              <a:ext cx="800085" cy="2071602"/>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76" name="Google Shape;10974;p857">
              <a:extLst>
                <a:ext uri="{FF2B5EF4-FFF2-40B4-BE49-F238E27FC236}">
                  <a16:creationId xmlns:a16="http://schemas.microsoft.com/office/drawing/2014/main" id="{ADC40CAF-89CF-004F-A91C-13BC56815138}"/>
                </a:ext>
              </a:extLst>
            </p:cNvPr>
            <p:cNvSpPr/>
            <p:nvPr/>
          </p:nvSpPr>
          <p:spPr>
            <a:xfrm>
              <a:off x="1312375" y="1909148"/>
              <a:ext cx="800083" cy="2587502"/>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77" name="Google Shape;10975;p857">
              <a:extLst>
                <a:ext uri="{FF2B5EF4-FFF2-40B4-BE49-F238E27FC236}">
                  <a16:creationId xmlns:a16="http://schemas.microsoft.com/office/drawing/2014/main" id="{2286F7D6-B078-C94B-B0E1-F793E8A64060}"/>
                </a:ext>
              </a:extLst>
            </p:cNvPr>
            <p:cNvSpPr/>
            <p:nvPr/>
          </p:nvSpPr>
          <p:spPr>
            <a:xfrm>
              <a:off x="2108734" y="1261200"/>
              <a:ext cx="800083" cy="3235450"/>
            </a:xfrm>
            <a:prstGeom prst="flowChartManualInput">
              <a:avLst/>
            </a:prstGeom>
            <a:grp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Metropolis"/>
                <a:ea typeface="+mn-ea"/>
                <a:cs typeface="+mn-cs"/>
              </a:endParaRPr>
            </a:p>
          </p:txBody>
        </p:sp>
      </p:grpSp>
      <p:cxnSp>
        <p:nvCxnSpPr>
          <p:cNvPr id="21" name="Straight Connector 20">
            <a:extLst>
              <a:ext uri="{FF2B5EF4-FFF2-40B4-BE49-F238E27FC236}">
                <a16:creationId xmlns:a16="http://schemas.microsoft.com/office/drawing/2014/main" id="{380C9350-A0B7-DD46-8140-D0212B8FA9F5}"/>
              </a:ext>
            </a:extLst>
          </p:cNvPr>
          <p:cNvCxnSpPr>
            <a:cxnSpLocks/>
          </p:cNvCxnSpPr>
          <p:nvPr/>
        </p:nvCxnSpPr>
        <p:spPr bwMode="gray">
          <a:xfrm flipV="1">
            <a:off x="2330659" y="1020258"/>
            <a:ext cx="27084" cy="5118715"/>
          </a:xfrm>
          <a:prstGeom prst="line">
            <a:avLst/>
          </a:prstGeom>
          <a:ln w="25400">
            <a:solidFill>
              <a:srgbClr val="C00000">
                <a:alpha val="50000"/>
              </a:srgb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80D365E-62D8-7C48-93FC-488236CD0487}"/>
              </a:ext>
            </a:extLst>
          </p:cNvPr>
          <p:cNvCxnSpPr>
            <a:cxnSpLocks/>
          </p:cNvCxnSpPr>
          <p:nvPr/>
        </p:nvCxnSpPr>
        <p:spPr bwMode="gray">
          <a:xfrm flipV="1">
            <a:off x="4594331" y="1020258"/>
            <a:ext cx="71643" cy="5118715"/>
          </a:xfrm>
          <a:prstGeom prst="line">
            <a:avLst/>
          </a:prstGeom>
          <a:ln w="25400">
            <a:solidFill>
              <a:srgbClr val="F8981D">
                <a:alpha val="50000"/>
              </a:srgb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7274AD6-4897-7D45-B670-FBA2F3948F88}"/>
              </a:ext>
            </a:extLst>
          </p:cNvPr>
          <p:cNvCxnSpPr>
            <a:cxnSpLocks/>
          </p:cNvCxnSpPr>
          <p:nvPr/>
        </p:nvCxnSpPr>
        <p:spPr bwMode="gray">
          <a:xfrm flipV="1">
            <a:off x="6757674" y="1005959"/>
            <a:ext cx="18121" cy="5118780"/>
          </a:xfrm>
          <a:prstGeom prst="line">
            <a:avLst/>
          </a:prstGeom>
          <a:ln w="25400">
            <a:solidFill>
              <a:srgbClr val="FFC000">
                <a:alpha val="50000"/>
              </a:srgb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9232BE7-B8AA-E746-88BB-3D67B53DA60A}"/>
              </a:ext>
            </a:extLst>
          </p:cNvPr>
          <p:cNvCxnSpPr>
            <a:cxnSpLocks/>
          </p:cNvCxnSpPr>
          <p:nvPr/>
        </p:nvCxnSpPr>
        <p:spPr bwMode="gray">
          <a:xfrm flipV="1">
            <a:off x="9446618" y="1032773"/>
            <a:ext cx="22768" cy="5135444"/>
          </a:xfrm>
          <a:prstGeom prst="line">
            <a:avLst/>
          </a:prstGeom>
          <a:ln w="25400">
            <a:solidFill>
              <a:schemeClr val="accent6">
                <a:alpha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B69947-98B7-4A66-BD50-0CE092572A30}"/>
              </a:ext>
            </a:extLst>
          </p:cNvPr>
          <p:cNvSpPr txBox="1"/>
          <p:nvPr/>
        </p:nvSpPr>
        <p:spPr>
          <a:xfrm>
            <a:off x="475791" y="5471811"/>
            <a:ext cx="1534074" cy="217880"/>
          </a:xfrm>
          <a:prstGeom prst="rect">
            <a:avLst/>
          </a:prstGeom>
          <a:noFill/>
        </p:spPr>
        <p:txBody>
          <a:bodyPr wrap="non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etropolis"/>
                <a:ea typeface="+mn-ea"/>
                <a:cs typeface="+mn-cs"/>
              </a:rPr>
              <a:t>Server Consolidation</a:t>
            </a:r>
          </a:p>
        </p:txBody>
      </p:sp>
      <p:sp>
        <p:nvSpPr>
          <p:cNvPr id="46" name="TextBox 45">
            <a:extLst>
              <a:ext uri="{FF2B5EF4-FFF2-40B4-BE49-F238E27FC236}">
                <a16:creationId xmlns:a16="http://schemas.microsoft.com/office/drawing/2014/main" id="{B7B21157-BC3F-4BFC-8EA8-0DF05E5E2337}"/>
              </a:ext>
            </a:extLst>
          </p:cNvPr>
          <p:cNvSpPr txBox="1"/>
          <p:nvPr/>
        </p:nvSpPr>
        <p:spPr>
          <a:xfrm>
            <a:off x="2768244" y="5483566"/>
            <a:ext cx="1325684" cy="217880"/>
          </a:xfrm>
          <a:prstGeom prst="rect">
            <a:avLst/>
          </a:prstGeom>
          <a:noFill/>
        </p:spPr>
        <p:txBody>
          <a:bodyPr wrap="non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etropolis"/>
                <a:ea typeface="+mn-ea"/>
                <a:cs typeface="+mn-cs"/>
              </a:rPr>
              <a:t>Higher Utilization</a:t>
            </a:r>
          </a:p>
        </p:txBody>
      </p:sp>
      <p:sp>
        <p:nvSpPr>
          <p:cNvPr id="47" name="TextBox 46">
            <a:extLst>
              <a:ext uri="{FF2B5EF4-FFF2-40B4-BE49-F238E27FC236}">
                <a16:creationId xmlns:a16="http://schemas.microsoft.com/office/drawing/2014/main" id="{DE2EEAB5-30A4-4308-8AAE-21530345414B}"/>
              </a:ext>
            </a:extLst>
          </p:cNvPr>
          <p:cNvSpPr txBox="1"/>
          <p:nvPr/>
        </p:nvSpPr>
        <p:spPr>
          <a:xfrm>
            <a:off x="5034344" y="5196137"/>
            <a:ext cx="1242053"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etropolis"/>
                <a:ea typeface="+mn-ea"/>
                <a:cs typeface="+mn-cs"/>
              </a:rPr>
              <a:t>Storage and Networking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etropolis"/>
                <a:ea typeface="+mn-ea"/>
                <a:cs typeface="+mn-cs"/>
              </a:rPr>
              <a:t>Consolidation</a:t>
            </a:r>
          </a:p>
        </p:txBody>
      </p:sp>
      <p:pic>
        <p:nvPicPr>
          <p:cNvPr id="13" name="Picture 12">
            <a:extLst>
              <a:ext uri="{FF2B5EF4-FFF2-40B4-BE49-F238E27FC236}">
                <a16:creationId xmlns:a16="http://schemas.microsoft.com/office/drawing/2014/main" id="{77F7FAAE-10D1-4239-9F63-33DA2242F4E8}"/>
              </a:ext>
            </a:extLst>
          </p:cNvPr>
          <p:cNvPicPr>
            <a:picLocks noChangeAspect="1"/>
          </p:cNvPicPr>
          <p:nvPr/>
        </p:nvPicPr>
        <p:blipFill>
          <a:blip r:embed="rId9"/>
          <a:stretch>
            <a:fillRect/>
          </a:stretch>
        </p:blipFill>
        <p:spPr>
          <a:xfrm>
            <a:off x="5185543" y="2006913"/>
            <a:ext cx="1142573" cy="619792"/>
          </a:xfrm>
          <a:prstGeom prst="rect">
            <a:avLst/>
          </a:prstGeom>
        </p:spPr>
      </p:pic>
      <p:sp>
        <p:nvSpPr>
          <p:cNvPr id="50" name="TextBox 49">
            <a:extLst>
              <a:ext uri="{FF2B5EF4-FFF2-40B4-BE49-F238E27FC236}">
                <a16:creationId xmlns:a16="http://schemas.microsoft.com/office/drawing/2014/main" id="{FDC7CAC7-0FB7-4E3D-B381-CCD8B8546C31}"/>
              </a:ext>
            </a:extLst>
          </p:cNvPr>
          <p:cNvSpPr txBox="1"/>
          <p:nvPr/>
        </p:nvSpPr>
        <p:spPr>
          <a:xfrm>
            <a:off x="6963836" y="4843750"/>
            <a:ext cx="2311792"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6"/>
                </a:solidFill>
                <a:effectLst/>
                <a:uLnTx/>
                <a:uFillTx/>
                <a:latin typeface="Metropolis"/>
                <a:ea typeface="+mn-ea"/>
                <a:cs typeface="+mn-cs"/>
              </a:rPr>
              <a:t>Higher </a:t>
            </a:r>
            <a:r>
              <a:rPr kumimoji="0" lang="en-US" sz="1200" i="0" u="none" strike="noStrike" kern="1200" cap="none" spc="0" normalizeH="0" baseline="0" noProof="0">
                <a:ln>
                  <a:noFill/>
                </a:ln>
                <a:solidFill>
                  <a:schemeClr val="accent6"/>
                </a:solidFill>
                <a:effectLst/>
                <a:uLnTx/>
                <a:uFillTx/>
                <a:latin typeface="Metropolis"/>
                <a:ea typeface="+mn-ea"/>
                <a:cs typeface="+mn-cs"/>
              </a:rPr>
              <a:t>Utilization </a:t>
            </a:r>
            <a:r>
              <a:rPr kumimoji="0" lang="en-US" sz="1200" b="0" i="0" u="none" strike="noStrike" kern="1200" cap="none" spc="0" normalizeH="0" baseline="0" noProof="0">
                <a:ln>
                  <a:noFill/>
                </a:ln>
                <a:solidFill>
                  <a:schemeClr val="accent6"/>
                </a:solidFill>
                <a:effectLst/>
                <a:uLnTx/>
                <a:uFillTx/>
                <a:latin typeface="Metropolis"/>
                <a:ea typeface="+mn-ea"/>
                <a:cs typeface="+mn-cs"/>
              </a:rPr>
              <a:t>Data Center</a:t>
            </a:r>
          </a:p>
          <a:p>
            <a:pPr marL="274320" marR="0" lvl="0" indent="-27432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sz="1200" i="0" u="none" strike="noStrike" kern="1200" cap="none" spc="0" normalizeH="0" baseline="0" noProof="0">
                <a:ln>
                  <a:noFill/>
                </a:ln>
                <a:solidFill>
                  <a:schemeClr val="accent6"/>
                </a:solidFill>
                <a:effectLst/>
                <a:uLnTx/>
                <a:uFillTx/>
                <a:latin typeface="Metropolis"/>
                <a:ea typeface="+mn-ea"/>
                <a:cs typeface="+mn-cs"/>
              </a:rPr>
              <a:t>Consolidation</a:t>
            </a:r>
          </a:p>
          <a:p>
            <a:pPr marL="274320" marR="0" lvl="0" indent="-27432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sz="1200" i="0" u="none" strike="noStrike" kern="1200" cap="none" spc="0" normalizeH="0" baseline="0" noProof="0">
                <a:ln>
                  <a:noFill/>
                </a:ln>
                <a:solidFill>
                  <a:schemeClr val="bg1"/>
                </a:solidFill>
                <a:effectLst/>
                <a:uLnTx/>
                <a:uFillTx/>
                <a:latin typeface="Metropolis"/>
                <a:ea typeface="+mn-ea"/>
                <a:cs typeface="+mn-cs"/>
              </a:rPr>
              <a:t>Migration</a:t>
            </a:r>
          </a:p>
          <a:p>
            <a:pPr marL="274320" marR="0" lvl="0" indent="-27432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sz="1200" i="0" u="none" strike="noStrike" kern="1200" cap="none" spc="0" normalizeH="0" baseline="0" noProof="0">
                <a:ln>
                  <a:noFill/>
                </a:ln>
                <a:solidFill>
                  <a:schemeClr val="bg1"/>
                </a:solidFill>
                <a:effectLst/>
                <a:uLnTx/>
                <a:uFillTx/>
                <a:latin typeface="Metropolis"/>
                <a:ea typeface="+mn-ea"/>
                <a:cs typeface="+mn-cs"/>
              </a:rPr>
              <a:t>Hardware Upgrades</a:t>
            </a:r>
          </a:p>
        </p:txBody>
      </p:sp>
      <p:sp>
        <p:nvSpPr>
          <p:cNvPr id="51" name="TextBox 50">
            <a:extLst>
              <a:ext uri="{FF2B5EF4-FFF2-40B4-BE49-F238E27FC236}">
                <a16:creationId xmlns:a16="http://schemas.microsoft.com/office/drawing/2014/main" id="{E1879041-3B2E-4148-95B0-4BA928914048}"/>
              </a:ext>
            </a:extLst>
          </p:cNvPr>
          <p:cNvSpPr txBox="1"/>
          <p:nvPr/>
        </p:nvSpPr>
        <p:spPr>
          <a:xfrm>
            <a:off x="9655946" y="5302982"/>
            <a:ext cx="2237873" cy="4770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4"/>
                </a:solidFill>
                <a:effectLst/>
                <a:uLnTx/>
                <a:uFillTx/>
                <a:latin typeface="Metropolis"/>
                <a:ea typeface="+mn-ea"/>
                <a:cs typeface="+mn-cs"/>
              </a:rPr>
              <a:t>Hybrid Cloud &amp; Renewable</a:t>
            </a:r>
            <a:endParaRPr kumimoji="0" lang="en-US" sz="600" i="0" u="none" strike="noStrike" kern="1200" cap="none" spc="0" normalizeH="0" baseline="0" noProof="0">
              <a:ln>
                <a:noFill/>
              </a:ln>
              <a:solidFill>
                <a:schemeClr val="accent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600">
              <a:solidFill>
                <a:schemeClr val="accent4"/>
              </a:solidFill>
              <a:latin typeface="Metropoli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etropolis"/>
                <a:ea typeface="+mn-ea"/>
                <a:cs typeface="+mn-cs"/>
              </a:rPr>
              <a:t>Energy Powered Clouds</a:t>
            </a:r>
          </a:p>
        </p:txBody>
      </p:sp>
      <p:pic>
        <p:nvPicPr>
          <p:cNvPr id="16" name="Picture 15">
            <a:extLst>
              <a:ext uri="{FF2B5EF4-FFF2-40B4-BE49-F238E27FC236}">
                <a16:creationId xmlns:a16="http://schemas.microsoft.com/office/drawing/2014/main" id="{22F6F8CA-2B53-40BD-89BF-CD8C186D0CE1}"/>
              </a:ext>
            </a:extLst>
          </p:cNvPr>
          <p:cNvPicPr>
            <a:picLocks noChangeAspect="1"/>
          </p:cNvPicPr>
          <p:nvPr/>
        </p:nvPicPr>
        <p:blipFill>
          <a:blip r:embed="rId10"/>
          <a:stretch>
            <a:fillRect/>
          </a:stretch>
        </p:blipFill>
        <p:spPr>
          <a:xfrm>
            <a:off x="7163273" y="2061914"/>
            <a:ext cx="1084479" cy="737802"/>
          </a:xfrm>
          <a:prstGeom prst="rect">
            <a:avLst/>
          </a:prstGeom>
        </p:spPr>
      </p:pic>
      <p:grpSp>
        <p:nvGrpSpPr>
          <p:cNvPr id="38" name="Group 37">
            <a:extLst>
              <a:ext uri="{FF2B5EF4-FFF2-40B4-BE49-F238E27FC236}">
                <a16:creationId xmlns:a16="http://schemas.microsoft.com/office/drawing/2014/main" id="{D60B7314-56E4-4225-9161-A32CCCD6F8A0}"/>
              </a:ext>
            </a:extLst>
          </p:cNvPr>
          <p:cNvGrpSpPr/>
          <p:nvPr/>
        </p:nvGrpSpPr>
        <p:grpSpPr>
          <a:xfrm>
            <a:off x="8466833" y="1944822"/>
            <a:ext cx="747824" cy="823277"/>
            <a:chOff x="7617982" y="1884216"/>
            <a:chExt cx="873479" cy="961610"/>
          </a:xfrm>
        </p:grpSpPr>
        <p:pic>
          <p:nvPicPr>
            <p:cNvPr id="20" name="Picture 19">
              <a:extLst>
                <a:ext uri="{FF2B5EF4-FFF2-40B4-BE49-F238E27FC236}">
                  <a16:creationId xmlns:a16="http://schemas.microsoft.com/office/drawing/2014/main" id="{452C1926-7783-48A8-AFE0-798092B33DCA}"/>
                </a:ext>
              </a:extLst>
            </p:cNvPr>
            <p:cNvPicPr>
              <a:picLocks noChangeAspect="1"/>
            </p:cNvPicPr>
            <p:nvPr/>
          </p:nvPicPr>
          <p:blipFill>
            <a:blip r:embed="rId11"/>
            <a:stretch>
              <a:fillRect/>
            </a:stretch>
          </p:blipFill>
          <p:spPr>
            <a:xfrm>
              <a:off x="7749083" y="1884216"/>
              <a:ext cx="539209" cy="506948"/>
            </a:xfrm>
            <a:prstGeom prst="rect">
              <a:avLst/>
            </a:prstGeom>
          </p:spPr>
        </p:pic>
        <p:pic>
          <p:nvPicPr>
            <p:cNvPr id="24" name="Picture 23">
              <a:extLst>
                <a:ext uri="{FF2B5EF4-FFF2-40B4-BE49-F238E27FC236}">
                  <a16:creationId xmlns:a16="http://schemas.microsoft.com/office/drawing/2014/main" id="{3469FBE9-5AF1-4C26-AEA6-D6F21933F850}"/>
                </a:ext>
              </a:extLst>
            </p:cNvPr>
            <p:cNvPicPr>
              <a:picLocks noChangeAspect="1"/>
            </p:cNvPicPr>
            <p:nvPr/>
          </p:nvPicPr>
          <p:blipFill>
            <a:blip r:embed="rId12"/>
            <a:stretch>
              <a:fillRect/>
            </a:stretch>
          </p:blipFill>
          <p:spPr>
            <a:xfrm>
              <a:off x="7617982" y="2412472"/>
              <a:ext cx="873479" cy="433354"/>
            </a:xfrm>
            <a:prstGeom prst="rect">
              <a:avLst/>
            </a:prstGeom>
          </p:spPr>
        </p:pic>
      </p:grpSp>
      <p:grpSp>
        <p:nvGrpSpPr>
          <p:cNvPr id="42" name="Group 41">
            <a:extLst>
              <a:ext uri="{FF2B5EF4-FFF2-40B4-BE49-F238E27FC236}">
                <a16:creationId xmlns:a16="http://schemas.microsoft.com/office/drawing/2014/main" id="{0CD70E04-C324-4F46-8940-AE31A37CE120}"/>
              </a:ext>
            </a:extLst>
          </p:cNvPr>
          <p:cNvGrpSpPr/>
          <p:nvPr/>
        </p:nvGrpSpPr>
        <p:grpSpPr>
          <a:xfrm>
            <a:off x="2610487" y="1003594"/>
            <a:ext cx="862985" cy="747563"/>
            <a:chOff x="2884534" y="2580936"/>
            <a:chExt cx="1247949" cy="1081039"/>
          </a:xfrm>
        </p:grpSpPr>
        <p:pic>
          <p:nvPicPr>
            <p:cNvPr id="29" name="Picture 28">
              <a:extLst>
                <a:ext uri="{FF2B5EF4-FFF2-40B4-BE49-F238E27FC236}">
                  <a16:creationId xmlns:a16="http://schemas.microsoft.com/office/drawing/2014/main" id="{54020B8F-FCA6-45DA-8D93-972220422DED}"/>
                </a:ext>
              </a:extLst>
            </p:cNvPr>
            <p:cNvPicPr>
              <a:picLocks noChangeAspect="1"/>
            </p:cNvPicPr>
            <p:nvPr/>
          </p:nvPicPr>
          <p:blipFill>
            <a:blip r:embed="rId13"/>
            <a:stretch>
              <a:fillRect/>
            </a:stretch>
          </p:blipFill>
          <p:spPr>
            <a:xfrm>
              <a:off x="3198699" y="2580936"/>
              <a:ext cx="606557" cy="623563"/>
            </a:xfrm>
            <a:prstGeom prst="rect">
              <a:avLst/>
            </a:prstGeom>
          </p:spPr>
        </p:pic>
        <p:pic>
          <p:nvPicPr>
            <p:cNvPr id="31" name="Picture 30">
              <a:extLst>
                <a:ext uri="{FF2B5EF4-FFF2-40B4-BE49-F238E27FC236}">
                  <a16:creationId xmlns:a16="http://schemas.microsoft.com/office/drawing/2014/main" id="{1EDA9429-3022-44F0-975C-85A1F91A3AD3}"/>
                </a:ext>
              </a:extLst>
            </p:cNvPr>
            <p:cNvPicPr>
              <a:picLocks noChangeAspect="1"/>
            </p:cNvPicPr>
            <p:nvPr/>
          </p:nvPicPr>
          <p:blipFill>
            <a:blip r:embed="rId14"/>
            <a:stretch>
              <a:fillRect/>
            </a:stretch>
          </p:blipFill>
          <p:spPr>
            <a:xfrm>
              <a:off x="2884534" y="3252343"/>
              <a:ext cx="1247949" cy="409632"/>
            </a:xfrm>
            <a:prstGeom prst="rect">
              <a:avLst/>
            </a:prstGeom>
          </p:spPr>
        </p:pic>
      </p:grpSp>
      <p:grpSp>
        <p:nvGrpSpPr>
          <p:cNvPr id="43" name="Group 42">
            <a:extLst>
              <a:ext uri="{FF2B5EF4-FFF2-40B4-BE49-F238E27FC236}">
                <a16:creationId xmlns:a16="http://schemas.microsoft.com/office/drawing/2014/main" id="{61742E3E-21F5-405F-B0FA-EBA7FD3F5ADA}"/>
              </a:ext>
            </a:extLst>
          </p:cNvPr>
          <p:cNvGrpSpPr/>
          <p:nvPr/>
        </p:nvGrpSpPr>
        <p:grpSpPr>
          <a:xfrm>
            <a:off x="3566704" y="1032773"/>
            <a:ext cx="753527" cy="792920"/>
            <a:chOff x="2978700" y="3724489"/>
            <a:chExt cx="1089664" cy="1146630"/>
          </a:xfrm>
        </p:grpSpPr>
        <p:pic>
          <p:nvPicPr>
            <p:cNvPr id="36" name="Picture 35">
              <a:extLst>
                <a:ext uri="{FF2B5EF4-FFF2-40B4-BE49-F238E27FC236}">
                  <a16:creationId xmlns:a16="http://schemas.microsoft.com/office/drawing/2014/main" id="{E27DE68B-4A3E-4D42-A7D7-31F9FD92BD03}"/>
                </a:ext>
              </a:extLst>
            </p:cNvPr>
            <p:cNvPicPr>
              <a:picLocks noChangeAspect="1"/>
            </p:cNvPicPr>
            <p:nvPr/>
          </p:nvPicPr>
          <p:blipFill>
            <a:blip r:embed="rId15"/>
            <a:stretch>
              <a:fillRect/>
            </a:stretch>
          </p:blipFill>
          <p:spPr>
            <a:xfrm>
              <a:off x="3197992" y="3724489"/>
              <a:ext cx="607302" cy="624490"/>
            </a:xfrm>
            <a:prstGeom prst="rect">
              <a:avLst/>
            </a:prstGeom>
          </p:spPr>
        </p:pic>
        <p:pic>
          <p:nvPicPr>
            <p:cNvPr id="41" name="Picture 40">
              <a:extLst>
                <a:ext uri="{FF2B5EF4-FFF2-40B4-BE49-F238E27FC236}">
                  <a16:creationId xmlns:a16="http://schemas.microsoft.com/office/drawing/2014/main" id="{CA4AB036-039A-434B-923A-BBB59EE105EC}"/>
                </a:ext>
              </a:extLst>
            </p:cNvPr>
            <p:cNvPicPr>
              <a:picLocks noChangeAspect="1"/>
            </p:cNvPicPr>
            <p:nvPr/>
          </p:nvPicPr>
          <p:blipFill>
            <a:blip r:embed="rId16"/>
            <a:stretch>
              <a:fillRect/>
            </a:stretch>
          </p:blipFill>
          <p:spPr>
            <a:xfrm>
              <a:off x="2978700" y="4347404"/>
              <a:ext cx="1089664" cy="523715"/>
            </a:xfrm>
            <a:prstGeom prst="rect">
              <a:avLst/>
            </a:prstGeom>
          </p:spPr>
        </p:pic>
      </p:grpSp>
      <p:pic>
        <p:nvPicPr>
          <p:cNvPr id="15" name="Picture 14">
            <a:extLst>
              <a:ext uri="{FF2B5EF4-FFF2-40B4-BE49-F238E27FC236}">
                <a16:creationId xmlns:a16="http://schemas.microsoft.com/office/drawing/2014/main" id="{12DA18ED-FA10-F241-ABF9-4EA18363FD8D}"/>
              </a:ext>
            </a:extLst>
          </p:cNvPr>
          <p:cNvPicPr>
            <a:picLocks noChangeAspect="1"/>
          </p:cNvPicPr>
          <p:nvPr/>
        </p:nvPicPr>
        <p:blipFill>
          <a:blip r:embed="rId17"/>
          <a:stretch>
            <a:fillRect/>
          </a:stretch>
        </p:blipFill>
        <p:spPr>
          <a:xfrm>
            <a:off x="10314192" y="2669419"/>
            <a:ext cx="914400" cy="571500"/>
          </a:xfrm>
          <a:prstGeom prst="rect">
            <a:avLst/>
          </a:prstGeom>
        </p:spPr>
      </p:pic>
      <p:sp>
        <p:nvSpPr>
          <p:cNvPr id="78" name="TextBox 77">
            <a:extLst>
              <a:ext uri="{FF2B5EF4-FFF2-40B4-BE49-F238E27FC236}">
                <a16:creationId xmlns:a16="http://schemas.microsoft.com/office/drawing/2014/main" id="{813F102C-2359-DD40-82C0-665A602A30B4}"/>
              </a:ext>
            </a:extLst>
          </p:cNvPr>
          <p:cNvSpPr txBox="1"/>
          <p:nvPr/>
        </p:nvSpPr>
        <p:spPr>
          <a:xfrm>
            <a:off x="9839811" y="2246156"/>
            <a:ext cx="713337" cy="305340"/>
          </a:xfrm>
          <a:prstGeom prst="rect">
            <a:avLst/>
          </a:prstGeom>
          <a:noFill/>
        </p:spPr>
        <p:txBody>
          <a:bodyPr wrap="non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800" i="0" u="none" strike="noStrike" kern="1200" cap="none" spc="0" normalizeH="0" baseline="0" noProof="0">
                <a:ln>
                  <a:noFill/>
                </a:ln>
                <a:effectLst/>
                <a:uLnTx/>
                <a:uFillTx/>
                <a:latin typeface="Metropolis Light" panose="00000500000000000000" pitchFamily="50" charset="0"/>
              </a:rPr>
              <a:t>VMware Cloud</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800" i="0" u="none" strike="noStrike" kern="1200" cap="none" spc="0" normalizeH="0" baseline="0" noProof="0">
                <a:ln>
                  <a:noFill/>
                </a:ln>
                <a:effectLst/>
                <a:uLnTx/>
                <a:uFillTx/>
                <a:latin typeface="Metropolis Light" panose="00000500000000000000" pitchFamily="50" charset="0"/>
              </a:rPr>
              <a:t>On </a:t>
            </a:r>
            <a:r>
              <a:rPr kumimoji="0" lang="en-US" sz="800" i="0" u="none" strike="noStrike" kern="1200" cap="none" spc="0" normalizeH="0" baseline="0" noProof="0" err="1">
                <a:ln>
                  <a:noFill/>
                </a:ln>
                <a:effectLst/>
                <a:uLnTx/>
                <a:uFillTx/>
                <a:latin typeface="Metropolis Light" panose="00000500000000000000" pitchFamily="50" charset="0"/>
              </a:rPr>
              <a:t>DellEMC</a:t>
            </a:r>
            <a:endParaRPr kumimoji="0" lang="en-US" sz="800" i="0" u="none" strike="noStrike" kern="1200" cap="none" spc="0" normalizeH="0" baseline="0" noProof="0">
              <a:ln>
                <a:noFill/>
              </a:ln>
              <a:effectLst/>
              <a:uLnTx/>
              <a:uFillTx/>
              <a:latin typeface="Metropolis Light" panose="00000500000000000000" pitchFamily="50" charset="0"/>
            </a:endParaRPr>
          </a:p>
        </p:txBody>
      </p:sp>
      <p:pic>
        <p:nvPicPr>
          <p:cNvPr id="48" name="Picture 47">
            <a:extLst>
              <a:ext uri="{FF2B5EF4-FFF2-40B4-BE49-F238E27FC236}">
                <a16:creationId xmlns:a16="http://schemas.microsoft.com/office/drawing/2014/main" id="{CBFC964E-8FC9-5240-A419-7E0C83E67A20}"/>
              </a:ext>
            </a:extLst>
          </p:cNvPr>
          <p:cNvPicPr>
            <a:picLocks noChangeAspect="1"/>
          </p:cNvPicPr>
          <p:nvPr/>
        </p:nvPicPr>
        <p:blipFill>
          <a:blip r:embed="rId18"/>
          <a:stretch>
            <a:fillRect/>
          </a:stretch>
        </p:blipFill>
        <p:spPr>
          <a:xfrm>
            <a:off x="10002582" y="1726590"/>
            <a:ext cx="436358" cy="427267"/>
          </a:xfrm>
          <a:prstGeom prst="rect">
            <a:avLst/>
          </a:prstGeom>
        </p:spPr>
      </p:pic>
      <p:pic>
        <p:nvPicPr>
          <p:cNvPr id="49" name="Picture 48">
            <a:extLst>
              <a:ext uri="{FF2B5EF4-FFF2-40B4-BE49-F238E27FC236}">
                <a16:creationId xmlns:a16="http://schemas.microsoft.com/office/drawing/2014/main" id="{8318F395-049F-1F44-A3A1-4B73D4E1852E}"/>
              </a:ext>
            </a:extLst>
          </p:cNvPr>
          <p:cNvPicPr>
            <a:picLocks noChangeAspect="1"/>
          </p:cNvPicPr>
          <p:nvPr/>
        </p:nvPicPr>
        <p:blipFill rotWithShape="1">
          <a:blip r:embed="rId19"/>
          <a:srcRect t="1" b="23834"/>
          <a:stretch/>
        </p:blipFill>
        <p:spPr>
          <a:xfrm>
            <a:off x="11008072" y="1625270"/>
            <a:ext cx="591552" cy="500897"/>
          </a:xfrm>
          <a:prstGeom prst="rect">
            <a:avLst/>
          </a:prstGeom>
        </p:spPr>
      </p:pic>
      <p:sp>
        <p:nvSpPr>
          <p:cNvPr id="28" name="TextBox 27">
            <a:extLst>
              <a:ext uri="{FF2B5EF4-FFF2-40B4-BE49-F238E27FC236}">
                <a16:creationId xmlns:a16="http://schemas.microsoft.com/office/drawing/2014/main" id="{78049C1C-9053-0A45-8967-87CEBCFD3B31}"/>
              </a:ext>
            </a:extLst>
          </p:cNvPr>
          <p:cNvSpPr txBox="1"/>
          <p:nvPr/>
        </p:nvSpPr>
        <p:spPr>
          <a:xfrm>
            <a:off x="10943735" y="2185129"/>
            <a:ext cx="640509" cy="407163"/>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700" i="0" u="none" strike="noStrike" kern="1200" cap="none" spc="0" normalizeH="0" baseline="0" noProof="0">
                <a:ln>
                  <a:noFill/>
                </a:ln>
                <a:effectLst/>
                <a:uLnTx/>
                <a:uFillTx/>
                <a:latin typeface="Metropolis"/>
                <a:ea typeface="+mn-ea"/>
                <a:cs typeface="+mn-cs"/>
              </a:rPr>
              <a:t>Google Cloud</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700" i="0" u="none" strike="noStrike" kern="1200" cap="none" spc="0" normalizeH="0" baseline="0" noProof="0">
                <a:ln>
                  <a:noFill/>
                </a:ln>
                <a:effectLst/>
                <a:uLnTx/>
                <a:uFillTx/>
                <a:latin typeface="Metropolis"/>
                <a:ea typeface="+mn-ea"/>
                <a:cs typeface="+mn-cs"/>
              </a:rPr>
              <a:t>VMware Engine</a:t>
            </a:r>
          </a:p>
        </p:txBody>
      </p:sp>
      <p:pic>
        <p:nvPicPr>
          <p:cNvPr id="8" name="Picture 7">
            <a:extLst>
              <a:ext uri="{FF2B5EF4-FFF2-40B4-BE49-F238E27FC236}">
                <a16:creationId xmlns:a16="http://schemas.microsoft.com/office/drawing/2014/main" id="{D09E29F0-0C2C-4848-AFBD-BB84280FC9C5}"/>
              </a:ext>
            </a:extLst>
          </p:cNvPr>
          <p:cNvPicPr>
            <a:picLocks noChangeAspect="1"/>
          </p:cNvPicPr>
          <p:nvPr/>
        </p:nvPicPr>
        <p:blipFill>
          <a:blip r:embed="rId20"/>
          <a:stretch>
            <a:fillRect/>
          </a:stretch>
        </p:blipFill>
        <p:spPr>
          <a:xfrm>
            <a:off x="7249004" y="1088765"/>
            <a:ext cx="878106" cy="146351"/>
          </a:xfrm>
          <a:prstGeom prst="rect">
            <a:avLst/>
          </a:prstGeom>
        </p:spPr>
      </p:pic>
      <p:pic>
        <p:nvPicPr>
          <p:cNvPr id="6" name="Picture 5">
            <a:extLst>
              <a:ext uri="{FF2B5EF4-FFF2-40B4-BE49-F238E27FC236}">
                <a16:creationId xmlns:a16="http://schemas.microsoft.com/office/drawing/2014/main" id="{2DC367B8-8F5F-8374-F9FE-12FA5A681611}"/>
              </a:ext>
            </a:extLst>
          </p:cNvPr>
          <p:cNvPicPr>
            <a:picLocks noChangeAspect="1"/>
          </p:cNvPicPr>
          <p:nvPr/>
        </p:nvPicPr>
        <p:blipFill>
          <a:blip r:embed="rId21"/>
          <a:stretch>
            <a:fillRect/>
          </a:stretch>
        </p:blipFill>
        <p:spPr>
          <a:xfrm>
            <a:off x="2874817" y="2074168"/>
            <a:ext cx="1032259" cy="755408"/>
          </a:xfrm>
          <a:prstGeom prst="rect">
            <a:avLst/>
          </a:prstGeom>
        </p:spPr>
      </p:pic>
      <p:pic>
        <p:nvPicPr>
          <p:cNvPr id="7" name="Picture 6">
            <a:extLst>
              <a:ext uri="{FF2B5EF4-FFF2-40B4-BE49-F238E27FC236}">
                <a16:creationId xmlns:a16="http://schemas.microsoft.com/office/drawing/2014/main" id="{8871720F-A2C0-B42A-A5CC-0927A0592301}"/>
              </a:ext>
            </a:extLst>
          </p:cNvPr>
          <p:cNvPicPr>
            <a:picLocks noChangeAspect="1"/>
          </p:cNvPicPr>
          <p:nvPr/>
        </p:nvPicPr>
        <p:blipFill>
          <a:blip r:embed="rId21"/>
          <a:stretch>
            <a:fillRect/>
          </a:stretch>
        </p:blipFill>
        <p:spPr>
          <a:xfrm>
            <a:off x="5295646" y="2901063"/>
            <a:ext cx="1032259" cy="755408"/>
          </a:xfrm>
          <a:prstGeom prst="rect">
            <a:avLst/>
          </a:prstGeom>
        </p:spPr>
      </p:pic>
      <p:pic>
        <p:nvPicPr>
          <p:cNvPr id="17" name="Picture 16">
            <a:extLst>
              <a:ext uri="{FF2B5EF4-FFF2-40B4-BE49-F238E27FC236}">
                <a16:creationId xmlns:a16="http://schemas.microsoft.com/office/drawing/2014/main" id="{2F7F7749-F0E4-4107-6639-2230F21B3E34}"/>
              </a:ext>
            </a:extLst>
          </p:cNvPr>
          <p:cNvPicPr>
            <a:picLocks noChangeAspect="1"/>
          </p:cNvPicPr>
          <p:nvPr/>
        </p:nvPicPr>
        <p:blipFill>
          <a:blip r:embed="rId21"/>
          <a:stretch>
            <a:fillRect/>
          </a:stretch>
        </p:blipFill>
        <p:spPr>
          <a:xfrm>
            <a:off x="7660331" y="3140305"/>
            <a:ext cx="1032259" cy="755408"/>
          </a:xfrm>
          <a:prstGeom prst="rect">
            <a:avLst/>
          </a:prstGeom>
        </p:spPr>
      </p:pic>
    </p:spTree>
    <p:extLst>
      <p:ext uri="{BB962C8B-B14F-4D97-AF65-F5344CB8AC3E}">
        <p14:creationId xmlns:p14="http://schemas.microsoft.com/office/powerpoint/2010/main" val="293196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48A8BFA-3BD1-7B6A-F11A-3DF4CF177EB2}"/>
              </a:ext>
            </a:extLst>
          </p:cNvPr>
          <p:cNvSpPr/>
          <p:nvPr/>
        </p:nvSpPr>
        <p:spPr>
          <a:xfrm>
            <a:off x="8900" y="6059667"/>
            <a:ext cx="4393472" cy="6297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srgbClr val="FFFFFF"/>
              </a:solidFill>
              <a:latin typeface="Metropolis"/>
            </a:endParaRPr>
          </a:p>
        </p:txBody>
      </p:sp>
      <p:sp>
        <p:nvSpPr>
          <p:cNvPr id="7" name="Rectangle 6">
            <a:extLst>
              <a:ext uri="{FF2B5EF4-FFF2-40B4-BE49-F238E27FC236}">
                <a16:creationId xmlns:a16="http://schemas.microsoft.com/office/drawing/2014/main" id="{5A1D0060-2D6F-A2BD-AD26-5EEE3B5D68ED}"/>
              </a:ext>
            </a:extLst>
          </p:cNvPr>
          <p:cNvSpPr/>
          <p:nvPr/>
        </p:nvSpPr>
        <p:spPr>
          <a:xfrm>
            <a:off x="-3055" y="1516152"/>
            <a:ext cx="12190294" cy="5257001"/>
          </a:xfrm>
          <a:prstGeom prst="rect">
            <a:avLst/>
          </a:prstGeom>
          <a:gradFill>
            <a:gsLst>
              <a:gs pos="0">
                <a:schemeClr val="accent4">
                  <a:lumMod val="20000"/>
                  <a:lumOff val="80000"/>
                  <a:alpha val="58000"/>
                </a:schemeClr>
              </a:gs>
              <a:gs pos="100000">
                <a:schemeClr val="accent1">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srgbClr val="FFFFFF"/>
              </a:solidFill>
              <a:latin typeface="Metropolis"/>
            </a:endParaRPr>
          </a:p>
        </p:txBody>
      </p:sp>
      <p:sp>
        <p:nvSpPr>
          <p:cNvPr id="2" name="Title 1">
            <a:extLst>
              <a:ext uri="{FF2B5EF4-FFF2-40B4-BE49-F238E27FC236}">
                <a16:creationId xmlns:a16="http://schemas.microsoft.com/office/drawing/2014/main" id="{1DB4F17C-1F03-263A-A05F-E66B10D64454}"/>
              </a:ext>
            </a:extLst>
          </p:cNvPr>
          <p:cNvSpPr>
            <a:spLocks noGrp="1"/>
          </p:cNvSpPr>
          <p:nvPr>
            <p:ph type="title"/>
          </p:nvPr>
        </p:nvSpPr>
        <p:spPr/>
        <p:txBody>
          <a:bodyPr/>
          <a:lstStyle/>
          <a:p>
            <a:r>
              <a:rPr lang="en-US"/>
              <a:t>VMware Sustainability Portfolio &amp; Roadmap</a:t>
            </a:r>
            <a:endParaRPr lang="en-US">
              <a:highlight>
                <a:srgbClr val="FFFF00"/>
              </a:highlight>
            </a:endParaRPr>
          </a:p>
        </p:txBody>
      </p:sp>
      <p:sp>
        <p:nvSpPr>
          <p:cNvPr id="3" name="Subtitle 2">
            <a:extLst>
              <a:ext uri="{FF2B5EF4-FFF2-40B4-BE49-F238E27FC236}">
                <a16:creationId xmlns:a16="http://schemas.microsoft.com/office/drawing/2014/main" id="{CE14B7CA-6A2A-924C-27B2-A81FC9F03CD2}"/>
              </a:ext>
            </a:extLst>
          </p:cNvPr>
          <p:cNvSpPr>
            <a:spLocks noGrp="1"/>
          </p:cNvSpPr>
          <p:nvPr>
            <p:ph type="subTitle" idx="10"/>
          </p:nvPr>
        </p:nvSpPr>
        <p:spPr/>
        <p:txBody>
          <a:bodyPr/>
          <a:lstStyle/>
          <a:p>
            <a:r>
              <a:rPr lang="en-US"/>
              <a:t>Innovations enabling customers to achieve their carbon reduction goals</a:t>
            </a:r>
          </a:p>
        </p:txBody>
      </p:sp>
      <p:sp>
        <p:nvSpPr>
          <p:cNvPr id="4" name="Chevron 3">
            <a:extLst>
              <a:ext uri="{FF2B5EF4-FFF2-40B4-BE49-F238E27FC236}">
                <a16:creationId xmlns:a16="http://schemas.microsoft.com/office/drawing/2014/main" id="{35207AD4-0B4E-C31F-7A10-C5649059D2B0}"/>
              </a:ext>
            </a:extLst>
          </p:cNvPr>
          <p:cNvSpPr/>
          <p:nvPr/>
        </p:nvSpPr>
        <p:spPr>
          <a:xfrm>
            <a:off x="1431235" y="3807634"/>
            <a:ext cx="5356989" cy="676480"/>
          </a:xfrm>
          <a:prstGeom prst="chevron">
            <a:avLst/>
          </a:prstGeom>
          <a:solidFill>
            <a:schemeClr val="accent4">
              <a:lumMod val="75000"/>
            </a:schemeClr>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r>
              <a:rPr lang="en-US" sz="1600" b="1">
                <a:solidFill>
                  <a:srgbClr val="78BE20">
                    <a:lumMod val="20000"/>
                    <a:lumOff val="80000"/>
                  </a:srgbClr>
                </a:solidFill>
                <a:latin typeface="Metropolis"/>
              </a:rPr>
              <a:t>Available Now</a:t>
            </a:r>
          </a:p>
        </p:txBody>
      </p:sp>
      <p:sp>
        <p:nvSpPr>
          <p:cNvPr id="5" name="Chevron 4">
            <a:extLst>
              <a:ext uri="{FF2B5EF4-FFF2-40B4-BE49-F238E27FC236}">
                <a16:creationId xmlns:a16="http://schemas.microsoft.com/office/drawing/2014/main" id="{0B73E013-63FC-621A-4F9F-0BD31963EF12}"/>
              </a:ext>
            </a:extLst>
          </p:cNvPr>
          <p:cNvSpPr/>
          <p:nvPr/>
        </p:nvSpPr>
        <p:spPr>
          <a:xfrm>
            <a:off x="6517169" y="3807634"/>
            <a:ext cx="3017916" cy="676480"/>
          </a:xfrm>
          <a:prstGeom prst="chevron">
            <a:avLst/>
          </a:prstGeom>
          <a:solidFill>
            <a:schemeClr val="accent1">
              <a:lumMod val="75000"/>
            </a:schemeClr>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r>
              <a:rPr lang="en-US" sz="1600" b="1">
                <a:solidFill>
                  <a:srgbClr val="78BE20">
                    <a:lumMod val="20000"/>
                    <a:lumOff val="80000"/>
                  </a:srgbClr>
                </a:solidFill>
                <a:latin typeface="Metropolis"/>
              </a:rPr>
              <a:t>Near Term*</a:t>
            </a:r>
          </a:p>
        </p:txBody>
      </p:sp>
      <p:sp>
        <p:nvSpPr>
          <p:cNvPr id="6" name="Chevron 5">
            <a:extLst>
              <a:ext uri="{FF2B5EF4-FFF2-40B4-BE49-F238E27FC236}">
                <a16:creationId xmlns:a16="http://schemas.microsoft.com/office/drawing/2014/main" id="{35813E9D-19D3-EE0C-CEF7-FCFD51171B11}"/>
              </a:ext>
            </a:extLst>
          </p:cNvPr>
          <p:cNvSpPr/>
          <p:nvPr/>
        </p:nvSpPr>
        <p:spPr>
          <a:xfrm>
            <a:off x="9253000" y="3807634"/>
            <a:ext cx="2523418" cy="676480"/>
          </a:xfrm>
          <a:prstGeom prst="chevron">
            <a:avLst/>
          </a:prstGeom>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r>
              <a:rPr lang="en-US" sz="1600" b="1">
                <a:solidFill>
                  <a:srgbClr val="78BE20">
                    <a:lumMod val="20000"/>
                    <a:lumOff val="80000"/>
                  </a:srgbClr>
                </a:solidFill>
                <a:latin typeface="Metropolis"/>
              </a:rPr>
              <a:t>Longer Term*</a:t>
            </a:r>
          </a:p>
        </p:txBody>
      </p:sp>
      <p:sp>
        <p:nvSpPr>
          <p:cNvPr id="10" name="TextBox 9">
            <a:extLst>
              <a:ext uri="{FF2B5EF4-FFF2-40B4-BE49-F238E27FC236}">
                <a16:creationId xmlns:a16="http://schemas.microsoft.com/office/drawing/2014/main" id="{02D3A121-81AE-1C7D-BDBD-7C3106B72953}"/>
              </a:ext>
            </a:extLst>
          </p:cNvPr>
          <p:cNvSpPr txBox="1"/>
          <p:nvPr/>
        </p:nvSpPr>
        <p:spPr>
          <a:xfrm>
            <a:off x="1854058" y="1929479"/>
            <a:ext cx="1980684" cy="470540"/>
          </a:xfrm>
          <a:prstGeom prst="rect">
            <a:avLst/>
          </a:prstGeom>
          <a:noFill/>
        </p:spPr>
        <p:txBody>
          <a:bodyPr wrap="none" lIns="0" tIns="0" rIns="0" bIns="0" rtlCol="0">
            <a:noAutofit/>
          </a:bodyPr>
          <a:lstStyle/>
          <a:p>
            <a:pPr algn="ctr" defTabSz="914126"/>
            <a:r>
              <a:rPr lang="en-US" sz="1100" b="1">
                <a:solidFill>
                  <a:srgbClr val="78BE20">
                    <a:lumMod val="75000"/>
                  </a:srgbClr>
                </a:solidFill>
                <a:latin typeface="Metropolis"/>
              </a:rPr>
              <a:t>Decarbonization though Virtualization -</a:t>
            </a:r>
            <a:br>
              <a:rPr lang="en-US" sz="1100" b="1">
                <a:solidFill>
                  <a:srgbClr val="78BE20">
                    <a:lumMod val="75000"/>
                  </a:srgbClr>
                </a:solidFill>
                <a:latin typeface="Metropolis"/>
              </a:rPr>
            </a:br>
            <a:r>
              <a:rPr lang="en-US" sz="1100" b="1">
                <a:solidFill>
                  <a:srgbClr val="78BE20">
                    <a:lumMod val="75000"/>
                  </a:srgbClr>
                </a:solidFill>
                <a:latin typeface="Metropolis"/>
              </a:rPr>
              <a:t>Compute, Storage, Network</a:t>
            </a:r>
          </a:p>
          <a:p>
            <a:pPr algn="ctr" defTabSz="914126"/>
            <a:r>
              <a:rPr lang="en-US" sz="1100">
                <a:solidFill>
                  <a:srgbClr val="78BE20">
                    <a:lumMod val="75000"/>
                  </a:srgbClr>
                </a:solidFill>
                <a:latin typeface="Metropolis"/>
              </a:rPr>
              <a:t>(vSphere, </a:t>
            </a:r>
            <a:r>
              <a:rPr lang="en-US" sz="1100" err="1">
                <a:solidFill>
                  <a:srgbClr val="78BE20">
                    <a:lumMod val="75000"/>
                  </a:srgbClr>
                </a:solidFill>
                <a:latin typeface="Metropolis"/>
              </a:rPr>
              <a:t>vSAN</a:t>
            </a:r>
            <a:r>
              <a:rPr lang="en-US" sz="1100">
                <a:solidFill>
                  <a:srgbClr val="78BE20">
                    <a:lumMod val="75000"/>
                  </a:srgbClr>
                </a:solidFill>
                <a:latin typeface="Metropolis"/>
              </a:rPr>
              <a:t>, NSX)</a:t>
            </a:r>
          </a:p>
        </p:txBody>
      </p:sp>
      <p:sp>
        <p:nvSpPr>
          <p:cNvPr id="11" name="TextBox 10">
            <a:extLst>
              <a:ext uri="{FF2B5EF4-FFF2-40B4-BE49-F238E27FC236}">
                <a16:creationId xmlns:a16="http://schemas.microsoft.com/office/drawing/2014/main" id="{E1385479-BAAB-26F0-FA03-6036EDA8D8C1}"/>
              </a:ext>
            </a:extLst>
          </p:cNvPr>
          <p:cNvSpPr txBox="1"/>
          <p:nvPr/>
        </p:nvSpPr>
        <p:spPr>
          <a:xfrm>
            <a:off x="3157950" y="6042718"/>
            <a:ext cx="1980684" cy="470540"/>
          </a:xfrm>
          <a:prstGeom prst="rect">
            <a:avLst/>
          </a:prstGeom>
          <a:noFill/>
        </p:spPr>
        <p:txBody>
          <a:bodyPr wrap="none" lIns="0" tIns="0" rIns="0" bIns="0" rtlCol="0">
            <a:noAutofit/>
          </a:bodyPr>
          <a:lstStyle/>
          <a:p>
            <a:pPr algn="ctr" defTabSz="914126"/>
            <a:r>
              <a:rPr lang="en-US" sz="1100" b="1">
                <a:solidFill>
                  <a:srgbClr val="78BE20">
                    <a:lumMod val="75000"/>
                  </a:srgbClr>
                </a:solidFill>
                <a:latin typeface="Metropolis"/>
              </a:rPr>
              <a:t>Data Center </a:t>
            </a:r>
            <a:br>
              <a:rPr lang="en-US" sz="1100" b="1">
                <a:solidFill>
                  <a:srgbClr val="78BE20">
                    <a:lumMod val="75000"/>
                  </a:srgbClr>
                </a:solidFill>
                <a:latin typeface="Metropolis"/>
              </a:rPr>
            </a:br>
            <a:r>
              <a:rPr lang="en-US" sz="1100" b="1">
                <a:solidFill>
                  <a:srgbClr val="78BE20">
                    <a:lumMod val="75000"/>
                  </a:srgbClr>
                </a:solidFill>
                <a:latin typeface="Metropolis"/>
              </a:rPr>
              <a:t>Sustainability Dashboards </a:t>
            </a:r>
          </a:p>
          <a:p>
            <a:pPr algn="ctr" defTabSz="914126"/>
            <a:r>
              <a:rPr lang="en-US" sz="1100">
                <a:solidFill>
                  <a:srgbClr val="78BE20">
                    <a:lumMod val="75000"/>
                  </a:srgbClr>
                </a:solidFill>
                <a:latin typeface="Metropolis"/>
              </a:rPr>
              <a:t>(Aria Ops)</a:t>
            </a:r>
          </a:p>
        </p:txBody>
      </p:sp>
      <p:sp>
        <p:nvSpPr>
          <p:cNvPr id="12" name="TextBox 11">
            <a:extLst>
              <a:ext uri="{FF2B5EF4-FFF2-40B4-BE49-F238E27FC236}">
                <a16:creationId xmlns:a16="http://schemas.microsoft.com/office/drawing/2014/main" id="{8334D774-D1A3-2C6A-63AC-255E6B6AEC4F}"/>
              </a:ext>
            </a:extLst>
          </p:cNvPr>
          <p:cNvSpPr txBox="1"/>
          <p:nvPr/>
        </p:nvSpPr>
        <p:spPr>
          <a:xfrm>
            <a:off x="3412030" y="2938661"/>
            <a:ext cx="1980684" cy="470540"/>
          </a:xfrm>
          <a:prstGeom prst="rect">
            <a:avLst/>
          </a:prstGeom>
          <a:noFill/>
        </p:spPr>
        <p:txBody>
          <a:bodyPr wrap="none" lIns="0" tIns="0" rIns="0" bIns="0" rtlCol="0">
            <a:noAutofit/>
          </a:bodyPr>
          <a:lstStyle/>
          <a:p>
            <a:pPr algn="ctr" defTabSz="914126"/>
            <a:r>
              <a:rPr lang="en-US" sz="1100" b="1">
                <a:solidFill>
                  <a:srgbClr val="78BE20">
                    <a:lumMod val="75000"/>
                  </a:srgbClr>
                </a:solidFill>
                <a:latin typeface="Metropolis"/>
              </a:rPr>
              <a:t>Energy Savings through </a:t>
            </a:r>
            <a:br>
              <a:rPr lang="en-US" sz="1100" b="1">
                <a:solidFill>
                  <a:srgbClr val="78BE20">
                    <a:lumMod val="75000"/>
                  </a:srgbClr>
                </a:solidFill>
                <a:latin typeface="Metropolis"/>
              </a:rPr>
            </a:br>
            <a:r>
              <a:rPr lang="en-US" sz="1100" b="1">
                <a:solidFill>
                  <a:srgbClr val="78BE20">
                    <a:lumMod val="75000"/>
                  </a:srgbClr>
                </a:solidFill>
                <a:latin typeface="Metropolis"/>
              </a:rPr>
              <a:t>Migrations, Consolidations, DR</a:t>
            </a:r>
            <a:br>
              <a:rPr lang="en-US" sz="1100" b="1">
                <a:solidFill>
                  <a:srgbClr val="78BE20">
                    <a:lumMod val="75000"/>
                  </a:srgbClr>
                </a:solidFill>
                <a:latin typeface="Metropolis"/>
              </a:rPr>
            </a:br>
            <a:r>
              <a:rPr lang="en-US" sz="1100">
                <a:solidFill>
                  <a:srgbClr val="78BE20">
                    <a:lumMod val="75000"/>
                  </a:srgbClr>
                </a:solidFill>
                <a:latin typeface="Metropolis"/>
              </a:rPr>
              <a:t>(VCF, HCX, Horizon Cloud, DRaaS)</a:t>
            </a:r>
            <a:endParaRPr lang="en-US" sz="1100" i="1" u="sng">
              <a:solidFill>
                <a:srgbClr val="78BE20">
                  <a:lumMod val="75000"/>
                </a:srgbClr>
              </a:solidFill>
              <a:latin typeface="Metropolis"/>
            </a:endParaRPr>
          </a:p>
        </p:txBody>
      </p:sp>
      <p:cxnSp>
        <p:nvCxnSpPr>
          <p:cNvPr id="32" name="Straight Arrow Connector 31">
            <a:extLst>
              <a:ext uri="{FF2B5EF4-FFF2-40B4-BE49-F238E27FC236}">
                <a16:creationId xmlns:a16="http://schemas.microsoft.com/office/drawing/2014/main" id="{01E5DCB0-4359-7C11-A634-4E62A934C96D}"/>
              </a:ext>
            </a:extLst>
          </p:cNvPr>
          <p:cNvCxnSpPr>
            <a:cxnSpLocks/>
          </p:cNvCxnSpPr>
          <p:nvPr/>
        </p:nvCxnSpPr>
        <p:spPr bwMode="gray">
          <a:xfrm flipV="1">
            <a:off x="2379562" y="4492990"/>
            <a:ext cx="0" cy="671323"/>
          </a:xfrm>
          <a:prstGeom prst="straightConnector1">
            <a:avLst/>
          </a:prstGeom>
          <a:ln w="12700" cap="rnd">
            <a:solidFill>
              <a:srgbClr val="92D050"/>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E8A355A-10D9-94C0-62F0-7F3B4F425B5F}"/>
              </a:ext>
            </a:extLst>
          </p:cNvPr>
          <p:cNvCxnSpPr>
            <a:cxnSpLocks/>
          </p:cNvCxnSpPr>
          <p:nvPr/>
        </p:nvCxnSpPr>
        <p:spPr bwMode="gray">
          <a:xfrm flipV="1">
            <a:off x="4094402" y="4490135"/>
            <a:ext cx="0" cy="1421405"/>
          </a:xfrm>
          <a:prstGeom prst="straightConnector1">
            <a:avLst/>
          </a:prstGeom>
          <a:ln w="12700" cap="rnd">
            <a:solidFill>
              <a:srgbClr val="92D050"/>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17202B4-7499-BF04-5F28-8155D87CE13D}"/>
              </a:ext>
            </a:extLst>
          </p:cNvPr>
          <p:cNvCxnSpPr>
            <a:cxnSpLocks/>
          </p:cNvCxnSpPr>
          <p:nvPr/>
        </p:nvCxnSpPr>
        <p:spPr bwMode="gray">
          <a:xfrm flipV="1">
            <a:off x="5626902" y="4490134"/>
            <a:ext cx="0" cy="548128"/>
          </a:xfrm>
          <a:prstGeom prst="straightConnector1">
            <a:avLst/>
          </a:prstGeom>
          <a:ln w="12700" cap="rnd">
            <a:solidFill>
              <a:srgbClr val="92D050"/>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41DDEC-1B9A-4C0B-69AE-6D92B461BAFF}"/>
              </a:ext>
            </a:extLst>
          </p:cNvPr>
          <p:cNvCxnSpPr>
            <a:cxnSpLocks/>
          </p:cNvCxnSpPr>
          <p:nvPr/>
        </p:nvCxnSpPr>
        <p:spPr bwMode="gray">
          <a:xfrm>
            <a:off x="2768517" y="2518282"/>
            <a:ext cx="0" cy="1281051"/>
          </a:xfrm>
          <a:prstGeom prst="straightConnector1">
            <a:avLst/>
          </a:prstGeom>
          <a:ln w="12700" cap="rnd">
            <a:solidFill>
              <a:srgbClr val="92D050"/>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310C7D-990F-070C-58BE-411BED1AF71B}"/>
              </a:ext>
            </a:extLst>
          </p:cNvPr>
          <p:cNvSpPr txBox="1"/>
          <p:nvPr/>
        </p:nvSpPr>
        <p:spPr>
          <a:xfrm>
            <a:off x="4646872" y="5253055"/>
            <a:ext cx="1980684" cy="470540"/>
          </a:xfrm>
          <a:prstGeom prst="rect">
            <a:avLst/>
          </a:prstGeom>
          <a:noFill/>
        </p:spPr>
        <p:txBody>
          <a:bodyPr wrap="none" lIns="0" tIns="0" rIns="0" bIns="0" rtlCol="0">
            <a:noAutofit/>
          </a:bodyPr>
          <a:lstStyle/>
          <a:p>
            <a:pPr algn="ctr" defTabSz="914126"/>
            <a:r>
              <a:rPr lang="en-US" sz="1100" b="1">
                <a:solidFill>
                  <a:srgbClr val="78BE20">
                    <a:lumMod val="75000"/>
                  </a:srgbClr>
                </a:solidFill>
                <a:latin typeface="Metropolis"/>
              </a:rPr>
              <a:t>Data Center </a:t>
            </a:r>
            <a:br>
              <a:rPr lang="en-US" sz="1100" b="1">
                <a:solidFill>
                  <a:srgbClr val="78BE20">
                    <a:lumMod val="75000"/>
                  </a:srgbClr>
                </a:solidFill>
                <a:latin typeface="Metropolis"/>
              </a:rPr>
            </a:br>
            <a:r>
              <a:rPr lang="en-US" sz="1100" b="1">
                <a:solidFill>
                  <a:srgbClr val="78BE20">
                    <a:lumMod val="75000"/>
                  </a:srgbClr>
                </a:solidFill>
                <a:latin typeface="Metropolis"/>
              </a:rPr>
              <a:t>Green Score &amp; Recommendations</a:t>
            </a:r>
            <a:br>
              <a:rPr lang="en-US" sz="1100">
                <a:solidFill>
                  <a:srgbClr val="78BE20">
                    <a:lumMod val="75000"/>
                  </a:srgbClr>
                </a:solidFill>
                <a:latin typeface="Metropolis"/>
              </a:rPr>
            </a:br>
            <a:r>
              <a:rPr lang="en-US" sz="1100">
                <a:solidFill>
                  <a:srgbClr val="78BE20">
                    <a:lumMod val="75000"/>
                  </a:srgbClr>
                </a:solidFill>
                <a:latin typeface="Metropolis"/>
              </a:rPr>
              <a:t>(Aria Ops)</a:t>
            </a:r>
          </a:p>
        </p:txBody>
      </p:sp>
      <p:sp>
        <p:nvSpPr>
          <p:cNvPr id="46" name="TextBox 45">
            <a:extLst>
              <a:ext uri="{FF2B5EF4-FFF2-40B4-BE49-F238E27FC236}">
                <a16:creationId xmlns:a16="http://schemas.microsoft.com/office/drawing/2014/main" id="{A9D7AB13-422B-6CD0-E0A7-58B5683189D5}"/>
              </a:ext>
            </a:extLst>
          </p:cNvPr>
          <p:cNvSpPr txBox="1"/>
          <p:nvPr/>
        </p:nvSpPr>
        <p:spPr>
          <a:xfrm>
            <a:off x="6450719" y="2903223"/>
            <a:ext cx="1980684" cy="470540"/>
          </a:xfrm>
          <a:prstGeom prst="rect">
            <a:avLst/>
          </a:prstGeom>
          <a:noFill/>
        </p:spPr>
        <p:txBody>
          <a:bodyPr wrap="none" lIns="0" tIns="0" rIns="0" bIns="0" rtlCol="0">
            <a:noAutofit/>
          </a:bodyPr>
          <a:lstStyle/>
          <a:p>
            <a:pPr algn="ctr" defTabSz="914126"/>
            <a:r>
              <a:rPr lang="en-US" sz="1100" b="1">
                <a:solidFill>
                  <a:srgbClr val="0070C0"/>
                </a:solidFill>
                <a:latin typeface="Metropolis"/>
              </a:rPr>
              <a:t>Telco Energy Savings</a:t>
            </a:r>
            <a:br>
              <a:rPr lang="en-US" sz="1100">
                <a:solidFill>
                  <a:srgbClr val="0070C0"/>
                </a:solidFill>
                <a:latin typeface="Metropolis"/>
              </a:rPr>
            </a:br>
            <a:r>
              <a:rPr lang="en-US" sz="1100">
                <a:solidFill>
                  <a:srgbClr val="0070C0"/>
                </a:solidFill>
                <a:latin typeface="Metropolis"/>
              </a:rPr>
              <a:t>(VMware RIC)</a:t>
            </a:r>
          </a:p>
        </p:txBody>
      </p:sp>
      <p:cxnSp>
        <p:nvCxnSpPr>
          <p:cNvPr id="47" name="Straight Arrow Connector 46">
            <a:extLst>
              <a:ext uri="{FF2B5EF4-FFF2-40B4-BE49-F238E27FC236}">
                <a16:creationId xmlns:a16="http://schemas.microsoft.com/office/drawing/2014/main" id="{CCEBB0E7-520A-1EB6-E4D0-4783C789ECD6}"/>
              </a:ext>
            </a:extLst>
          </p:cNvPr>
          <p:cNvCxnSpPr>
            <a:cxnSpLocks/>
          </p:cNvCxnSpPr>
          <p:nvPr/>
        </p:nvCxnSpPr>
        <p:spPr bwMode="gray">
          <a:xfrm>
            <a:off x="4345830" y="3545973"/>
            <a:ext cx="0" cy="261663"/>
          </a:xfrm>
          <a:prstGeom prst="straightConnector1">
            <a:avLst/>
          </a:prstGeom>
          <a:ln w="12700" cap="rnd">
            <a:solidFill>
              <a:srgbClr val="92D050"/>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C6098B5-4949-3554-6B7C-41A4A3C3223A}"/>
              </a:ext>
            </a:extLst>
          </p:cNvPr>
          <p:cNvCxnSpPr>
            <a:cxnSpLocks/>
            <a:stCxn id="49" idx="2"/>
          </p:cNvCxnSpPr>
          <p:nvPr/>
        </p:nvCxnSpPr>
        <p:spPr bwMode="gray">
          <a:xfrm>
            <a:off x="5994413" y="2584588"/>
            <a:ext cx="1430" cy="1214744"/>
          </a:xfrm>
          <a:prstGeom prst="straightConnector1">
            <a:avLst/>
          </a:prstGeom>
          <a:ln w="12700" cap="rnd">
            <a:solidFill>
              <a:srgbClr val="92D050"/>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3A2B2CC-EB37-8024-40ED-DA1F9F564CB3}"/>
              </a:ext>
            </a:extLst>
          </p:cNvPr>
          <p:cNvSpPr txBox="1"/>
          <p:nvPr/>
        </p:nvSpPr>
        <p:spPr>
          <a:xfrm>
            <a:off x="5004071" y="2114048"/>
            <a:ext cx="1980684" cy="470540"/>
          </a:xfrm>
          <a:prstGeom prst="rect">
            <a:avLst/>
          </a:prstGeom>
          <a:noFill/>
        </p:spPr>
        <p:txBody>
          <a:bodyPr wrap="none" lIns="0" tIns="0" rIns="0" bIns="0" rtlCol="0">
            <a:noAutofit/>
          </a:bodyPr>
          <a:lstStyle/>
          <a:p>
            <a:pPr algn="ctr" defTabSz="914126"/>
            <a:r>
              <a:rPr lang="en-US" sz="1100" b="1">
                <a:solidFill>
                  <a:srgbClr val="78BE20">
                    <a:lumMod val="75000"/>
                  </a:srgbClr>
                </a:solidFill>
                <a:latin typeface="Metropolis"/>
              </a:rPr>
              <a:t> Zero Carbon Committed </a:t>
            </a:r>
            <a:br>
              <a:rPr lang="en-US" sz="1100" b="1">
                <a:solidFill>
                  <a:srgbClr val="78BE20">
                    <a:lumMod val="75000"/>
                  </a:srgbClr>
                </a:solidFill>
                <a:latin typeface="Metropolis"/>
              </a:rPr>
            </a:br>
            <a:r>
              <a:rPr lang="en-US" sz="1100">
                <a:solidFill>
                  <a:srgbClr val="78BE20">
                    <a:lumMod val="75000"/>
                  </a:srgbClr>
                </a:solidFill>
                <a:latin typeface="Metropolis"/>
              </a:rPr>
              <a:t>(50+ VCCP Partners: AWS, GCP, Azure…)</a:t>
            </a:r>
          </a:p>
        </p:txBody>
      </p:sp>
      <p:cxnSp>
        <p:nvCxnSpPr>
          <p:cNvPr id="55" name="Straight Arrow Connector 54">
            <a:extLst>
              <a:ext uri="{FF2B5EF4-FFF2-40B4-BE49-F238E27FC236}">
                <a16:creationId xmlns:a16="http://schemas.microsoft.com/office/drawing/2014/main" id="{89F91136-943F-D359-797D-2E8877A59394}"/>
              </a:ext>
            </a:extLst>
          </p:cNvPr>
          <p:cNvCxnSpPr>
            <a:cxnSpLocks/>
          </p:cNvCxnSpPr>
          <p:nvPr/>
        </p:nvCxnSpPr>
        <p:spPr bwMode="gray">
          <a:xfrm flipV="1">
            <a:off x="7075900" y="4490136"/>
            <a:ext cx="0" cy="1421405"/>
          </a:xfrm>
          <a:prstGeom prst="straightConnector1">
            <a:avLst/>
          </a:prstGeom>
          <a:ln w="12700" cap="rnd">
            <a:solidFill>
              <a:schemeClr val="accent2">
                <a:lumMod val="60000"/>
                <a:lumOff val="40000"/>
              </a:schemeClr>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AC84D2F-B2E4-0AE0-3AE9-DF33CC6D63B7}"/>
              </a:ext>
            </a:extLst>
          </p:cNvPr>
          <p:cNvCxnSpPr>
            <a:cxnSpLocks/>
          </p:cNvCxnSpPr>
          <p:nvPr/>
        </p:nvCxnSpPr>
        <p:spPr bwMode="gray">
          <a:xfrm flipV="1">
            <a:off x="8204736" y="4480462"/>
            <a:ext cx="0" cy="671323"/>
          </a:xfrm>
          <a:prstGeom prst="straightConnector1">
            <a:avLst/>
          </a:prstGeom>
          <a:ln w="12700" cap="rnd">
            <a:solidFill>
              <a:schemeClr val="accent2">
                <a:lumMod val="60000"/>
                <a:lumOff val="40000"/>
              </a:schemeClr>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15426D3-D5CE-3F30-7B6A-59284FCFF5D6}"/>
              </a:ext>
            </a:extLst>
          </p:cNvPr>
          <p:cNvSpPr txBox="1"/>
          <p:nvPr/>
        </p:nvSpPr>
        <p:spPr>
          <a:xfrm>
            <a:off x="6224052" y="6041299"/>
            <a:ext cx="1980684" cy="470540"/>
          </a:xfrm>
          <a:prstGeom prst="rect">
            <a:avLst/>
          </a:prstGeom>
          <a:noFill/>
        </p:spPr>
        <p:txBody>
          <a:bodyPr wrap="none" lIns="0" tIns="0" rIns="0" bIns="0" rtlCol="0">
            <a:noAutofit/>
          </a:bodyPr>
          <a:lstStyle/>
          <a:p>
            <a:pPr algn="ctr" defTabSz="914126"/>
            <a:r>
              <a:rPr lang="en-US" sz="1100" b="1">
                <a:solidFill>
                  <a:srgbClr val="0070C0"/>
                </a:solidFill>
                <a:latin typeface="Metropolis"/>
              </a:rPr>
              <a:t>Multi-Cloud Green Ops</a:t>
            </a:r>
            <a:br>
              <a:rPr lang="en-US" sz="1100">
                <a:solidFill>
                  <a:srgbClr val="0070C0"/>
                </a:solidFill>
                <a:latin typeface="Metropolis"/>
              </a:rPr>
            </a:br>
            <a:r>
              <a:rPr lang="en-US" sz="1100">
                <a:solidFill>
                  <a:srgbClr val="0070C0"/>
                </a:solidFill>
                <a:latin typeface="Metropolis"/>
              </a:rPr>
              <a:t>(Aria Cost / Cloud Health)</a:t>
            </a:r>
          </a:p>
        </p:txBody>
      </p:sp>
      <p:sp>
        <p:nvSpPr>
          <p:cNvPr id="58" name="TextBox 57">
            <a:extLst>
              <a:ext uri="{FF2B5EF4-FFF2-40B4-BE49-F238E27FC236}">
                <a16:creationId xmlns:a16="http://schemas.microsoft.com/office/drawing/2014/main" id="{0338C62C-605F-1D89-F285-62DCFE1ADDE7}"/>
              </a:ext>
            </a:extLst>
          </p:cNvPr>
          <p:cNvSpPr txBox="1"/>
          <p:nvPr/>
        </p:nvSpPr>
        <p:spPr>
          <a:xfrm>
            <a:off x="7474205" y="2011893"/>
            <a:ext cx="1980684" cy="470540"/>
          </a:xfrm>
          <a:prstGeom prst="rect">
            <a:avLst/>
          </a:prstGeom>
          <a:noFill/>
        </p:spPr>
        <p:txBody>
          <a:bodyPr wrap="none" lIns="0" tIns="0" rIns="0" bIns="0" rtlCol="0">
            <a:noAutofit/>
          </a:bodyPr>
          <a:lstStyle/>
          <a:p>
            <a:pPr algn="ctr" defTabSz="914126"/>
            <a:r>
              <a:rPr lang="en-US" sz="1100" b="1">
                <a:solidFill>
                  <a:srgbClr val="0070C0"/>
                </a:solidFill>
                <a:latin typeface="Metropolis"/>
              </a:rPr>
              <a:t>Enhanced Power Mgmt</a:t>
            </a:r>
            <a:br>
              <a:rPr lang="en-US" sz="1100" b="1">
                <a:solidFill>
                  <a:srgbClr val="0070C0"/>
                </a:solidFill>
                <a:latin typeface="Metropolis"/>
              </a:rPr>
            </a:br>
            <a:r>
              <a:rPr lang="en-US" sz="1100">
                <a:solidFill>
                  <a:srgbClr val="0070C0"/>
                </a:solidFill>
                <a:latin typeface="Metropolis"/>
              </a:rPr>
              <a:t>(vSphere)</a:t>
            </a:r>
          </a:p>
        </p:txBody>
      </p:sp>
      <p:cxnSp>
        <p:nvCxnSpPr>
          <p:cNvPr id="59" name="Straight Arrow Connector 58">
            <a:extLst>
              <a:ext uri="{FF2B5EF4-FFF2-40B4-BE49-F238E27FC236}">
                <a16:creationId xmlns:a16="http://schemas.microsoft.com/office/drawing/2014/main" id="{D6555935-9015-10BC-CF9C-421152CEDE5B}"/>
              </a:ext>
            </a:extLst>
          </p:cNvPr>
          <p:cNvCxnSpPr>
            <a:cxnSpLocks/>
          </p:cNvCxnSpPr>
          <p:nvPr/>
        </p:nvCxnSpPr>
        <p:spPr bwMode="gray">
          <a:xfrm>
            <a:off x="7431647" y="3399904"/>
            <a:ext cx="0" cy="399428"/>
          </a:xfrm>
          <a:prstGeom prst="straightConnector1">
            <a:avLst/>
          </a:prstGeom>
          <a:ln w="12700" cap="rnd">
            <a:solidFill>
              <a:schemeClr val="accent2">
                <a:lumMod val="60000"/>
                <a:lumOff val="40000"/>
              </a:schemeClr>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26B2ED-8BD1-8FB2-A4B2-A88454F24250}"/>
              </a:ext>
            </a:extLst>
          </p:cNvPr>
          <p:cNvCxnSpPr>
            <a:cxnSpLocks/>
          </p:cNvCxnSpPr>
          <p:nvPr/>
        </p:nvCxnSpPr>
        <p:spPr bwMode="gray">
          <a:xfrm>
            <a:off x="8384217" y="2507376"/>
            <a:ext cx="0" cy="1281051"/>
          </a:xfrm>
          <a:prstGeom prst="straightConnector1">
            <a:avLst/>
          </a:prstGeom>
          <a:ln w="12700" cap="rnd">
            <a:solidFill>
              <a:schemeClr val="accent2">
                <a:lumMod val="60000"/>
                <a:lumOff val="40000"/>
              </a:schemeClr>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5D4ED35-E1E5-5C94-8DBC-1E7632D7375A}"/>
              </a:ext>
            </a:extLst>
          </p:cNvPr>
          <p:cNvSpPr txBox="1"/>
          <p:nvPr/>
        </p:nvSpPr>
        <p:spPr>
          <a:xfrm>
            <a:off x="7250054" y="5316017"/>
            <a:ext cx="1980684" cy="470540"/>
          </a:xfrm>
          <a:prstGeom prst="rect">
            <a:avLst/>
          </a:prstGeom>
          <a:noFill/>
        </p:spPr>
        <p:txBody>
          <a:bodyPr wrap="none" lIns="0" tIns="0" rIns="0" bIns="0" rtlCol="0">
            <a:noAutofit/>
          </a:bodyPr>
          <a:lstStyle/>
          <a:p>
            <a:pPr algn="ctr" defTabSz="914126"/>
            <a:r>
              <a:rPr lang="en-US" sz="1100" b="1">
                <a:solidFill>
                  <a:srgbClr val="0070C0"/>
                </a:solidFill>
                <a:latin typeface="Metropolis"/>
              </a:rPr>
              <a:t>Software Carbon Intensity</a:t>
            </a:r>
            <a:br>
              <a:rPr lang="en-US" sz="1100">
                <a:solidFill>
                  <a:srgbClr val="0070C0"/>
                </a:solidFill>
                <a:latin typeface="Metropolis"/>
              </a:rPr>
            </a:br>
            <a:r>
              <a:rPr lang="en-US" sz="1100">
                <a:solidFill>
                  <a:srgbClr val="0070C0"/>
                </a:solidFill>
                <a:latin typeface="Metropolis"/>
              </a:rPr>
              <a:t>(Aria Ops for Applications)</a:t>
            </a:r>
          </a:p>
        </p:txBody>
      </p:sp>
      <p:cxnSp>
        <p:nvCxnSpPr>
          <p:cNvPr id="63" name="Straight Arrow Connector 62">
            <a:extLst>
              <a:ext uri="{FF2B5EF4-FFF2-40B4-BE49-F238E27FC236}">
                <a16:creationId xmlns:a16="http://schemas.microsoft.com/office/drawing/2014/main" id="{61B94D6C-37FA-6910-F360-DF683712D90A}"/>
              </a:ext>
            </a:extLst>
          </p:cNvPr>
          <p:cNvCxnSpPr>
            <a:cxnSpLocks/>
          </p:cNvCxnSpPr>
          <p:nvPr/>
        </p:nvCxnSpPr>
        <p:spPr bwMode="gray">
          <a:xfrm flipV="1">
            <a:off x="9741454" y="4490134"/>
            <a:ext cx="0" cy="1084214"/>
          </a:xfrm>
          <a:prstGeom prst="straightConnector1">
            <a:avLst/>
          </a:prstGeom>
          <a:ln w="12700" cap="rnd">
            <a:solidFill>
              <a:schemeClr val="accent1">
                <a:lumMod val="60000"/>
                <a:lumOff val="40000"/>
              </a:schemeClr>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0123892-01A4-169C-398A-2059A457951F}"/>
              </a:ext>
            </a:extLst>
          </p:cNvPr>
          <p:cNvSpPr txBox="1"/>
          <p:nvPr/>
        </p:nvSpPr>
        <p:spPr>
          <a:xfrm>
            <a:off x="8921585" y="5791359"/>
            <a:ext cx="1980684" cy="470540"/>
          </a:xfrm>
          <a:prstGeom prst="rect">
            <a:avLst/>
          </a:prstGeom>
          <a:noFill/>
        </p:spPr>
        <p:txBody>
          <a:bodyPr wrap="none" lIns="0" tIns="0" rIns="0" bIns="0" rtlCol="0">
            <a:noAutofit/>
          </a:bodyPr>
          <a:lstStyle/>
          <a:p>
            <a:pPr algn="ctr" defTabSz="914126"/>
            <a:r>
              <a:rPr lang="en-US" sz="1100" b="1">
                <a:solidFill>
                  <a:srgbClr val="00C1D5">
                    <a:lumMod val="75000"/>
                  </a:srgbClr>
                </a:solidFill>
                <a:latin typeface="Metropolis"/>
              </a:rPr>
              <a:t>E-Waste Mgmt for Circular Economy</a:t>
            </a:r>
            <a:br>
              <a:rPr lang="en-US" sz="1100">
                <a:solidFill>
                  <a:srgbClr val="00C1D5">
                    <a:lumMod val="75000"/>
                  </a:srgbClr>
                </a:solidFill>
                <a:latin typeface="Metropolis"/>
              </a:rPr>
            </a:br>
            <a:r>
              <a:rPr lang="en-US" sz="1100">
                <a:solidFill>
                  <a:srgbClr val="00C1D5">
                    <a:lumMod val="75000"/>
                  </a:srgbClr>
                </a:solidFill>
                <a:latin typeface="Metropolis"/>
              </a:rPr>
              <a:t>(Workspace One)</a:t>
            </a:r>
          </a:p>
        </p:txBody>
      </p:sp>
      <p:sp>
        <p:nvSpPr>
          <p:cNvPr id="65" name="TextBox 64">
            <a:extLst>
              <a:ext uri="{FF2B5EF4-FFF2-40B4-BE49-F238E27FC236}">
                <a16:creationId xmlns:a16="http://schemas.microsoft.com/office/drawing/2014/main" id="{96BD7761-227E-1727-4C04-331571E1A6E4}"/>
              </a:ext>
            </a:extLst>
          </p:cNvPr>
          <p:cNvSpPr txBox="1"/>
          <p:nvPr/>
        </p:nvSpPr>
        <p:spPr>
          <a:xfrm>
            <a:off x="9910390" y="2233462"/>
            <a:ext cx="1980684" cy="470540"/>
          </a:xfrm>
          <a:prstGeom prst="rect">
            <a:avLst/>
          </a:prstGeom>
          <a:noFill/>
        </p:spPr>
        <p:txBody>
          <a:bodyPr wrap="none" lIns="0" tIns="0" rIns="0" bIns="0" rtlCol="0">
            <a:noAutofit/>
          </a:bodyPr>
          <a:lstStyle/>
          <a:p>
            <a:pPr algn="ctr" defTabSz="914126"/>
            <a:r>
              <a:rPr lang="en-US" sz="1100" b="1">
                <a:solidFill>
                  <a:srgbClr val="00C1D5">
                    <a:lumMod val="75000"/>
                  </a:srgbClr>
                </a:solidFill>
                <a:latin typeface="Metropolis"/>
              </a:rPr>
              <a:t>Renewable Energy Powered Clouds </a:t>
            </a:r>
            <a:br>
              <a:rPr lang="en-US" sz="1100">
                <a:solidFill>
                  <a:srgbClr val="00C1D5">
                    <a:lumMod val="75000"/>
                  </a:srgbClr>
                </a:solidFill>
                <a:latin typeface="Metropolis"/>
              </a:rPr>
            </a:br>
            <a:r>
              <a:rPr lang="en-US" sz="1100">
                <a:solidFill>
                  <a:srgbClr val="00C1D5">
                    <a:lumMod val="75000"/>
                  </a:srgbClr>
                </a:solidFill>
                <a:latin typeface="Metropolis"/>
              </a:rPr>
              <a:t>(24/7 Match &amp; Demand Shifting)</a:t>
            </a:r>
          </a:p>
        </p:txBody>
      </p:sp>
      <p:cxnSp>
        <p:nvCxnSpPr>
          <p:cNvPr id="66" name="Straight Arrow Connector 65">
            <a:extLst>
              <a:ext uri="{FF2B5EF4-FFF2-40B4-BE49-F238E27FC236}">
                <a16:creationId xmlns:a16="http://schemas.microsoft.com/office/drawing/2014/main" id="{5885EB0B-9DC1-CFD9-72D9-8429F97A5FCE}"/>
              </a:ext>
            </a:extLst>
          </p:cNvPr>
          <p:cNvCxnSpPr>
            <a:cxnSpLocks/>
          </p:cNvCxnSpPr>
          <p:nvPr/>
        </p:nvCxnSpPr>
        <p:spPr bwMode="gray">
          <a:xfrm>
            <a:off x="11188724" y="2677010"/>
            <a:ext cx="0" cy="1130276"/>
          </a:xfrm>
          <a:prstGeom prst="straightConnector1">
            <a:avLst/>
          </a:prstGeom>
          <a:ln w="12700" cap="rnd">
            <a:solidFill>
              <a:schemeClr val="accent1">
                <a:lumMod val="60000"/>
                <a:lumOff val="40000"/>
              </a:schemeClr>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4318DD-970F-AD3C-B236-2CDE930E7EDF}"/>
              </a:ext>
            </a:extLst>
          </p:cNvPr>
          <p:cNvSpPr txBox="1"/>
          <p:nvPr/>
        </p:nvSpPr>
        <p:spPr>
          <a:xfrm>
            <a:off x="1616822" y="5313649"/>
            <a:ext cx="1980684" cy="470540"/>
          </a:xfrm>
          <a:prstGeom prst="rect">
            <a:avLst/>
          </a:prstGeom>
          <a:noFill/>
        </p:spPr>
        <p:txBody>
          <a:bodyPr wrap="none" lIns="0" tIns="0" rIns="0" bIns="0" rtlCol="0">
            <a:noAutofit/>
          </a:bodyPr>
          <a:lstStyle/>
          <a:p>
            <a:pPr algn="ctr" defTabSz="914126"/>
            <a:r>
              <a:rPr lang="en-US" sz="1100" b="1">
                <a:solidFill>
                  <a:srgbClr val="78BE20">
                    <a:lumMod val="75000"/>
                  </a:srgbClr>
                </a:solidFill>
                <a:latin typeface="Metropolis"/>
              </a:rPr>
              <a:t>Decarbonization Assessment</a:t>
            </a:r>
            <a:br>
              <a:rPr lang="en-US" sz="1100">
                <a:solidFill>
                  <a:srgbClr val="78BE20">
                    <a:lumMod val="75000"/>
                  </a:srgbClr>
                </a:solidFill>
                <a:latin typeface="Metropolis"/>
              </a:rPr>
            </a:br>
            <a:r>
              <a:rPr lang="en-US" sz="1100">
                <a:solidFill>
                  <a:srgbClr val="78BE20">
                    <a:lumMod val="75000"/>
                  </a:srgbClr>
                </a:solidFill>
                <a:latin typeface="Metropolis"/>
              </a:rPr>
              <a:t>(Carbon Calculators)</a:t>
            </a:r>
          </a:p>
        </p:txBody>
      </p:sp>
      <p:sp>
        <p:nvSpPr>
          <p:cNvPr id="14" name="Pentagon 13">
            <a:extLst>
              <a:ext uri="{FF2B5EF4-FFF2-40B4-BE49-F238E27FC236}">
                <a16:creationId xmlns:a16="http://schemas.microsoft.com/office/drawing/2014/main" id="{3E65CCDF-32B0-529D-E7C8-52DD403EDDED}"/>
              </a:ext>
            </a:extLst>
          </p:cNvPr>
          <p:cNvSpPr/>
          <p:nvPr/>
        </p:nvSpPr>
        <p:spPr>
          <a:xfrm>
            <a:off x="12944" y="1693606"/>
            <a:ext cx="1182917" cy="1993871"/>
          </a:xfrm>
          <a:prstGeom prst="homePlate">
            <a:avLst>
              <a:gd name="adj" fmla="val 22545"/>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4126">
              <a:spcAft>
                <a:spcPts val="600"/>
              </a:spcAft>
            </a:pPr>
            <a:r>
              <a:rPr lang="en-US" sz="1600">
                <a:solidFill>
                  <a:srgbClr val="78BE20">
                    <a:lumMod val="20000"/>
                    <a:lumOff val="80000"/>
                  </a:srgbClr>
                </a:solidFill>
                <a:latin typeface="Metropolis"/>
              </a:rPr>
              <a:t>GREEN</a:t>
            </a:r>
            <a:r>
              <a:rPr lang="en-US" sz="1200">
                <a:solidFill>
                  <a:srgbClr val="78BE20">
                    <a:lumMod val="20000"/>
                    <a:lumOff val="80000"/>
                  </a:srgbClr>
                </a:solidFill>
                <a:latin typeface="Metropolis"/>
              </a:rPr>
              <a:t> Infrastructure</a:t>
            </a:r>
          </a:p>
          <a:p>
            <a:pPr algn="ctr" defTabSz="914126">
              <a:spcAft>
                <a:spcPts val="600"/>
              </a:spcAft>
            </a:pPr>
            <a:endParaRPr lang="en-US" sz="1200">
              <a:solidFill>
                <a:srgbClr val="78BE20">
                  <a:lumMod val="20000"/>
                  <a:lumOff val="80000"/>
                </a:srgbClr>
              </a:solidFill>
              <a:latin typeface="Metropolis"/>
            </a:endParaRPr>
          </a:p>
          <a:p>
            <a:pPr algn="ctr" defTabSz="914126">
              <a:spcAft>
                <a:spcPts val="600"/>
              </a:spcAft>
            </a:pPr>
            <a:endParaRPr lang="en-US" sz="1200">
              <a:solidFill>
                <a:srgbClr val="78BE20">
                  <a:lumMod val="20000"/>
                  <a:lumOff val="80000"/>
                </a:srgbClr>
              </a:solidFill>
              <a:latin typeface="Metropolis"/>
            </a:endParaRPr>
          </a:p>
        </p:txBody>
      </p:sp>
      <p:cxnSp>
        <p:nvCxnSpPr>
          <p:cNvPr id="22" name="Straight Arrow Connector 21">
            <a:extLst>
              <a:ext uri="{FF2B5EF4-FFF2-40B4-BE49-F238E27FC236}">
                <a16:creationId xmlns:a16="http://schemas.microsoft.com/office/drawing/2014/main" id="{17E6CD29-1325-DAE8-D6DF-20FFAB510CA4}"/>
              </a:ext>
            </a:extLst>
          </p:cNvPr>
          <p:cNvCxnSpPr>
            <a:cxnSpLocks/>
          </p:cNvCxnSpPr>
          <p:nvPr/>
        </p:nvCxnSpPr>
        <p:spPr bwMode="gray">
          <a:xfrm>
            <a:off x="9910390" y="3284660"/>
            <a:ext cx="0" cy="522627"/>
          </a:xfrm>
          <a:prstGeom prst="straightConnector1">
            <a:avLst/>
          </a:prstGeom>
          <a:ln w="12700" cap="rnd">
            <a:solidFill>
              <a:schemeClr val="accent1">
                <a:lumMod val="60000"/>
                <a:lumOff val="40000"/>
              </a:schemeClr>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00F75A-E2FB-0835-BEF5-C5A52D835ECB}"/>
              </a:ext>
            </a:extLst>
          </p:cNvPr>
          <p:cNvSpPr txBox="1"/>
          <p:nvPr/>
        </p:nvSpPr>
        <p:spPr>
          <a:xfrm>
            <a:off x="8936734" y="2833158"/>
            <a:ext cx="1980684" cy="470540"/>
          </a:xfrm>
          <a:prstGeom prst="rect">
            <a:avLst/>
          </a:prstGeom>
          <a:noFill/>
        </p:spPr>
        <p:txBody>
          <a:bodyPr wrap="none" lIns="0" tIns="0" rIns="0" bIns="0" rtlCol="0">
            <a:noAutofit/>
          </a:bodyPr>
          <a:lstStyle/>
          <a:p>
            <a:pPr algn="ctr" defTabSz="914126"/>
            <a:r>
              <a:rPr lang="en-US" sz="1100" b="1">
                <a:solidFill>
                  <a:srgbClr val="00C1D5">
                    <a:lumMod val="75000"/>
                  </a:srgbClr>
                </a:solidFill>
                <a:latin typeface="Metropolis"/>
              </a:rPr>
              <a:t>Hardware Accelerators</a:t>
            </a:r>
            <a:br>
              <a:rPr lang="en-US" sz="1100">
                <a:solidFill>
                  <a:srgbClr val="00C1D5">
                    <a:lumMod val="75000"/>
                  </a:srgbClr>
                </a:solidFill>
                <a:latin typeface="Metropolis"/>
              </a:rPr>
            </a:br>
            <a:r>
              <a:rPr lang="en-US" sz="1100">
                <a:solidFill>
                  <a:srgbClr val="00C1D5">
                    <a:lumMod val="75000"/>
                  </a:srgbClr>
                </a:solidFill>
                <a:latin typeface="Metropolis"/>
              </a:rPr>
              <a:t>(AI/ML Workloads)</a:t>
            </a:r>
          </a:p>
        </p:txBody>
      </p:sp>
      <p:cxnSp>
        <p:nvCxnSpPr>
          <p:cNvPr id="24" name="Straight Arrow Connector 23">
            <a:extLst>
              <a:ext uri="{FF2B5EF4-FFF2-40B4-BE49-F238E27FC236}">
                <a16:creationId xmlns:a16="http://schemas.microsoft.com/office/drawing/2014/main" id="{D98D9033-0303-6624-02EC-43AA90B8DE44}"/>
              </a:ext>
            </a:extLst>
          </p:cNvPr>
          <p:cNvCxnSpPr>
            <a:cxnSpLocks/>
          </p:cNvCxnSpPr>
          <p:nvPr/>
        </p:nvCxnSpPr>
        <p:spPr bwMode="gray">
          <a:xfrm flipV="1">
            <a:off x="10953504" y="4490136"/>
            <a:ext cx="0" cy="430393"/>
          </a:xfrm>
          <a:prstGeom prst="straightConnector1">
            <a:avLst/>
          </a:prstGeom>
          <a:ln w="12700" cap="rnd">
            <a:solidFill>
              <a:schemeClr val="accent1">
                <a:lumMod val="60000"/>
                <a:lumOff val="40000"/>
              </a:schemeClr>
            </a:solidFill>
            <a:round/>
            <a:headEnd type="oval" w="lg" len="lg"/>
            <a:tailEnd type="oval"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991707-AF15-3C15-EF1F-04B0F3A8AF87}"/>
              </a:ext>
            </a:extLst>
          </p:cNvPr>
          <p:cNvSpPr txBox="1"/>
          <p:nvPr/>
        </p:nvSpPr>
        <p:spPr>
          <a:xfrm>
            <a:off x="10008952" y="5032243"/>
            <a:ext cx="1980684" cy="470540"/>
          </a:xfrm>
          <a:prstGeom prst="rect">
            <a:avLst/>
          </a:prstGeom>
          <a:noFill/>
        </p:spPr>
        <p:txBody>
          <a:bodyPr wrap="none" lIns="0" tIns="0" rIns="0" bIns="0" rtlCol="0">
            <a:noAutofit/>
          </a:bodyPr>
          <a:lstStyle/>
          <a:p>
            <a:pPr algn="ctr" defTabSz="914126"/>
            <a:r>
              <a:rPr lang="en-US" sz="1100" b="1">
                <a:solidFill>
                  <a:srgbClr val="00C1D5">
                    <a:lumMod val="75000"/>
                  </a:srgbClr>
                </a:solidFill>
                <a:latin typeface="Metropolis"/>
              </a:rPr>
              <a:t>Reuse Idle Hardware Resources</a:t>
            </a:r>
            <a:br>
              <a:rPr lang="en-US" sz="1100">
                <a:solidFill>
                  <a:srgbClr val="00C1D5">
                    <a:lumMod val="75000"/>
                  </a:srgbClr>
                </a:solidFill>
                <a:latin typeface="Metropolis"/>
              </a:rPr>
            </a:br>
            <a:r>
              <a:rPr lang="en-US" sz="1100">
                <a:solidFill>
                  <a:srgbClr val="00C1D5">
                    <a:lumMod val="75000"/>
                  </a:srgbClr>
                </a:solidFill>
                <a:latin typeface="Metropolis"/>
              </a:rPr>
              <a:t>(AI/ML Workloads)</a:t>
            </a:r>
          </a:p>
        </p:txBody>
      </p:sp>
      <p:sp>
        <p:nvSpPr>
          <p:cNvPr id="13" name="Rectangle 12">
            <a:extLst>
              <a:ext uri="{FF2B5EF4-FFF2-40B4-BE49-F238E27FC236}">
                <a16:creationId xmlns:a16="http://schemas.microsoft.com/office/drawing/2014/main" id="{53857381-A1ED-0C76-F398-C0735417ECB7}"/>
              </a:ext>
            </a:extLst>
          </p:cNvPr>
          <p:cNvSpPr/>
          <p:nvPr/>
        </p:nvSpPr>
        <p:spPr>
          <a:xfrm>
            <a:off x="1924496" y="1713808"/>
            <a:ext cx="1726575" cy="215069"/>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r>
              <a:rPr lang="en-US" sz="1100" b="1">
                <a:solidFill>
                  <a:srgbClr val="459B36">
                    <a:lumMod val="50000"/>
                  </a:srgbClr>
                </a:solidFill>
                <a:latin typeface="Metropolis"/>
              </a:rPr>
              <a:t>Private Cloud (SDDC)</a:t>
            </a:r>
          </a:p>
        </p:txBody>
      </p:sp>
      <p:sp>
        <p:nvSpPr>
          <p:cNvPr id="26" name="TextBox 25">
            <a:extLst>
              <a:ext uri="{FF2B5EF4-FFF2-40B4-BE49-F238E27FC236}">
                <a16:creationId xmlns:a16="http://schemas.microsoft.com/office/drawing/2014/main" id="{9CE393A6-D24A-55DC-D68B-D3ACD4D3D2A8}"/>
              </a:ext>
            </a:extLst>
          </p:cNvPr>
          <p:cNvSpPr txBox="1"/>
          <p:nvPr/>
        </p:nvSpPr>
        <p:spPr>
          <a:xfrm>
            <a:off x="735322" y="2233460"/>
            <a:ext cx="914162" cy="914162"/>
          </a:xfrm>
          <a:prstGeom prst="rect">
            <a:avLst/>
          </a:prstGeom>
          <a:noFill/>
        </p:spPr>
        <p:txBody>
          <a:bodyPr wrap="none" lIns="0" tIns="0" rIns="0" bIns="0" rtlCol="0">
            <a:noAutofit/>
          </a:bodyPr>
          <a:lstStyle/>
          <a:p>
            <a:pPr defTabSz="914126">
              <a:lnSpc>
                <a:spcPct val="130000"/>
              </a:lnSpc>
            </a:pPr>
            <a:endParaRPr lang="en-US" sz="1799" err="1">
              <a:solidFill>
                <a:srgbClr val="3F3F3F"/>
              </a:solidFill>
              <a:latin typeface="Metropolis"/>
            </a:endParaRPr>
          </a:p>
        </p:txBody>
      </p:sp>
      <p:sp>
        <p:nvSpPr>
          <p:cNvPr id="27" name="Pentagon 26">
            <a:extLst>
              <a:ext uri="{FF2B5EF4-FFF2-40B4-BE49-F238E27FC236}">
                <a16:creationId xmlns:a16="http://schemas.microsoft.com/office/drawing/2014/main" id="{F31078CA-2981-AA71-4BCA-0C8DF16DD13C}"/>
              </a:ext>
            </a:extLst>
          </p:cNvPr>
          <p:cNvSpPr/>
          <p:nvPr/>
        </p:nvSpPr>
        <p:spPr>
          <a:xfrm>
            <a:off x="8902" y="4569509"/>
            <a:ext cx="1182917" cy="2030980"/>
          </a:xfrm>
          <a:prstGeom prst="homePlate">
            <a:avLst>
              <a:gd name="adj" fmla="val 22545"/>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4126">
              <a:spcAft>
                <a:spcPts val="600"/>
              </a:spcAft>
            </a:pPr>
            <a:endParaRPr lang="en-US" sz="1200">
              <a:solidFill>
                <a:srgbClr val="FFFFFF"/>
              </a:solidFill>
              <a:latin typeface="Metropolis"/>
            </a:endParaRPr>
          </a:p>
          <a:p>
            <a:pPr algn="ctr" defTabSz="914126">
              <a:spcAft>
                <a:spcPts val="600"/>
              </a:spcAft>
            </a:pPr>
            <a:r>
              <a:rPr lang="en-US" sz="1600">
                <a:solidFill>
                  <a:srgbClr val="78BE20">
                    <a:lumMod val="20000"/>
                    <a:lumOff val="80000"/>
                  </a:srgbClr>
                </a:solidFill>
                <a:latin typeface="Metropolis"/>
              </a:rPr>
              <a:t>GREEN</a:t>
            </a:r>
            <a:r>
              <a:rPr lang="en-US" sz="1200">
                <a:solidFill>
                  <a:srgbClr val="78BE20">
                    <a:lumMod val="20000"/>
                    <a:lumOff val="80000"/>
                  </a:srgbClr>
                </a:solidFill>
                <a:latin typeface="Metropolis"/>
              </a:rPr>
              <a:t> Operations</a:t>
            </a:r>
          </a:p>
          <a:p>
            <a:pPr algn="ctr" defTabSz="914126">
              <a:spcAft>
                <a:spcPts val="600"/>
              </a:spcAft>
            </a:pPr>
            <a:endParaRPr lang="en-US" sz="1200">
              <a:solidFill>
                <a:srgbClr val="78BE20">
                  <a:lumMod val="20000"/>
                  <a:lumOff val="80000"/>
                </a:srgbClr>
              </a:solidFill>
              <a:latin typeface="Metropolis"/>
            </a:endParaRPr>
          </a:p>
          <a:p>
            <a:pPr algn="ctr" defTabSz="914126">
              <a:spcAft>
                <a:spcPts val="600"/>
              </a:spcAft>
            </a:pPr>
            <a:endParaRPr lang="en-US" sz="1200">
              <a:solidFill>
                <a:srgbClr val="78BE20">
                  <a:lumMod val="20000"/>
                  <a:lumOff val="80000"/>
                </a:srgbClr>
              </a:solidFill>
              <a:latin typeface="Metropolis"/>
            </a:endParaRPr>
          </a:p>
          <a:p>
            <a:pPr algn="ctr" defTabSz="914126">
              <a:spcAft>
                <a:spcPts val="600"/>
              </a:spcAft>
            </a:pPr>
            <a:endParaRPr lang="en-US" sz="1200">
              <a:solidFill>
                <a:srgbClr val="78BE20">
                  <a:lumMod val="20000"/>
                  <a:lumOff val="80000"/>
                </a:srgbClr>
              </a:solidFill>
              <a:latin typeface="Metropolis"/>
            </a:endParaRPr>
          </a:p>
        </p:txBody>
      </p:sp>
      <p:sp>
        <p:nvSpPr>
          <p:cNvPr id="31" name="Rectangle 30">
            <a:extLst>
              <a:ext uri="{FF2B5EF4-FFF2-40B4-BE49-F238E27FC236}">
                <a16:creationId xmlns:a16="http://schemas.microsoft.com/office/drawing/2014/main" id="{0EC32183-A61F-64C1-9C5D-6B9D368C323E}"/>
              </a:ext>
            </a:extLst>
          </p:cNvPr>
          <p:cNvSpPr/>
          <p:nvPr/>
        </p:nvSpPr>
        <p:spPr>
          <a:xfrm>
            <a:off x="3596658" y="2707252"/>
            <a:ext cx="1569614" cy="215069"/>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r>
              <a:rPr lang="en-US" sz="1100" b="1">
                <a:solidFill>
                  <a:srgbClr val="459B36">
                    <a:lumMod val="50000"/>
                  </a:srgbClr>
                </a:solidFill>
                <a:latin typeface="Metropolis"/>
              </a:rPr>
              <a:t>Private/Public Cloud</a:t>
            </a:r>
          </a:p>
        </p:txBody>
      </p:sp>
      <p:sp>
        <p:nvSpPr>
          <p:cNvPr id="37" name="Rectangle 36">
            <a:extLst>
              <a:ext uri="{FF2B5EF4-FFF2-40B4-BE49-F238E27FC236}">
                <a16:creationId xmlns:a16="http://schemas.microsoft.com/office/drawing/2014/main" id="{8DF9B8CF-574F-C69A-9F65-396C20CF5EA5}"/>
              </a:ext>
            </a:extLst>
          </p:cNvPr>
          <p:cNvSpPr/>
          <p:nvPr/>
        </p:nvSpPr>
        <p:spPr>
          <a:xfrm>
            <a:off x="5394434" y="1903959"/>
            <a:ext cx="1179275" cy="215069"/>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r>
              <a:rPr lang="en-US" sz="1100" b="1">
                <a:solidFill>
                  <a:srgbClr val="459B36">
                    <a:lumMod val="50000"/>
                  </a:srgbClr>
                </a:solidFill>
                <a:latin typeface="Metropolis"/>
              </a:rPr>
              <a:t>Multi-Cloud</a:t>
            </a:r>
          </a:p>
        </p:txBody>
      </p:sp>
      <p:pic>
        <p:nvPicPr>
          <p:cNvPr id="44" name="Graphic 43">
            <a:extLst>
              <a:ext uri="{FF2B5EF4-FFF2-40B4-BE49-F238E27FC236}">
                <a16:creationId xmlns:a16="http://schemas.microsoft.com/office/drawing/2014/main" id="{AF006EFE-3F3A-39D8-5AD7-211B16C06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880" y="5660218"/>
            <a:ext cx="602861" cy="495902"/>
          </a:xfrm>
          <a:prstGeom prst="rect">
            <a:avLst/>
          </a:prstGeom>
        </p:spPr>
      </p:pic>
      <p:pic>
        <p:nvPicPr>
          <p:cNvPr id="50" name="Graphic 49">
            <a:extLst>
              <a:ext uri="{FF2B5EF4-FFF2-40B4-BE49-F238E27FC236}">
                <a16:creationId xmlns:a16="http://schemas.microsoft.com/office/drawing/2014/main" id="{621A76C4-F72F-98EB-F9AC-EC124770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687" y="2848212"/>
            <a:ext cx="538030" cy="477285"/>
          </a:xfrm>
          <a:prstGeom prst="rect">
            <a:avLst/>
          </a:prstGeom>
        </p:spPr>
      </p:pic>
      <p:sp>
        <p:nvSpPr>
          <p:cNvPr id="28" name="TextBox 27">
            <a:extLst>
              <a:ext uri="{FF2B5EF4-FFF2-40B4-BE49-F238E27FC236}">
                <a16:creationId xmlns:a16="http://schemas.microsoft.com/office/drawing/2014/main" id="{E379F8AC-0E81-23D0-7C33-1034AC31B149}"/>
              </a:ext>
            </a:extLst>
          </p:cNvPr>
          <p:cNvSpPr txBox="1"/>
          <p:nvPr/>
        </p:nvSpPr>
        <p:spPr>
          <a:xfrm>
            <a:off x="9014668" y="6594716"/>
            <a:ext cx="3082575" cy="163443"/>
          </a:xfrm>
          <a:prstGeom prst="rect">
            <a:avLst/>
          </a:prstGeom>
          <a:noFill/>
        </p:spPr>
        <p:txBody>
          <a:bodyPr wrap="none" lIns="0" tIns="0" rIns="0" bIns="0" rtlCol="0">
            <a:spAutoFit/>
          </a:bodyPr>
          <a:lstStyle/>
          <a:p>
            <a:pPr algn="l">
              <a:lnSpc>
                <a:spcPct val="130000"/>
              </a:lnSpc>
            </a:pPr>
            <a:r>
              <a:rPr lang="en-US" sz="900">
                <a:solidFill>
                  <a:schemeClr val="accent1">
                    <a:lumMod val="50000"/>
                  </a:schemeClr>
                </a:solidFill>
              </a:rPr>
              <a:t>* Near Term is within 1-2 years;  Longer Term is 2+ years</a:t>
            </a:r>
          </a:p>
        </p:txBody>
      </p:sp>
    </p:spTree>
    <p:extLst>
      <p:ext uri="{BB962C8B-B14F-4D97-AF65-F5344CB8AC3E}">
        <p14:creationId xmlns:p14="http://schemas.microsoft.com/office/powerpoint/2010/main" val="387351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A799-7816-38E7-9070-5DE0E97690EB}"/>
              </a:ext>
            </a:extLst>
          </p:cNvPr>
          <p:cNvSpPr>
            <a:spLocks noGrp="1"/>
          </p:cNvSpPr>
          <p:nvPr>
            <p:ph type="title"/>
          </p:nvPr>
        </p:nvSpPr>
        <p:spPr>
          <a:xfrm>
            <a:off x="589107" y="938794"/>
            <a:ext cx="7388493" cy="1229360"/>
          </a:xfrm>
        </p:spPr>
        <p:txBody>
          <a:bodyPr/>
          <a:lstStyle/>
          <a:p>
            <a:r>
              <a:rPr lang="en-GB" dirty="0"/>
              <a:t>How can Vmware help?</a:t>
            </a:r>
            <a:endParaRPr lang="en-FR" dirty="0"/>
          </a:p>
        </p:txBody>
      </p:sp>
      <p:sp>
        <p:nvSpPr>
          <p:cNvPr id="3" name="Subtitle 2">
            <a:extLst>
              <a:ext uri="{FF2B5EF4-FFF2-40B4-BE49-F238E27FC236}">
                <a16:creationId xmlns:a16="http://schemas.microsoft.com/office/drawing/2014/main" id="{13223D39-3655-DD20-D9BC-A2B682C4E7C4}"/>
              </a:ext>
            </a:extLst>
          </p:cNvPr>
          <p:cNvSpPr>
            <a:spLocks noGrp="1"/>
          </p:cNvSpPr>
          <p:nvPr>
            <p:ph type="subTitle" idx="10"/>
          </p:nvPr>
        </p:nvSpPr>
        <p:spPr/>
        <p:txBody>
          <a:bodyPr/>
          <a:lstStyle/>
          <a:p>
            <a:r>
              <a:rPr lang="en-US"/>
              <a:t>Part 2</a:t>
            </a:r>
          </a:p>
        </p:txBody>
      </p:sp>
    </p:spTree>
    <p:extLst>
      <p:ext uri="{BB962C8B-B14F-4D97-AF65-F5344CB8AC3E}">
        <p14:creationId xmlns:p14="http://schemas.microsoft.com/office/powerpoint/2010/main" val="1571577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Sustainability Maturity Model</a:t>
            </a:r>
          </a:p>
        </p:txBody>
      </p:sp>
      <p:grpSp>
        <p:nvGrpSpPr>
          <p:cNvPr id="167" name="Group 166">
            <a:extLst>
              <a:ext uri="{FF2B5EF4-FFF2-40B4-BE49-F238E27FC236}">
                <a16:creationId xmlns:a16="http://schemas.microsoft.com/office/drawing/2014/main" id="{222EAC8E-63CB-1B6A-4E89-6C4101C065C0}"/>
              </a:ext>
            </a:extLst>
          </p:cNvPr>
          <p:cNvGrpSpPr/>
          <p:nvPr/>
        </p:nvGrpSpPr>
        <p:grpSpPr>
          <a:xfrm rot="16200000">
            <a:off x="-1272125" y="3011397"/>
            <a:ext cx="4309928" cy="456962"/>
            <a:chOff x="1619796" y="855718"/>
            <a:chExt cx="8390416" cy="457200"/>
          </a:xfrm>
        </p:grpSpPr>
        <p:cxnSp>
          <p:nvCxnSpPr>
            <p:cNvPr id="168" name="Straight Arrow Connector 167">
              <a:extLst>
                <a:ext uri="{FF2B5EF4-FFF2-40B4-BE49-F238E27FC236}">
                  <a16:creationId xmlns:a16="http://schemas.microsoft.com/office/drawing/2014/main" id="{1D6A54AF-68BC-DC55-D795-F84B79FA4EEA}"/>
                </a:ext>
              </a:extLst>
            </p:cNvPr>
            <p:cNvCxnSpPr/>
            <p:nvPr/>
          </p:nvCxnSpPr>
          <p:spPr>
            <a:xfrm rot="5400000" flipH="1" flipV="1">
              <a:off x="5815003" y="-3072280"/>
              <a:ext cx="1" cy="8390416"/>
            </a:xfrm>
            <a:prstGeom prst="straightConnector1">
              <a:avLst/>
            </a:prstGeom>
            <a:noFill/>
            <a:ln w="28575" cap="flat" cmpd="sng" algn="ctr">
              <a:solidFill>
                <a:schemeClr val="tx2"/>
              </a:solidFill>
              <a:prstDash val="solid"/>
              <a:miter lim="800000"/>
              <a:headEnd type="none" w="med" len="med"/>
              <a:tailEnd type="triangle" w="lg" len="lg"/>
            </a:ln>
            <a:effectLst/>
          </p:spPr>
        </p:cxnSp>
        <p:sp>
          <p:nvSpPr>
            <p:cNvPr id="169" name="TextBox 168">
              <a:extLst>
                <a:ext uri="{FF2B5EF4-FFF2-40B4-BE49-F238E27FC236}">
                  <a16:creationId xmlns:a16="http://schemas.microsoft.com/office/drawing/2014/main" id="{D942D42D-7D6B-67AC-B8B6-ED68AD9208C8}"/>
                </a:ext>
              </a:extLst>
            </p:cNvPr>
            <p:cNvSpPr txBox="1"/>
            <p:nvPr/>
          </p:nvSpPr>
          <p:spPr>
            <a:xfrm>
              <a:off x="2383750" y="855718"/>
              <a:ext cx="6870345" cy="457200"/>
            </a:xfrm>
            <a:prstGeom prst="rect">
              <a:avLst/>
            </a:prstGeom>
            <a:noFill/>
            <a:ln>
              <a:noFill/>
            </a:ln>
          </p:spPr>
          <p:txBody>
            <a:bodyPr wrap="square" lIns="0" tIns="0" rIns="0" bIns="0" rtlCol="0">
              <a:noAutofit/>
            </a:bodyPr>
            <a:lstStyle/>
            <a:p>
              <a:pPr marL="0" marR="0" lvl="0" indent="0" algn="ctr" defTabSz="913852"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3F3F3F"/>
                  </a:solidFill>
                  <a:effectLst/>
                  <a:uLnTx/>
                  <a:uFillTx/>
                  <a:latin typeface="Metropolis"/>
                  <a:ea typeface="Avenir Book" charset="0"/>
                  <a:cs typeface="Arial" panose="020B0604020202020204" pitchFamily="34" charset="0"/>
                </a:rPr>
                <a:t>Operating Model Maturity</a:t>
              </a:r>
            </a:p>
          </p:txBody>
        </p:sp>
      </p:grpSp>
      <p:grpSp>
        <p:nvGrpSpPr>
          <p:cNvPr id="170" name="Group 169">
            <a:extLst>
              <a:ext uri="{FF2B5EF4-FFF2-40B4-BE49-F238E27FC236}">
                <a16:creationId xmlns:a16="http://schemas.microsoft.com/office/drawing/2014/main" id="{72E3EAFF-F275-BD3E-C137-DC3CB25DF8D0}"/>
              </a:ext>
            </a:extLst>
          </p:cNvPr>
          <p:cNvGrpSpPr/>
          <p:nvPr/>
        </p:nvGrpSpPr>
        <p:grpSpPr>
          <a:xfrm>
            <a:off x="1244107" y="5695905"/>
            <a:ext cx="9606828" cy="377968"/>
            <a:chOff x="1619797" y="1115140"/>
            <a:chExt cx="8686800" cy="548398"/>
          </a:xfrm>
        </p:grpSpPr>
        <p:cxnSp>
          <p:nvCxnSpPr>
            <p:cNvPr id="171" name="Straight Arrow Connector 170">
              <a:extLst>
                <a:ext uri="{FF2B5EF4-FFF2-40B4-BE49-F238E27FC236}">
                  <a16:creationId xmlns:a16="http://schemas.microsoft.com/office/drawing/2014/main" id="{B41A9F62-9A62-40C1-570C-BAD844C95432}"/>
                </a:ext>
              </a:extLst>
            </p:cNvPr>
            <p:cNvCxnSpPr/>
            <p:nvPr/>
          </p:nvCxnSpPr>
          <p:spPr>
            <a:xfrm flipV="1">
              <a:off x="1619797" y="1115140"/>
              <a:ext cx="8686800" cy="7789"/>
            </a:xfrm>
            <a:prstGeom prst="straightConnector1">
              <a:avLst/>
            </a:prstGeom>
            <a:noFill/>
            <a:ln w="28575" cap="flat" cmpd="sng" algn="ctr">
              <a:solidFill>
                <a:schemeClr val="tx2"/>
              </a:solidFill>
              <a:prstDash val="solid"/>
              <a:miter lim="800000"/>
              <a:headEnd type="none" w="med" len="med"/>
              <a:tailEnd type="triangle" w="lg" len="lg"/>
            </a:ln>
            <a:effectLst/>
          </p:spPr>
        </p:cxnSp>
        <p:sp>
          <p:nvSpPr>
            <p:cNvPr id="172" name="TextBox 171">
              <a:extLst>
                <a:ext uri="{FF2B5EF4-FFF2-40B4-BE49-F238E27FC236}">
                  <a16:creationId xmlns:a16="http://schemas.microsoft.com/office/drawing/2014/main" id="{DA851A5A-0772-1D53-4B40-10558BD5E9E6}"/>
                </a:ext>
              </a:extLst>
            </p:cNvPr>
            <p:cNvSpPr txBox="1"/>
            <p:nvPr/>
          </p:nvSpPr>
          <p:spPr>
            <a:xfrm>
              <a:off x="4799013" y="1206338"/>
              <a:ext cx="2362200" cy="457200"/>
            </a:xfrm>
            <a:prstGeom prst="rect">
              <a:avLst/>
            </a:prstGeom>
            <a:noFill/>
            <a:ln>
              <a:noFill/>
            </a:ln>
          </p:spPr>
          <p:txBody>
            <a:bodyPr wrap="square" lIns="0" tIns="0" rIns="0" bIns="0" rtlCol="0">
              <a:noAutofit/>
            </a:bodyPr>
            <a:lstStyle/>
            <a:p>
              <a:pPr marL="0" marR="0" lvl="0" indent="0" algn="ctr" defTabSz="913852" rtl="0" eaLnBrk="1" fontAlgn="auto" latinLnBrk="0" hangingPunct="1">
                <a:lnSpc>
                  <a:spcPct val="90000"/>
                </a:lnSpc>
                <a:spcBef>
                  <a:spcPts val="0"/>
                </a:spcBef>
                <a:spcAft>
                  <a:spcPts val="0"/>
                </a:spcAft>
                <a:buClrTx/>
                <a:buSzTx/>
                <a:buFontTx/>
                <a:buNone/>
                <a:tabLst/>
                <a:defRPr/>
              </a:pPr>
              <a:r>
                <a:rPr lang="en-US" kern="0">
                  <a:solidFill>
                    <a:srgbClr val="3F3F3F"/>
                  </a:solidFill>
                  <a:latin typeface="Metropolis"/>
                  <a:ea typeface="Avenir Book" charset="0"/>
                  <a:cs typeface="Arial" panose="020B0604020202020204" pitchFamily="34" charset="0"/>
                </a:rPr>
                <a:t>Sustainability Focus</a:t>
              </a:r>
              <a:endParaRPr kumimoji="0" lang="en-US" sz="1800" b="0" i="0" u="none" strike="noStrike" kern="0" cap="none" spc="0" normalizeH="0" baseline="0" noProof="0">
                <a:ln>
                  <a:noFill/>
                </a:ln>
                <a:solidFill>
                  <a:srgbClr val="3F3F3F"/>
                </a:solidFill>
                <a:effectLst/>
                <a:uLnTx/>
                <a:uFillTx/>
                <a:latin typeface="Metropolis"/>
                <a:ea typeface="Avenir Book" charset="0"/>
                <a:cs typeface="Arial" panose="020B0604020202020204" pitchFamily="34" charset="0"/>
              </a:endParaRPr>
            </a:p>
          </p:txBody>
        </p:sp>
      </p:grpSp>
      <p:grpSp>
        <p:nvGrpSpPr>
          <p:cNvPr id="179" name="Group 178">
            <a:extLst>
              <a:ext uri="{FF2B5EF4-FFF2-40B4-BE49-F238E27FC236}">
                <a16:creationId xmlns:a16="http://schemas.microsoft.com/office/drawing/2014/main" id="{38D48973-C44F-0BB6-A3AD-46FF3AB25538}"/>
              </a:ext>
            </a:extLst>
          </p:cNvPr>
          <p:cNvGrpSpPr/>
          <p:nvPr/>
        </p:nvGrpSpPr>
        <p:grpSpPr>
          <a:xfrm>
            <a:off x="1287881" y="1093984"/>
            <a:ext cx="2674233" cy="4296224"/>
            <a:chOff x="1287881" y="1093984"/>
            <a:chExt cx="2674233" cy="4296224"/>
          </a:xfrm>
        </p:grpSpPr>
        <p:grpSp>
          <p:nvGrpSpPr>
            <p:cNvPr id="102" name="Group 101">
              <a:extLst>
                <a:ext uri="{FF2B5EF4-FFF2-40B4-BE49-F238E27FC236}">
                  <a16:creationId xmlns:a16="http://schemas.microsoft.com/office/drawing/2014/main" id="{65D97D1E-51DE-455A-82FD-16CA2BFBD993}"/>
                </a:ext>
              </a:extLst>
            </p:cNvPr>
            <p:cNvGrpSpPr/>
            <p:nvPr/>
          </p:nvGrpSpPr>
          <p:grpSpPr>
            <a:xfrm>
              <a:off x="1287881" y="1093984"/>
              <a:ext cx="2674233" cy="4296224"/>
              <a:chOff x="1204493" y="1066800"/>
              <a:chExt cx="2674930" cy="4297343"/>
            </a:xfrm>
          </p:grpSpPr>
          <p:sp>
            <p:nvSpPr>
              <p:cNvPr id="107" name="Rectangle 106">
                <a:extLst>
                  <a:ext uri="{FF2B5EF4-FFF2-40B4-BE49-F238E27FC236}">
                    <a16:creationId xmlns:a16="http://schemas.microsoft.com/office/drawing/2014/main" id="{B199BC9E-540C-4784-8C1A-FC84FF09D0F6}"/>
                  </a:ext>
                </a:extLst>
              </p:cNvPr>
              <p:cNvSpPr/>
              <p:nvPr/>
            </p:nvSpPr>
            <p:spPr>
              <a:xfrm>
                <a:off x="1204493" y="1066800"/>
                <a:ext cx="2674930" cy="4297343"/>
              </a:xfrm>
              <a:prstGeom prst="rect">
                <a:avLst/>
              </a:prstGeom>
              <a:solidFill>
                <a:srgbClr val="0091DA"/>
              </a:solidFill>
              <a:ln w="101600" cap="flat" cmpd="sng" algn="ctr">
                <a:noFill/>
                <a:prstDash val="solid"/>
              </a:ln>
              <a:effectLst/>
            </p:spPr>
            <p:txBody>
              <a:bodyPr rtlCol="0" anchor="t"/>
              <a:lstStyle/>
              <a:p>
                <a:pPr algn="ctr" defTabSz="914126">
                  <a:defRPr/>
                </a:pPr>
                <a:endParaRPr lang="en-US" sz="1799" kern="0">
                  <a:solidFill>
                    <a:prstClr val="white"/>
                  </a:solidFill>
                  <a:ea typeface="Avenir Book" charset="0"/>
                  <a:cs typeface="Arial" panose="020B0604020202020204" pitchFamily="34" charset="0"/>
                </a:endParaRPr>
              </a:p>
            </p:txBody>
          </p:sp>
          <p:sp>
            <p:nvSpPr>
              <p:cNvPr id="108" name="TextBox 107">
                <a:extLst>
                  <a:ext uri="{FF2B5EF4-FFF2-40B4-BE49-F238E27FC236}">
                    <a16:creationId xmlns:a16="http://schemas.microsoft.com/office/drawing/2014/main" id="{727E60C3-8AD6-46D8-BD21-39C753D43586}"/>
                  </a:ext>
                </a:extLst>
              </p:cNvPr>
              <p:cNvSpPr txBox="1"/>
              <p:nvPr/>
            </p:nvSpPr>
            <p:spPr>
              <a:xfrm>
                <a:off x="1347966" y="1145490"/>
                <a:ext cx="115283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Efficient</a:t>
                </a:r>
              </a:p>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Provider</a:t>
                </a:r>
              </a:p>
            </p:txBody>
          </p:sp>
          <p:cxnSp>
            <p:nvCxnSpPr>
              <p:cNvPr id="109" name="Straight Connector 108">
                <a:extLst>
                  <a:ext uri="{FF2B5EF4-FFF2-40B4-BE49-F238E27FC236}">
                    <a16:creationId xmlns:a16="http://schemas.microsoft.com/office/drawing/2014/main" id="{34E923C4-ECB2-4E2E-A4E5-DEEF7F0E420D}"/>
                  </a:ext>
                </a:extLst>
              </p:cNvPr>
              <p:cNvCxnSpPr/>
              <p:nvPr/>
            </p:nvCxnSpPr>
            <p:spPr>
              <a:xfrm>
                <a:off x="1205983" y="1857548"/>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grpSp>
          <p:nvGrpSpPr>
            <p:cNvPr id="13" name="Group 12" descr="vCloud Availability DR2C&#10;">
              <a:extLst>
                <a:ext uri="{FF2B5EF4-FFF2-40B4-BE49-F238E27FC236}">
                  <a16:creationId xmlns:a16="http://schemas.microsoft.com/office/drawing/2014/main" id="{CCAACB75-E308-25A5-8AD1-43A5E9396A32}"/>
                </a:ext>
              </a:extLst>
            </p:cNvPr>
            <p:cNvGrpSpPr/>
            <p:nvPr/>
          </p:nvGrpSpPr>
          <p:grpSpPr>
            <a:xfrm>
              <a:off x="3222600" y="1354730"/>
              <a:ext cx="581776" cy="683203"/>
              <a:chOff x="1895435" y="722232"/>
              <a:chExt cx="511261" cy="600394"/>
            </a:xfrm>
            <a:solidFill>
              <a:schemeClr val="bg1"/>
            </a:solidFill>
          </p:grpSpPr>
          <p:sp>
            <p:nvSpPr>
              <p:cNvPr id="14" name="Picture Placeholder 75">
                <a:extLst>
                  <a:ext uri="{FF2B5EF4-FFF2-40B4-BE49-F238E27FC236}">
                    <a16:creationId xmlns:a16="http://schemas.microsoft.com/office/drawing/2014/main" id="{FF50EEB5-219B-83C7-D3A2-E0BF2ED0EACD}"/>
                  </a:ext>
                </a:extLst>
              </p:cNvPr>
              <p:cNvSpPr/>
              <p:nvPr/>
            </p:nvSpPr>
            <p:spPr>
              <a:xfrm>
                <a:off x="1895435" y="722232"/>
                <a:ext cx="511261" cy="292133"/>
              </a:xfrm>
              <a:custGeom>
                <a:avLst/>
                <a:gdLst>
                  <a:gd name="connsiteX0" fmla="*/ 440526 w 511261"/>
                  <a:gd name="connsiteY0" fmla="*/ 109542 h 292133"/>
                  <a:gd name="connsiteX1" fmla="*/ 333008 w 511261"/>
                  <a:gd name="connsiteY1" fmla="*/ 0 h 292133"/>
                  <a:gd name="connsiteX2" fmla="*/ 330225 w 511261"/>
                  <a:gd name="connsiteY2" fmla="*/ 0 h 292133"/>
                  <a:gd name="connsiteX3" fmla="*/ 227956 w 511261"/>
                  <a:gd name="connsiteY3" fmla="*/ 74694 h 292133"/>
                  <a:gd name="connsiteX4" fmla="*/ 190008 w 511261"/>
                  <a:gd name="connsiteY4" fmla="*/ 65523 h 292133"/>
                  <a:gd name="connsiteX5" fmla="*/ 187542 w 511261"/>
                  <a:gd name="connsiteY5" fmla="*/ 65523 h 292133"/>
                  <a:gd name="connsiteX6" fmla="*/ 95266 w 511261"/>
                  <a:gd name="connsiteY6" fmla="*/ 140596 h 292133"/>
                  <a:gd name="connsiteX7" fmla="*/ 76798 w 511261"/>
                  <a:gd name="connsiteY7" fmla="*/ 137940 h 292133"/>
                  <a:gd name="connsiteX8" fmla="*/ 74964 w 511261"/>
                  <a:gd name="connsiteY8" fmla="*/ 137940 h 292133"/>
                  <a:gd name="connsiteX9" fmla="*/ 17 w 511261"/>
                  <a:gd name="connsiteY9" fmla="*/ 211431 h 292133"/>
                  <a:gd name="connsiteX10" fmla="*/ 78316 w 511261"/>
                  <a:gd name="connsiteY10" fmla="*/ 292133 h 292133"/>
                  <a:gd name="connsiteX11" fmla="*/ 87107 w 511261"/>
                  <a:gd name="connsiteY11" fmla="*/ 292133 h 292133"/>
                  <a:gd name="connsiteX12" fmla="*/ 141688 w 511261"/>
                  <a:gd name="connsiteY12" fmla="*/ 292133 h 292133"/>
                  <a:gd name="connsiteX13" fmla="*/ 141688 w 511261"/>
                  <a:gd name="connsiteY13" fmla="*/ 276322 h 292133"/>
                  <a:gd name="connsiteX14" fmla="*/ 87107 w 511261"/>
                  <a:gd name="connsiteY14" fmla="*/ 276322 h 292133"/>
                  <a:gd name="connsiteX15" fmla="*/ 78695 w 511261"/>
                  <a:gd name="connsiteY15" fmla="*/ 276322 h 292133"/>
                  <a:gd name="connsiteX16" fmla="*/ 15829 w 511261"/>
                  <a:gd name="connsiteY16" fmla="*/ 211811 h 292133"/>
                  <a:gd name="connsiteX17" fmla="*/ 74964 w 511261"/>
                  <a:gd name="connsiteY17" fmla="*/ 153751 h 292133"/>
                  <a:gd name="connsiteX18" fmla="*/ 76482 w 511261"/>
                  <a:gd name="connsiteY18" fmla="*/ 153751 h 292133"/>
                  <a:gd name="connsiteX19" fmla="*/ 91028 w 511261"/>
                  <a:gd name="connsiteY19" fmla="*/ 155838 h 292133"/>
                  <a:gd name="connsiteX20" fmla="*/ 107219 w 511261"/>
                  <a:gd name="connsiteY20" fmla="*/ 160265 h 292133"/>
                  <a:gd name="connsiteX21" fmla="*/ 110698 w 511261"/>
                  <a:gd name="connsiteY21" fmla="*/ 143885 h 292133"/>
                  <a:gd name="connsiteX22" fmla="*/ 187542 w 511261"/>
                  <a:gd name="connsiteY22" fmla="*/ 81271 h 292133"/>
                  <a:gd name="connsiteX23" fmla="*/ 189439 w 511261"/>
                  <a:gd name="connsiteY23" fmla="*/ 81271 h 292133"/>
                  <a:gd name="connsiteX24" fmla="*/ 221062 w 511261"/>
                  <a:gd name="connsiteY24" fmla="*/ 88861 h 292133"/>
                  <a:gd name="connsiteX25" fmla="*/ 236494 w 511261"/>
                  <a:gd name="connsiteY25" fmla="*/ 96324 h 292133"/>
                  <a:gd name="connsiteX26" fmla="*/ 242819 w 511261"/>
                  <a:gd name="connsiteY26" fmla="*/ 80322 h 292133"/>
                  <a:gd name="connsiteX27" fmla="*/ 330288 w 511261"/>
                  <a:gd name="connsiteY27" fmla="*/ 15748 h 292133"/>
                  <a:gd name="connsiteX28" fmla="*/ 332691 w 511261"/>
                  <a:gd name="connsiteY28" fmla="*/ 15748 h 292133"/>
                  <a:gd name="connsiteX29" fmla="*/ 424904 w 511261"/>
                  <a:gd name="connsiteY29" fmla="*/ 110617 h 292133"/>
                  <a:gd name="connsiteX30" fmla="*/ 426043 w 511261"/>
                  <a:gd name="connsiteY30" fmla="*/ 123709 h 292133"/>
                  <a:gd name="connsiteX31" fmla="*/ 439134 w 511261"/>
                  <a:gd name="connsiteY31" fmla="*/ 124974 h 292133"/>
                  <a:gd name="connsiteX32" fmla="*/ 495676 w 511261"/>
                  <a:gd name="connsiteY32" fmla="*/ 201502 h 292133"/>
                  <a:gd name="connsiteX33" fmla="*/ 433442 w 511261"/>
                  <a:gd name="connsiteY33" fmla="*/ 275057 h 292133"/>
                  <a:gd name="connsiteX34" fmla="*/ 422817 w 511261"/>
                  <a:gd name="connsiteY34" fmla="*/ 275057 h 292133"/>
                  <a:gd name="connsiteX35" fmla="*/ 340597 w 511261"/>
                  <a:gd name="connsiteY35" fmla="*/ 275057 h 292133"/>
                  <a:gd name="connsiteX36" fmla="*/ 340597 w 511261"/>
                  <a:gd name="connsiteY36" fmla="*/ 291501 h 292133"/>
                  <a:gd name="connsiteX37" fmla="*/ 422817 w 511261"/>
                  <a:gd name="connsiteY37" fmla="*/ 291501 h 292133"/>
                  <a:gd name="connsiteX38" fmla="*/ 433189 w 511261"/>
                  <a:gd name="connsiteY38" fmla="*/ 291501 h 292133"/>
                  <a:gd name="connsiteX39" fmla="*/ 511235 w 511261"/>
                  <a:gd name="connsiteY39" fmla="*/ 202450 h 292133"/>
                  <a:gd name="connsiteX40" fmla="*/ 440526 w 511261"/>
                  <a:gd name="connsiteY40" fmla="*/ 109542 h 29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1261" h="292133">
                    <a:moveTo>
                      <a:pt x="440526" y="109542"/>
                    </a:moveTo>
                    <a:cubicBezTo>
                      <a:pt x="435023" y="49079"/>
                      <a:pt x="389550" y="1391"/>
                      <a:pt x="333008" y="0"/>
                    </a:cubicBezTo>
                    <a:lnTo>
                      <a:pt x="330225" y="0"/>
                    </a:lnTo>
                    <a:cubicBezTo>
                      <a:pt x="284561" y="0"/>
                      <a:pt x="245032" y="30738"/>
                      <a:pt x="227956" y="74694"/>
                    </a:cubicBezTo>
                    <a:cubicBezTo>
                      <a:pt x="216111" y="68950"/>
                      <a:pt x="203169" y="65823"/>
                      <a:pt x="190008" y="65523"/>
                    </a:cubicBezTo>
                    <a:lnTo>
                      <a:pt x="187542" y="65523"/>
                    </a:lnTo>
                    <a:cubicBezTo>
                      <a:pt x="142897" y="65568"/>
                      <a:pt x="104392" y="96894"/>
                      <a:pt x="95266" y="140596"/>
                    </a:cubicBezTo>
                    <a:cubicBezTo>
                      <a:pt x="89246" y="138939"/>
                      <a:pt x="83041" y="138047"/>
                      <a:pt x="76798" y="137940"/>
                    </a:cubicBezTo>
                    <a:lnTo>
                      <a:pt x="74964" y="137940"/>
                    </a:lnTo>
                    <a:cubicBezTo>
                      <a:pt x="34189" y="138066"/>
                      <a:pt x="943" y="170666"/>
                      <a:pt x="17" y="211431"/>
                    </a:cubicBezTo>
                    <a:cubicBezTo>
                      <a:pt x="-931" y="252984"/>
                      <a:pt x="36953" y="290995"/>
                      <a:pt x="78316" y="292133"/>
                    </a:cubicBezTo>
                    <a:lnTo>
                      <a:pt x="87107" y="292133"/>
                    </a:lnTo>
                    <a:lnTo>
                      <a:pt x="141688" y="292133"/>
                    </a:lnTo>
                    <a:lnTo>
                      <a:pt x="141688" y="276322"/>
                    </a:lnTo>
                    <a:lnTo>
                      <a:pt x="87107" y="276322"/>
                    </a:lnTo>
                    <a:lnTo>
                      <a:pt x="78695" y="276322"/>
                    </a:lnTo>
                    <a:cubicBezTo>
                      <a:pt x="45618" y="275436"/>
                      <a:pt x="15070" y="244066"/>
                      <a:pt x="15829" y="211811"/>
                    </a:cubicBezTo>
                    <a:cubicBezTo>
                      <a:pt x="16680" y="179687"/>
                      <a:pt x="42829" y="154012"/>
                      <a:pt x="74964" y="153751"/>
                    </a:cubicBezTo>
                    <a:lnTo>
                      <a:pt x="76482" y="153751"/>
                    </a:lnTo>
                    <a:cubicBezTo>
                      <a:pt x="81398" y="153851"/>
                      <a:pt x="86283" y="154552"/>
                      <a:pt x="91028" y="155838"/>
                    </a:cubicBezTo>
                    <a:lnTo>
                      <a:pt x="107219" y="160265"/>
                    </a:lnTo>
                    <a:lnTo>
                      <a:pt x="110698" y="143885"/>
                    </a:lnTo>
                    <a:cubicBezTo>
                      <a:pt x="118423" y="107553"/>
                      <a:pt x="150399" y="81499"/>
                      <a:pt x="187542" y="81271"/>
                    </a:cubicBezTo>
                    <a:lnTo>
                      <a:pt x="189439" y="81271"/>
                    </a:lnTo>
                    <a:cubicBezTo>
                      <a:pt x="200403" y="81500"/>
                      <a:pt x="211189" y="84089"/>
                      <a:pt x="221062" y="88861"/>
                    </a:cubicBezTo>
                    <a:lnTo>
                      <a:pt x="236494" y="96324"/>
                    </a:lnTo>
                    <a:lnTo>
                      <a:pt x="242819" y="80322"/>
                    </a:lnTo>
                    <a:cubicBezTo>
                      <a:pt x="257998" y="41110"/>
                      <a:pt x="292340" y="15748"/>
                      <a:pt x="330288" y="15748"/>
                    </a:cubicBezTo>
                    <a:lnTo>
                      <a:pt x="332691" y="15748"/>
                    </a:lnTo>
                    <a:cubicBezTo>
                      <a:pt x="380379" y="16887"/>
                      <a:pt x="420034" y="57807"/>
                      <a:pt x="424904" y="110617"/>
                    </a:cubicBezTo>
                    <a:lnTo>
                      <a:pt x="426043" y="123709"/>
                    </a:lnTo>
                    <a:lnTo>
                      <a:pt x="439134" y="124974"/>
                    </a:lnTo>
                    <a:cubicBezTo>
                      <a:pt x="471833" y="128073"/>
                      <a:pt x="496688" y="161657"/>
                      <a:pt x="495676" y="201502"/>
                    </a:cubicBezTo>
                    <a:cubicBezTo>
                      <a:pt x="494664" y="241347"/>
                      <a:pt x="466899" y="275057"/>
                      <a:pt x="433442" y="275057"/>
                    </a:cubicBezTo>
                    <a:lnTo>
                      <a:pt x="422817" y="275057"/>
                    </a:lnTo>
                    <a:lnTo>
                      <a:pt x="340597" y="275057"/>
                    </a:lnTo>
                    <a:lnTo>
                      <a:pt x="340597" y="291501"/>
                    </a:lnTo>
                    <a:lnTo>
                      <a:pt x="422817" y="291501"/>
                    </a:lnTo>
                    <a:lnTo>
                      <a:pt x="433189" y="291501"/>
                    </a:lnTo>
                    <a:cubicBezTo>
                      <a:pt x="475248" y="291501"/>
                      <a:pt x="510160" y="251846"/>
                      <a:pt x="511235" y="202450"/>
                    </a:cubicBezTo>
                    <a:cubicBezTo>
                      <a:pt x="512310" y="153055"/>
                      <a:pt x="481003" y="113400"/>
                      <a:pt x="440526" y="109542"/>
                    </a:cubicBezTo>
                    <a:close/>
                  </a:path>
                </a:pathLst>
              </a:custGeom>
              <a:grpFill/>
              <a:ln w="6271" cap="flat">
                <a:noFill/>
                <a:prstDash val="solid"/>
                <a:miter/>
              </a:ln>
            </p:spPr>
            <p:txBody>
              <a:bodyPr rtlCol="0" anchor="ctr"/>
              <a:lstStyle/>
              <a:p>
                <a:endParaRPr lang="en-US"/>
              </a:p>
            </p:txBody>
          </p:sp>
          <p:sp>
            <p:nvSpPr>
              <p:cNvPr id="15" name="Picture Placeholder 75">
                <a:extLst>
                  <a:ext uri="{FF2B5EF4-FFF2-40B4-BE49-F238E27FC236}">
                    <a16:creationId xmlns:a16="http://schemas.microsoft.com/office/drawing/2014/main" id="{9C743CC9-B654-F342-AEA2-95077A2F24B4}"/>
                  </a:ext>
                </a:extLst>
              </p:cNvPr>
              <p:cNvSpPr/>
              <p:nvPr/>
            </p:nvSpPr>
            <p:spPr>
              <a:xfrm>
                <a:off x="2019857" y="1058574"/>
                <a:ext cx="115234" cy="264052"/>
              </a:xfrm>
              <a:custGeom>
                <a:avLst/>
                <a:gdLst>
                  <a:gd name="connsiteX0" fmla="*/ 15812 w 115234"/>
                  <a:gd name="connsiteY0" fmla="*/ 264052 h 264052"/>
                  <a:gd name="connsiteX1" fmla="*/ 0 w 115234"/>
                  <a:gd name="connsiteY1" fmla="*/ 264052 h 264052"/>
                  <a:gd name="connsiteX2" fmla="*/ 0 w 115234"/>
                  <a:gd name="connsiteY2" fmla="*/ 0 h 264052"/>
                  <a:gd name="connsiteX3" fmla="*/ 115234 w 115234"/>
                  <a:gd name="connsiteY3" fmla="*/ 0 h 264052"/>
                  <a:gd name="connsiteX4" fmla="*/ 115234 w 115234"/>
                  <a:gd name="connsiteY4" fmla="*/ 89746 h 264052"/>
                  <a:gd name="connsiteX5" fmla="*/ 99423 w 115234"/>
                  <a:gd name="connsiteY5" fmla="*/ 89746 h 264052"/>
                  <a:gd name="connsiteX6" fmla="*/ 99423 w 115234"/>
                  <a:gd name="connsiteY6" fmla="*/ 15812 h 264052"/>
                  <a:gd name="connsiteX7" fmla="*/ 15812 w 115234"/>
                  <a:gd name="connsiteY7" fmla="*/ 15812 h 264052"/>
                  <a:gd name="connsiteX8" fmla="*/ 15812 w 115234"/>
                  <a:gd name="connsiteY8" fmla="*/ 264052 h 26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4" h="264052">
                    <a:moveTo>
                      <a:pt x="15812" y="264052"/>
                    </a:moveTo>
                    <a:lnTo>
                      <a:pt x="0" y="264052"/>
                    </a:lnTo>
                    <a:lnTo>
                      <a:pt x="0" y="0"/>
                    </a:lnTo>
                    <a:lnTo>
                      <a:pt x="115234" y="0"/>
                    </a:lnTo>
                    <a:lnTo>
                      <a:pt x="115234" y="89746"/>
                    </a:lnTo>
                    <a:lnTo>
                      <a:pt x="99423" y="89746"/>
                    </a:lnTo>
                    <a:lnTo>
                      <a:pt x="99423" y="15812"/>
                    </a:lnTo>
                    <a:lnTo>
                      <a:pt x="15812" y="15812"/>
                    </a:lnTo>
                    <a:lnTo>
                      <a:pt x="15812" y="264052"/>
                    </a:lnTo>
                    <a:close/>
                  </a:path>
                </a:pathLst>
              </a:custGeom>
              <a:grpFill/>
              <a:ln w="6271" cap="flat">
                <a:noFill/>
                <a:prstDash val="solid"/>
                <a:miter/>
              </a:ln>
            </p:spPr>
            <p:txBody>
              <a:bodyPr rtlCol="0" anchor="ctr"/>
              <a:lstStyle/>
              <a:p>
                <a:endParaRPr lang="en-US"/>
              </a:p>
            </p:txBody>
          </p:sp>
          <p:sp>
            <p:nvSpPr>
              <p:cNvPr id="16" name="Picture Placeholder 75">
                <a:extLst>
                  <a:ext uri="{FF2B5EF4-FFF2-40B4-BE49-F238E27FC236}">
                    <a16:creationId xmlns:a16="http://schemas.microsoft.com/office/drawing/2014/main" id="{FF357A79-D6CF-D06B-9B54-8C385B7A6CF7}"/>
                  </a:ext>
                </a:extLst>
              </p:cNvPr>
              <p:cNvSpPr/>
              <p:nvPr/>
            </p:nvSpPr>
            <p:spPr>
              <a:xfrm>
                <a:off x="2118837" y="1174631"/>
                <a:ext cx="122381" cy="147995"/>
              </a:xfrm>
              <a:custGeom>
                <a:avLst/>
                <a:gdLst>
                  <a:gd name="connsiteX0" fmla="*/ 122381 w 122381"/>
                  <a:gd name="connsiteY0" fmla="*/ 147996 h 147995"/>
                  <a:gd name="connsiteX1" fmla="*/ 106570 w 122381"/>
                  <a:gd name="connsiteY1" fmla="*/ 147996 h 147995"/>
                  <a:gd name="connsiteX2" fmla="*/ 106570 w 122381"/>
                  <a:gd name="connsiteY2" fmla="*/ 15812 h 147995"/>
                  <a:gd name="connsiteX3" fmla="*/ 15812 w 122381"/>
                  <a:gd name="connsiteY3" fmla="*/ 15812 h 147995"/>
                  <a:gd name="connsiteX4" fmla="*/ 15812 w 122381"/>
                  <a:gd name="connsiteY4" fmla="*/ 147996 h 147995"/>
                  <a:gd name="connsiteX5" fmla="*/ 0 w 122381"/>
                  <a:gd name="connsiteY5" fmla="*/ 147996 h 147995"/>
                  <a:gd name="connsiteX6" fmla="*/ 0 w 122381"/>
                  <a:gd name="connsiteY6" fmla="*/ 0 h 147995"/>
                  <a:gd name="connsiteX7" fmla="*/ 122381 w 122381"/>
                  <a:gd name="connsiteY7" fmla="*/ 0 h 147995"/>
                  <a:gd name="connsiteX8" fmla="*/ 122381 w 122381"/>
                  <a:gd name="connsiteY8" fmla="*/ 147996 h 14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81" h="147995">
                    <a:moveTo>
                      <a:pt x="122381" y="147996"/>
                    </a:moveTo>
                    <a:lnTo>
                      <a:pt x="106570" y="147996"/>
                    </a:lnTo>
                    <a:lnTo>
                      <a:pt x="106570" y="15812"/>
                    </a:lnTo>
                    <a:lnTo>
                      <a:pt x="15812" y="15812"/>
                    </a:lnTo>
                    <a:lnTo>
                      <a:pt x="15812" y="147996"/>
                    </a:lnTo>
                    <a:lnTo>
                      <a:pt x="0" y="147996"/>
                    </a:lnTo>
                    <a:lnTo>
                      <a:pt x="0" y="0"/>
                    </a:lnTo>
                    <a:lnTo>
                      <a:pt x="122381" y="0"/>
                    </a:lnTo>
                    <a:lnTo>
                      <a:pt x="122381" y="147996"/>
                    </a:lnTo>
                    <a:close/>
                  </a:path>
                </a:pathLst>
              </a:custGeom>
              <a:grpFill/>
              <a:ln w="6271" cap="flat">
                <a:noFill/>
                <a:prstDash val="solid"/>
                <a:miter/>
              </a:ln>
            </p:spPr>
            <p:txBody>
              <a:bodyPr rtlCol="0" anchor="ctr"/>
              <a:lstStyle/>
              <a:p>
                <a:endParaRPr lang="en-US"/>
              </a:p>
            </p:txBody>
          </p:sp>
          <p:sp>
            <p:nvSpPr>
              <p:cNvPr id="17" name="Picture Placeholder 75">
                <a:extLst>
                  <a:ext uri="{FF2B5EF4-FFF2-40B4-BE49-F238E27FC236}">
                    <a16:creationId xmlns:a16="http://schemas.microsoft.com/office/drawing/2014/main" id="{E8C0D2CF-95CC-2D6E-F7F3-0FCF44986EE3}"/>
                  </a:ext>
                </a:extLst>
              </p:cNvPr>
              <p:cNvSpPr/>
              <p:nvPr/>
            </p:nvSpPr>
            <p:spPr>
              <a:xfrm>
                <a:off x="2059702"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8" name="Picture Placeholder 75">
                <a:extLst>
                  <a:ext uri="{FF2B5EF4-FFF2-40B4-BE49-F238E27FC236}">
                    <a16:creationId xmlns:a16="http://schemas.microsoft.com/office/drawing/2014/main" id="{10FF7480-3A9F-0E33-6D58-897B6EB82BF7}"/>
                  </a:ext>
                </a:extLst>
              </p:cNvPr>
              <p:cNvSpPr/>
              <p:nvPr/>
            </p:nvSpPr>
            <p:spPr>
              <a:xfrm>
                <a:off x="2088100"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9" name="Picture Placeholder 75">
                <a:extLst>
                  <a:ext uri="{FF2B5EF4-FFF2-40B4-BE49-F238E27FC236}">
                    <a16:creationId xmlns:a16="http://schemas.microsoft.com/office/drawing/2014/main" id="{6D1A3E9D-DD29-3200-5C0C-59DE21572793}"/>
                  </a:ext>
                </a:extLst>
              </p:cNvPr>
              <p:cNvSpPr/>
              <p:nvPr/>
            </p:nvSpPr>
            <p:spPr>
              <a:xfrm>
                <a:off x="2059702"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0" name="Picture Placeholder 75">
                <a:extLst>
                  <a:ext uri="{FF2B5EF4-FFF2-40B4-BE49-F238E27FC236}">
                    <a16:creationId xmlns:a16="http://schemas.microsoft.com/office/drawing/2014/main" id="{2215B994-8942-915A-75BB-C08813B65B84}"/>
                  </a:ext>
                </a:extLst>
              </p:cNvPr>
              <p:cNvSpPr/>
              <p:nvPr/>
            </p:nvSpPr>
            <p:spPr>
              <a:xfrm>
                <a:off x="2088100"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1" name="Picture Placeholder 75">
                <a:extLst>
                  <a:ext uri="{FF2B5EF4-FFF2-40B4-BE49-F238E27FC236}">
                    <a16:creationId xmlns:a16="http://schemas.microsoft.com/office/drawing/2014/main" id="{63DA9B20-40D9-6215-FC46-375929084973}"/>
                  </a:ext>
                </a:extLst>
              </p:cNvPr>
              <p:cNvSpPr/>
              <p:nvPr/>
            </p:nvSpPr>
            <p:spPr>
              <a:xfrm>
                <a:off x="2059702"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2" name="Picture Placeholder 75">
                <a:extLst>
                  <a:ext uri="{FF2B5EF4-FFF2-40B4-BE49-F238E27FC236}">
                    <a16:creationId xmlns:a16="http://schemas.microsoft.com/office/drawing/2014/main" id="{5DAD5349-B1E6-7788-E3A5-B51CFC8D23D8}"/>
                  </a:ext>
                </a:extLst>
              </p:cNvPr>
              <p:cNvSpPr/>
              <p:nvPr/>
            </p:nvSpPr>
            <p:spPr>
              <a:xfrm>
                <a:off x="2088100"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3" name="Picture Placeholder 75">
                <a:extLst>
                  <a:ext uri="{FF2B5EF4-FFF2-40B4-BE49-F238E27FC236}">
                    <a16:creationId xmlns:a16="http://schemas.microsoft.com/office/drawing/2014/main" id="{D1F039B2-0E3E-7CB3-8B45-4F46E4AA4158}"/>
                  </a:ext>
                </a:extLst>
              </p:cNvPr>
              <p:cNvSpPr/>
              <p:nvPr/>
            </p:nvSpPr>
            <p:spPr>
              <a:xfrm>
                <a:off x="2059702"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4" name="Picture Placeholder 75">
                <a:extLst>
                  <a:ext uri="{FF2B5EF4-FFF2-40B4-BE49-F238E27FC236}">
                    <a16:creationId xmlns:a16="http://schemas.microsoft.com/office/drawing/2014/main" id="{D32E987C-BE51-FB87-2AFD-75D5DB674593}"/>
                  </a:ext>
                </a:extLst>
              </p:cNvPr>
              <p:cNvSpPr/>
              <p:nvPr/>
            </p:nvSpPr>
            <p:spPr>
              <a:xfrm>
                <a:off x="2088100"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5" name="Picture Placeholder 75">
                <a:extLst>
                  <a:ext uri="{FF2B5EF4-FFF2-40B4-BE49-F238E27FC236}">
                    <a16:creationId xmlns:a16="http://schemas.microsoft.com/office/drawing/2014/main" id="{DF61EE35-E090-CE86-BB04-12D10F929EAB}"/>
                  </a:ext>
                </a:extLst>
              </p:cNvPr>
              <p:cNvSpPr/>
              <p:nvPr/>
            </p:nvSpPr>
            <p:spPr>
              <a:xfrm>
                <a:off x="2059702"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6" name="Picture Placeholder 75">
                <a:extLst>
                  <a:ext uri="{FF2B5EF4-FFF2-40B4-BE49-F238E27FC236}">
                    <a16:creationId xmlns:a16="http://schemas.microsoft.com/office/drawing/2014/main" id="{F4E038F6-CBCE-E952-8BF2-F1BFEEFBDEC1}"/>
                  </a:ext>
                </a:extLst>
              </p:cNvPr>
              <p:cNvSpPr/>
              <p:nvPr/>
            </p:nvSpPr>
            <p:spPr>
              <a:xfrm>
                <a:off x="2088100"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7" name="Picture Placeholder 75">
                <a:extLst>
                  <a:ext uri="{FF2B5EF4-FFF2-40B4-BE49-F238E27FC236}">
                    <a16:creationId xmlns:a16="http://schemas.microsoft.com/office/drawing/2014/main" id="{7208CBA3-D117-2B9A-7D9E-B4733097F5E3}"/>
                  </a:ext>
                </a:extLst>
              </p:cNvPr>
              <p:cNvSpPr/>
              <p:nvPr/>
            </p:nvSpPr>
            <p:spPr>
              <a:xfrm>
                <a:off x="2059702"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8" name="Picture Placeholder 75">
                <a:extLst>
                  <a:ext uri="{FF2B5EF4-FFF2-40B4-BE49-F238E27FC236}">
                    <a16:creationId xmlns:a16="http://schemas.microsoft.com/office/drawing/2014/main" id="{286B1465-4849-41FC-A64F-867BCF7D79E7}"/>
                  </a:ext>
                </a:extLst>
              </p:cNvPr>
              <p:cNvSpPr/>
              <p:nvPr/>
            </p:nvSpPr>
            <p:spPr>
              <a:xfrm>
                <a:off x="2088100"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9" name="Picture Placeholder 75">
                <a:extLst>
                  <a:ext uri="{FF2B5EF4-FFF2-40B4-BE49-F238E27FC236}">
                    <a16:creationId xmlns:a16="http://schemas.microsoft.com/office/drawing/2014/main" id="{2F510F17-2E1E-35D8-5D9F-0C7E049270E4}"/>
                  </a:ext>
                </a:extLst>
              </p:cNvPr>
              <p:cNvSpPr/>
              <p:nvPr/>
            </p:nvSpPr>
            <p:spPr>
              <a:xfrm>
                <a:off x="2059702"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0" name="Picture Placeholder 75">
                <a:extLst>
                  <a:ext uri="{FF2B5EF4-FFF2-40B4-BE49-F238E27FC236}">
                    <a16:creationId xmlns:a16="http://schemas.microsoft.com/office/drawing/2014/main" id="{29655592-FED0-EE41-D747-3BA5ABA97AF5}"/>
                  </a:ext>
                </a:extLst>
              </p:cNvPr>
              <p:cNvSpPr/>
              <p:nvPr/>
            </p:nvSpPr>
            <p:spPr>
              <a:xfrm>
                <a:off x="2088100"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1" name="Picture Placeholder 75">
                <a:extLst>
                  <a:ext uri="{FF2B5EF4-FFF2-40B4-BE49-F238E27FC236}">
                    <a16:creationId xmlns:a16="http://schemas.microsoft.com/office/drawing/2014/main" id="{52007E03-2733-33B4-EE97-811532DBFAD4}"/>
                  </a:ext>
                </a:extLst>
              </p:cNvPr>
              <p:cNvSpPr/>
              <p:nvPr/>
            </p:nvSpPr>
            <p:spPr>
              <a:xfrm>
                <a:off x="2059702"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2" name="Picture Placeholder 75">
                <a:extLst>
                  <a:ext uri="{FF2B5EF4-FFF2-40B4-BE49-F238E27FC236}">
                    <a16:creationId xmlns:a16="http://schemas.microsoft.com/office/drawing/2014/main" id="{B626588B-F399-C349-BD0E-AB3E3F2548F0}"/>
                  </a:ext>
                </a:extLst>
              </p:cNvPr>
              <p:cNvSpPr/>
              <p:nvPr/>
            </p:nvSpPr>
            <p:spPr>
              <a:xfrm>
                <a:off x="2088100"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3" name="Picture Placeholder 75">
                <a:extLst>
                  <a:ext uri="{FF2B5EF4-FFF2-40B4-BE49-F238E27FC236}">
                    <a16:creationId xmlns:a16="http://schemas.microsoft.com/office/drawing/2014/main" id="{E9148422-6458-2249-3202-329379A6C2F6}"/>
                  </a:ext>
                </a:extLst>
              </p:cNvPr>
              <p:cNvSpPr/>
              <p:nvPr/>
            </p:nvSpPr>
            <p:spPr>
              <a:xfrm>
                <a:off x="2151978" y="1214286"/>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4" name="Picture Placeholder 75">
                <a:extLst>
                  <a:ext uri="{FF2B5EF4-FFF2-40B4-BE49-F238E27FC236}">
                    <a16:creationId xmlns:a16="http://schemas.microsoft.com/office/drawing/2014/main" id="{3C54B191-7A61-CDE8-D3C1-2DC1027E360A}"/>
                  </a:ext>
                </a:extLst>
              </p:cNvPr>
              <p:cNvSpPr/>
              <p:nvPr/>
            </p:nvSpPr>
            <p:spPr>
              <a:xfrm>
                <a:off x="2151978" y="1244771"/>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5" name="Picture Placeholder 75">
                <a:extLst>
                  <a:ext uri="{FF2B5EF4-FFF2-40B4-BE49-F238E27FC236}">
                    <a16:creationId xmlns:a16="http://schemas.microsoft.com/office/drawing/2014/main" id="{0669824D-3953-B725-B61E-D3D6F313AD16}"/>
                  </a:ext>
                </a:extLst>
              </p:cNvPr>
              <p:cNvSpPr/>
              <p:nvPr/>
            </p:nvSpPr>
            <p:spPr>
              <a:xfrm>
                <a:off x="2151978" y="1275318"/>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6" name="Picture Placeholder 75">
                <a:extLst>
                  <a:ext uri="{FF2B5EF4-FFF2-40B4-BE49-F238E27FC236}">
                    <a16:creationId xmlns:a16="http://schemas.microsoft.com/office/drawing/2014/main" id="{70E75727-158D-E9AA-8D6D-536C2E7550F4}"/>
                  </a:ext>
                </a:extLst>
              </p:cNvPr>
              <p:cNvSpPr/>
              <p:nvPr/>
            </p:nvSpPr>
            <p:spPr>
              <a:xfrm>
                <a:off x="2151978" y="1305803"/>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7" name="Picture Placeholder 75">
                <a:extLst>
                  <a:ext uri="{FF2B5EF4-FFF2-40B4-BE49-F238E27FC236}">
                    <a16:creationId xmlns:a16="http://schemas.microsoft.com/office/drawing/2014/main" id="{D91E6AA2-26CF-BB27-8282-FAF85D0394D3}"/>
                  </a:ext>
                </a:extLst>
              </p:cNvPr>
              <p:cNvSpPr/>
              <p:nvPr/>
            </p:nvSpPr>
            <p:spPr>
              <a:xfrm>
                <a:off x="2042752" y="915828"/>
                <a:ext cx="59893" cy="120357"/>
              </a:xfrm>
              <a:custGeom>
                <a:avLst/>
                <a:gdLst>
                  <a:gd name="connsiteX0" fmla="*/ 29915 w 59893"/>
                  <a:gd name="connsiteY0" fmla="*/ 0 h 120357"/>
                  <a:gd name="connsiteX1" fmla="*/ 0 w 59893"/>
                  <a:gd name="connsiteY1" fmla="*/ 51925 h 120357"/>
                  <a:gd name="connsiteX2" fmla="*/ 22010 w 59893"/>
                  <a:gd name="connsiteY2" fmla="*/ 51925 h 120357"/>
                  <a:gd name="connsiteX3" fmla="*/ 22010 w 59893"/>
                  <a:gd name="connsiteY3" fmla="*/ 120357 h 120357"/>
                  <a:gd name="connsiteX4" fmla="*/ 37821 w 59893"/>
                  <a:gd name="connsiteY4" fmla="*/ 120357 h 120357"/>
                  <a:gd name="connsiteX5" fmla="*/ 37821 w 59893"/>
                  <a:gd name="connsiteY5" fmla="*/ 51925 h 120357"/>
                  <a:gd name="connsiteX6" fmla="*/ 59894 w 59893"/>
                  <a:gd name="connsiteY6" fmla="*/ 51925 h 120357"/>
                  <a:gd name="connsiteX7" fmla="*/ 29915 w 59893"/>
                  <a:gd name="connsiteY7" fmla="*/ 0 h 1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20357">
                    <a:moveTo>
                      <a:pt x="29915" y="0"/>
                    </a:moveTo>
                    <a:lnTo>
                      <a:pt x="0" y="51925"/>
                    </a:lnTo>
                    <a:lnTo>
                      <a:pt x="22010" y="51925"/>
                    </a:lnTo>
                    <a:lnTo>
                      <a:pt x="22010" y="120357"/>
                    </a:lnTo>
                    <a:lnTo>
                      <a:pt x="37821" y="120357"/>
                    </a:lnTo>
                    <a:lnTo>
                      <a:pt x="37821" y="51925"/>
                    </a:lnTo>
                    <a:lnTo>
                      <a:pt x="59894" y="51925"/>
                    </a:lnTo>
                    <a:lnTo>
                      <a:pt x="29915" y="0"/>
                    </a:lnTo>
                    <a:close/>
                  </a:path>
                </a:pathLst>
              </a:custGeom>
              <a:grpFill/>
              <a:ln w="6271" cap="flat">
                <a:noFill/>
                <a:prstDash val="solid"/>
                <a:miter/>
              </a:ln>
            </p:spPr>
            <p:txBody>
              <a:bodyPr rtlCol="0" anchor="ctr"/>
              <a:lstStyle/>
              <a:p>
                <a:endParaRPr lang="en-US"/>
              </a:p>
            </p:txBody>
          </p:sp>
          <p:sp>
            <p:nvSpPr>
              <p:cNvPr id="38" name="Picture Placeholder 75">
                <a:extLst>
                  <a:ext uri="{FF2B5EF4-FFF2-40B4-BE49-F238E27FC236}">
                    <a16:creationId xmlns:a16="http://schemas.microsoft.com/office/drawing/2014/main" id="{204DAB95-74E2-FBC0-601D-049EAD912FAF}"/>
                  </a:ext>
                </a:extLst>
              </p:cNvPr>
              <p:cNvSpPr/>
              <p:nvPr/>
            </p:nvSpPr>
            <p:spPr>
              <a:xfrm>
                <a:off x="2174810" y="915955"/>
                <a:ext cx="59893" cy="225345"/>
              </a:xfrm>
              <a:custGeom>
                <a:avLst/>
                <a:gdLst>
                  <a:gd name="connsiteX0" fmla="*/ 59894 w 59893"/>
                  <a:gd name="connsiteY0" fmla="*/ 51862 h 225345"/>
                  <a:gd name="connsiteX1" fmla="*/ 29979 w 59893"/>
                  <a:gd name="connsiteY1" fmla="*/ 0 h 225345"/>
                  <a:gd name="connsiteX2" fmla="*/ 0 w 59893"/>
                  <a:gd name="connsiteY2" fmla="*/ 51862 h 225345"/>
                  <a:gd name="connsiteX3" fmla="*/ 22073 w 59893"/>
                  <a:gd name="connsiteY3" fmla="*/ 51862 h 225345"/>
                  <a:gd name="connsiteX4" fmla="*/ 22073 w 59893"/>
                  <a:gd name="connsiteY4" fmla="*/ 225345 h 225345"/>
                  <a:gd name="connsiteX5" fmla="*/ 37884 w 59893"/>
                  <a:gd name="connsiteY5" fmla="*/ 225345 h 225345"/>
                  <a:gd name="connsiteX6" fmla="*/ 37884 w 59893"/>
                  <a:gd name="connsiteY6" fmla="*/ 51862 h 225345"/>
                  <a:gd name="connsiteX7" fmla="*/ 59894 w 59893"/>
                  <a:gd name="connsiteY7" fmla="*/ 51862 h 22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225345">
                    <a:moveTo>
                      <a:pt x="59894" y="51862"/>
                    </a:moveTo>
                    <a:lnTo>
                      <a:pt x="29979" y="0"/>
                    </a:lnTo>
                    <a:lnTo>
                      <a:pt x="0" y="51862"/>
                    </a:lnTo>
                    <a:lnTo>
                      <a:pt x="22073" y="51862"/>
                    </a:lnTo>
                    <a:lnTo>
                      <a:pt x="22073" y="225345"/>
                    </a:lnTo>
                    <a:lnTo>
                      <a:pt x="37884" y="225345"/>
                    </a:lnTo>
                    <a:lnTo>
                      <a:pt x="37884" y="51862"/>
                    </a:lnTo>
                    <a:lnTo>
                      <a:pt x="59894" y="51862"/>
                    </a:lnTo>
                    <a:close/>
                  </a:path>
                </a:pathLst>
              </a:custGeom>
              <a:grpFill/>
              <a:ln w="6271" cap="flat">
                <a:noFill/>
                <a:prstDash val="solid"/>
                <a:miter/>
              </a:ln>
            </p:spPr>
            <p:txBody>
              <a:bodyPr rtlCol="0" anchor="ctr"/>
              <a:lstStyle/>
              <a:p>
                <a:endParaRPr lang="en-US"/>
              </a:p>
            </p:txBody>
          </p:sp>
          <p:sp>
            <p:nvSpPr>
              <p:cNvPr id="39" name="Picture Placeholder 75">
                <a:extLst>
                  <a:ext uri="{FF2B5EF4-FFF2-40B4-BE49-F238E27FC236}">
                    <a16:creationId xmlns:a16="http://schemas.microsoft.com/office/drawing/2014/main" id="{50F2CE88-F3A3-779D-DB64-54B4190B4A43}"/>
                  </a:ext>
                </a:extLst>
              </p:cNvPr>
              <p:cNvSpPr/>
              <p:nvPr/>
            </p:nvSpPr>
            <p:spPr>
              <a:xfrm>
                <a:off x="2109540" y="868836"/>
                <a:ext cx="59893" cy="167348"/>
              </a:xfrm>
              <a:custGeom>
                <a:avLst/>
                <a:gdLst>
                  <a:gd name="connsiteX0" fmla="*/ 29789 w 59893"/>
                  <a:gd name="connsiteY0" fmla="*/ 0 h 167348"/>
                  <a:gd name="connsiteX1" fmla="*/ 0 w 59893"/>
                  <a:gd name="connsiteY1" fmla="*/ 51988 h 167348"/>
                  <a:gd name="connsiteX2" fmla="*/ 22073 w 59893"/>
                  <a:gd name="connsiteY2" fmla="*/ 51925 h 167348"/>
                  <a:gd name="connsiteX3" fmla="*/ 22452 w 59893"/>
                  <a:gd name="connsiteY3" fmla="*/ 167349 h 167348"/>
                  <a:gd name="connsiteX4" fmla="*/ 38264 w 59893"/>
                  <a:gd name="connsiteY4" fmla="*/ 167286 h 167348"/>
                  <a:gd name="connsiteX5" fmla="*/ 37884 w 59893"/>
                  <a:gd name="connsiteY5" fmla="*/ 51862 h 167348"/>
                  <a:gd name="connsiteX6" fmla="*/ 59894 w 59893"/>
                  <a:gd name="connsiteY6" fmla="*/ 51798 h 167348"/>
                  <a:gd name="connsiteX7" fmla="*/ 29789 w 59893"/>
                  <a:gd name="connsiteY7" fmla="*/ 0 h 1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67348">
                    <a:moveTo>
                      <a:pt x="29789" y="0"/>
                    </a:moveTo>
                    <a:lnTo>
                      <a:pt x="0" y="51988"/>
                    </a:lnTo>
                    <a:lnTo>
                      <a:pt x="22073" y="51925"/>
                    </a:lnTo>
                    <a:lnTo>
                      <a:pt x="22452" y="167349"/>
                    </a:lnTo>
                    <a:lnTo>
                      <a:pt x="38264" y="167286"/>
                    </a:lnTo>
                    <a:lnTo>
                      <a:pt x="37884" y="51862"/>
                    </a:lnTo>
                    <a:lnTo>
                      <a:pt x="59894" y="51798"/>
                    </a:lnTo>
                    <a:lnTo>
                      <a:pt x="29789" y="0"/>
                    </a:lnTo>
                    <a:close/>
                  </a:path>
                </a:pathLst>
              </a:custGeom>
              <a:grpFill/>
              <a:ln w="6271" cap="flat">
                <a:noFill/>
                <a:prstDash val="solid"/>
                <a:miter/>
              </a:ln>
            </p:spPr>
            <p:txBody>
              <a:bodyPr rtlCol="0" anchor="ctr"/>
              <a:lstStyle/>
              <a:p>
                <a:endParaRPr lang="en-US"/>
              </a:p>
            </p:txBody>
          </p:sp>
        </p:grpSp>
        <p:sp>
          <p:nvSpPr>
            <p:cNvPr id="173" name="Rectangle 172">
              <a:extLst>
                <a:ext uri="{FF2B5EF4-FFF2-40B4-BE49-F238E27FC236}">
                  <a16:creationId xmlns:a16="http://schemas.microsoft.com/office/drawing/2014/main" id="{F520A3D9-AEED-719C-DDC5-0A1378C5FF1D}"/>
                </a:ext>
              </a:extLst>
            </p:cNvPr>
            <p:cNvSpPr/>
            <p:nvPr/>
          </p:nvSpPr>
          <p:spPr>
            <a:xfrm>
              <a:off x="1328213" y="4340769"/>
              <a:ext cx="2520000" cy="684237"/>
            </a:xfrm>
            <a:prstGeom prst="rect">
              <a:avLst/>
            </a:prstGeom>
            <a:solidFill>
              <a:srgbClr val="0091DA"/>
            </a:solidFill>
            <a:ln w="19050" cap="flat" cmpd="sng">
              <a:noFill/>
              <a:miter lim="400000"/>
            </a:ln>
            <a:effectLst/>
            <a:sp3d/>
          </p:spPr>
          <p:txBody>
            <a:bodyPr rot="0" spcFirstLastPara="1" vertOverflow="overflow" horzOverflow="overflow" vert="horz" wrap="square" lIns="50774" tIns="50774" rIns="50774" bIns="50774" numCol="1" spcCol="38100" rtlCol="0" anchor="t">
              <a:spAutoFit/>
            </a:bodyPr>
            <a:lstStyle/>
            <a:p>
              <a:pPr marL="0" marR="0" lvl="0" indent="0" algn="ctr" defTabSz="825004" eaLnBrk="1" fontAlgn="auto" latinLnBrk="0" hangingPunct="0">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ea typeface="Avenir Book" charset="0"/>
                  <a:cs typeface="Arial" panose="020B0604020202020204" pitchFamily="34" charset="0"/>
                </a:rPr>
                <a:t>“Consolidate and Assess to better control the environmental impact“</a:t>
              </a:r>
            </a:p>
          </p:txBody>
        </p:sp>
        <p:sp>
          <p:nvSpPr>
            <p:cNvPr id="174" name="TextBox 173">
              <a:extLst>
                <a:ext uri="{FF2B5EF4-FFF2-40B4-BE49-F238E27FC236}">
                  <a16:creationId xmlns:a16="http://schemas.microsoft.com/office/drawing/2014/main" id="{42D09D77-EFB4-2620-6E30-B0323116E2F5}"/>
                </a:ext>
              </a:extLst>
            </p:cNvPr>
            <p:cNvSpPr txBox="1"/>
            <p:nvPr/>
          </p:nvSpPr>
          <p:spPr>
            <a:xfrm>
              <a:off x="1632495" y="3721273"/>
              <a:ext cx="1913949" cy="304641"/>
            </a:xfrm>
            <a:prstGeom prst="rect">
              <a:avLst/>
            </a:prstGeom>
            <a:noFill/>
          </p:spPr>
          <p:txBody>
            <a:bodyPr wrap="square" lIns="0" tIns="0" rIns="0" bIns="0" rtlCol="0">
              <a:noAutofit/>
            </a:bodyPr>
            <a:lstStyle/>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Drive </a:t>
              </a:r>
            </a:p>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Efficiencies</a:t>
              </a:r>
            </a:p>
          </p:txBody>
        </p:sp>
      </p:grpSp>
      <p:grpSp>
        <p:nvGrpSpPr>
          <p:cNvPr id="180" name="Group 179">
            <a:extLst>
              <a:ext uri="{FF2B5EF4-FFF2-40B4-BE49-F238E27FC236}">
                <a16:creationId xmlns:a16="http://schemas.microsoft.com/office/drawing/2014/main" id="{F8868F23-ADDF-2D91-1D80-D9BE7F1D620D}"/>
              </a:ext>
            </a:extLst>
          </p:cNvPr>
          <p:cNvGrpSpPr/>
          <p:nvPr/>
        </p:nvGrpSpPr>
        <p:grpSpPr>
          <a:xfrm>
            <a:off x="4754046" y="1093984"/>
            <a:ext cx="2674800" cy="4296224"/>
            <a:chOff x="4754046" y="1093984"/>
            <a:chExt cx="2674800" cy="4296224"/>
          </a:xfrm>
        </p:grpSpPr>
        <p:grpSp>
          <p:nvGrpSpPr>
            <p:cNvPr id="111" name="Group 110">
              <a:extLst>
                <a:ext uri="{FF2B5EF4-FFF2-40B4-BE49-F238E27FC236}">
                  <a16:creationId xmlns:a16="http://schemas.microsoft.com/office/drawing/2014/main" id="{95E275CF-3548-4189-8CE5-11E96030AE91}"/>
                </a:ext>
              </a:extLst>
            </p:cNvPr>
            <p:cNvGrpSpPr/>
            <p:nvPr/>
          </p:nvGrpSpPr>
          <p:grpSpPr>
            <a:xfrm>
              <a:off x="4754046" y="1093984"/>
              <a:ext cx="2674800" cy="4296224"/>
              <a:chOff x="4651131" y="1066799"/>
              <a:chExt cx="2721042" cy="4297343"/>
            </a:xfrm>
          </p:grpSpPr>
          <p:sp>
            <p:nvSpPr>
              <p:cNvPr id="116" name="Rectangle 115">
                <a:extLst>
                  <a:ext uri="{FF2B5EF4-FFF2-40B4-BE49-F238E27FC236}">
                    <a16:creationId xmlns:a16="http://schemas.microsoft.com/office/drawing/2014/main" id="{680A5577-9437-4C6F-B26D-C6FE3A70EF79}"/>
                  </a:ext>
                </a:extLst>
              </p:cNvPr>
              <p:cNvSpPr/>
              <p:nvPr/>
            </p:nvSpPr>
            <p:spPr>
              <a:xfrm>
                <a:off x="4651131" y="1066799"/>
                <a:ext cx="2721042"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117" name="TextBox 116">
                <a:extLst>
                  <a:ext uri="{FF2B5EF4-FFF2-40B4-BE49-F238E27FC236}">
                    <a16:creationId xmlns:a16="http://schemas.microsoft.com/office/drawing/2014/main" id="{5E178035-82E4-421B-A226-F1F77C970383}"/>
                  </a:ext>
                </a:extLst>
              </p:cNvPr>
              <p:cNvSpPr txBox="1"/>
              <p:nvPr/>
            </p:nvSpPr>
            <p:spPr>
              <a:xfrm>
                <a:off x="4776607" y="1145490"/>
                <a:ext cx="161601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Eco-friendly</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Partner</a:t>
                </a:r>
              </a:p>
            </p:txBody>
          </p:sp>
          <p:cxnSp>
            <p:nvCxnSpPr>
              <p:cNvPr id="118" name="Straight Connector 117">
                <a:extLst>
                  <a:ext uri="{FF2B5EF4-FFF2-40B4-BE49-F238E27FC236}">
                    <a16:creationId xmlns:a16="http://schemas.microsoft.com/office/drawing/2014/main" id="{F4477D3B-2A79-4AA8-ABA4-D5DA65730D2C}"/>
                  </a:ext>
                </a:extLst>
              </p:cNvPr>
              <p:cNvCxnSpPr/>
              <p:nvPr/>
            </p:nvCxnSpPr>
            <p:spPr>
              <a:xfrm>
                <a:off x="4654055" y="1851232"/>
                <a:ext cx="1464895" cy="0"/>
              </a:xfrm>
              <a:prstGeom prst="line">
                <a:avLst/>
              </a:prstGeom>
              <a:noFill/>
              <a:ln w="19050" cap="flat" cmpd="sng" algn="ctr">
                <a:solidFill>
                  <a:sysClr val="window" lastClr="FFFFFF"/>
                </a:solidFill>
                <a:prstDash val="solid"/>
                <a:miter lim="800000"/>
                <a:headEnd type="none" w="med" len="med"/>
                <a:tailEnd type="none" w="med" len="med"/>
              </a:ln>
              <a:effectLst/>
            </p:spPr>
          </p:cxnSp>
        </p:grpSp>
        <p:grpSp>
          <p:nvGrpSpPr>
            <p:cNvPr id="5" name="Picture Placeholder 74" descr="vCloud Availability C2C&#10;">
              <a:extLst>
                <a:ext uri="{FF2B5EF4-FFF2-40B4-BE49-F238E27FC236}">
                  <a16:creationId xmlns:a16="http://schemas.microsoft.com/office/drawing/2014/main" id="{417E19C1-1F4D-D235-E0AA-879A67E50D6D}"/>
                </a:ext>
              </a:extLst>
            </p:cNvPr>
            <p:cNvGrpSpPr/>
            <p:nvPr/>
          </p:nvGrpSpPr>
          <p:grpSpPr>
            <a:xfrm>
              <a:off x="6630047" y="1357034"/>
              <a:ext cx="683765" cy="670752"/>
              <a:chOff x="529255" y="721536"/>
              <a:chExt cx="600888" cy="589452"/>
            </a:xfrm>
            <a:solidFill>
              <a:schemeClr val="bg1"/>
            </a:solidFill>
          </p:grpSpPr>
          <p:sp>
            <p:nvSpPr>
              <p:cNvPr id="6" name="Picture Placeholder 74">
                <a:extLst>
                  <a:ext uri="{FF2B5EF4-FFF2-40B4-BE49-F238E27FC236}">
                    <a16:creationId xmlns:a16="http://schemas.microsoft.com/office/drawing/2014/main" id="{91737D0F-884A-B33C-014F-83FF3E0B7220}"/>
                  </a:ext>
                </a:extLst>
              </p:cNvPr>
              <p:cNvSpPr/>
              <p:nvPr/>
            </p:nvSpPr>
            <p:spPr>
              <a:xfrm>
                <a:off x="529255" y="721536"/>
                <a:ext cx="443405" cy="252983"/>
              </a:xfrm>
              <a:custGeom>
                <a:avLst/>
                <a:gdLst>
                  <a:gd name="connsiteX0" fmla="*/ 74639 w 443405"/>
                  <a:gd name="connsiteY0" fmla="*/ 237173 h 252983"/>
                  <a:gd name="connsiteX1" fmla="*/ 67682 w 443405"/>
                  <a:gd name="connsiteY1" fmla="*/ 237173 h 252983"/>
                  <a:gd name="connsiteX2" fmla="*/ 15188 w 443405"/>
                  <a:gd name="connsiteY2" fmla="*/ 183413 h 252983"/>
                  <a:gd name="connsiteX3" fmla="*/ 64520 w 443405"/>
                  <a:gd name="connsiteY3" fmla="*/ 135346 h 252983"/>
                  <a:gd name="connsiteX4" fmla="*/ 65785 w 443405"/>
                  <a:gd name="connsiteY4" fmla="*/ 135346 h 252983"/>
                  <a:gd name="connsiteX5" fmla="*/ 77802 w 443405"/>
                  <a:gd name="connsiteY5" fmla="*/ 137244 h 252983"/>
                  <a:gd name="connsiteX6" fmla="*/ 94246 w 443405"/>
                  <a:gd name="connsiteY6" fmla="*/ 141671 h 252983"/>
                  <a:gd name="connsiteX7" fmla="*/ 98040 w 443405"/>
                  <a:gd name="connsiteY7" fmla="*/ 125227 h 252983"/>
                  <a:gd name="connsiteX8" fmla="*/ 162551 w 443405"/>
                  <a:gd name="connsiteY8" fmla="*/ 72733 h 252983"/>
                  <a:gd name="connsiteX9" fmla="*/ 164449 w 443405"/>
                  <a:gd name="connsiteY9" fmla="*/ 72733 h 252983"/>
                  <a:gd name="connsiteX10" fmla="*/ 191012 w 443405"/>
                  <a:gd name="connsiteY10" fmla="*/ 79057 h 252983"/>
                  <a:gd name="connsiteX11" fmla="*/ 206191 w 443405"/>
                  <a:gd name="connsiteY11" fmla="*/ 86647 h 252983"/>
                  <a:gd name="connsiteX12" fmla="*/ 212516 w 443405"/>
                  <a:gd name="connsiteY12" fmla="*/ 70836 h 252983"/>
                  <a:gd name="connsiteX13" fmla="*/ 286513 w 443405"/>
                  <a:gd name="connsiteY13" fmla="*/ 16444 h 252983"/>
                  <a:gd name="connsiteX14" fmla="*/ 288411 w 443405"/>
                  <a:gd name="connsiteY14" fmla="*/ 16444 h 252983"/>
                  <a:gd name="connsiteX15" fmla="*/ 365571 w 443405"/>
                  <a:gd name="connsiteY15" fmla="*/ 96134 h 252983"/>
                  <a:gd name="connsiteX16" fmla="*/ 366836 w 443405"/>
                  <a:gd name="connsiteY16" fmla="*/ 109416 h 252983"/>
                  <a:gd name="connsiteX17" fmla="*/ 380117 w 443405"/>
                  <a:gd name="connsiteY17" fmla="*/ 110680 h 252983"/>
                  <a:gd name="connsiteX18" fmla="*/ 427552 w 443405"/>
                  <a:gd name="connsiteY18" fmla="*/ 175191 h 252983"/>
                  <a:gd name="connsiteX19" fmla="*/ 421860 w 443405"/>
                  <a:gd name="connsiteY19" fmla="*/ 201755 h 252983"/>
                  <a:gd name="connsiteX20" fmla="*/ 433244 w 443405"/>
                  <a:gd name="connsiteY20" fmla="*/ 215036 h 252983"/>
                  <a:gd name="connsiteX21" fmla="*/ 443363 w 443405"/>
                  <a:gd name="connsiteY21" fmla="*/ 175191 h 252983"/>
                  <a:gd name="connsiteX22" fmla="*/ 382015 w 443405"/>
                  <a:gd name="connsiteY22" fmla="*/ 94869 h 252983"/>
                  <a:gd name="connsiteX23" fmla="*/ 288411 w 443405"/>
                  <a:gd name="connsiteY23" fmla="*/ 0 h 252983"/>
                  <a:gd name="connsiteX24" fmla="*/ 285881 w 443405"/>
                  <a:gd name="connsiteY24" fmla="*/ 0 h 252983"/>
                  <a:gd name="connsiteX25" fmla="*/ 197337 w 443405"/>
                  <a:gd name="connsiteY25" fmla="*/ 64511 h 252983"/>
                  <a:gd name="connsiteX26" fmla="*/ 164449 w 443405"/>
                  <a:gd name="connsiteY26" fmla="*/ 56289 h 252983"/>
                  <a:gd name="connsiteX27" fmla="*/ 162551 w 443405"/>
                  <a:gd name="connsiteY27" fmla="*/ 56289 h 252983"/>
                  <a:gd name="connsiteX28" fmla="*/ 82861 w 443405"/>
                  <a:gd name="connsiteY28" fmla="*/ 121432 h 252983"/>
                  <a:gd name="connsiteX29" fmla="*/ 67050 w 443405"/>
                  <a:gd name="connsiteY29" fmla="*/ 118902 h 252983"/>
                  <a:gd name="connsiteX30" fmla="*/ 65152 w 443405"/>
                  <a:gd name="connsiteY30" fmla="*/ 118902 h 252983"/>
                  <a:gd name="connsiteX31" fmla="*/ 9 w 443405"/>
                  <a:gd name="connsiteY31" fmla="*/ 182781 h 252983"/>
                  <a:gd name="connsiteX32" fmla="*/ 67682 w 443405"/>
                  <a:gd name="connsiteY32" fmla="*/ 252984 h 252983"/>
                  <a:gd name="connsiteX33" fmla="*/ 75272 w 443405"/>
                  <a:gd name="connsiteY33" fmla="*/ 252984 h 252983"/>
                  <a:gd name="connsiteX34" fmla="*/ 172038 w 443405"/>
                  <a:gd name="connsiteY34" fmla="*/ 252984 h 252983"/>
                  <a:gd name="connsiteX35" fmla="*/ 178995 w 443405"/>
                  <a:gd name="connsiteY35" fmla="*/ 237173 h 252983"/>
                  <a:gd name="connsiteX36" fmla="*/ 74639 w 443405"/>
                  <a:gd name="connsiteY36" fmla="*/ 237173 h 2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3405" h="252983">
                    <a:moveTo>
                      <a:pt x="74639" y="237173"/>
                    </a:moveTo>
                    <a:cubicBezTo>
                      <a:pt x="70844" y="237173"/>
                      <a:pt x="68315" y="237173"/>
                      <a:pt x="67682" y="237173"/>
                    </a:cubicBezTo>
                    <a:cubicBezTo>
                      <a:pt x="39854" y="236540"/>
                      <a:pt x="14556" y="209977"/>
                      <a:pt x="15188" y="183413"/>
                    </a:cubicBezTo>
                    <a:cubicBezTo>
                      <a:pt x="15820" y="156850"/>
                      <a:pt x="37957" y="135346"/>
                      <a:pt x="64520" y="135346"/>
                    </a:cubicBezTo>
                    <a:lnTo>
                      <a:pt x="65785" y="135346"/>
                    </a:lnTo>
                    <a:cubicBezTo>
                      <a:pt x="70212" y="135346"/>
                      <a:pt x="74007" y="135979"/>
                      <a:pt x="77802" y="137244"/>
                    </a:cubicBezTo>
                    <a:lnTo>
                      <a:pt x="94246" y="141671"/>
                    </a:lnTo>
                    <a:lnTo>
                      <a:pt x="98040" y="125227"/>
                    </a:lnTo>
                    <a:cubicBezTo>
                      <a:pt x="104365" y="94869"/>
                      <a:pt x="131561" y="72733"/>
                      <a:pt x="162551" y="72733"/>
                    </a:cubicBezTo>
                    <a:cubicBezTo>
                      <a:pt x="163184" y="72733"/>
                      <a:pt x="163816" y="72733"/>
                      <a:pt x="164449" y="72733"/>
                    </a:cubicBezTo>
                    <a:cubicBezTo>
                      <a:pt x="173935" y="72733"/>
                      <a:pt x="182790" y="75263"/>
                      <a:pt x="191012" y="79057"/>
                    </a:cubicBezTo>
                    <a:lnTo>
                      <a:pt x="206191" y="86647"/>
                    </a:lnTo>
                    <a:lnTo>
                      <a:pt x="212516" y="70836"/>
                    </a:lnTo>
                    <a:cubicBezTo>
                      <a:pt x="225165" y="37315"/>
                      <a:pt x="254258" y="16444"/>
                      <a:pt x="286513" y="16444"/>
                    </a:cubicBezTo>
                    <a:cubicBezTo>
                      <a:pt x="287146" y="16444"/>
                      <a:pt x="287778" y="16444"/>
                      <a:pt x="288411" y="16444"/>
                    </a:cubicBezTo>
                    <a:cubicBezTo>
                      <a:pt x="327623" y="16444"/>
                      <a:pt x="361776" y="51229"/>
                      <a:pt x="365571" y="96134"/>
                    </a:cubicBezTo>
                    <a:lnTo>
                      <a:pt x="366836" y="109416"/>
                    </a:lnTo>
                    <a:lnTo>
                      <a:pt x="380117" y="110680"/>
                    </a:lnTo>
                    <a:cubicBezTo>
                      <a:pt x="407313" y="113210"/>
                      <a:pt x="428184" y="141671"/>
                      <a:pt x="427552" y="175191"/>
                    </a:cubicBezTo>
                    <a:cubicBezTo>
                      <a:pt x="427552" y="184678"/>
                      <a:pt x="425022" y="194165"/>
                      <a:pt x="421860" y="201755"/>
                    </a:cubicBezTo>
                    <a:cubicBezTo>
                      <a:pt x="425655" y="206182"/>
                      <a:pt x="429449" y="210609"/>
                      <a:pt x="433244" y="215036"/>
                    </a:cubicBezTo>
                    <a:cubicBezTo>
                      <a:pt x="439569" y="203652"/>
                      <a:pt x="443363" y="189738"/>
                      <a:pt x="443363" y="175191"/>
                    </a:cubicBezTo>
                    <a:cubicBezTo>
                      <a:pt x="444628" y="132817"/>
                      <a:pt x="417433" y="98031"/>
                      <a:pt x="382015" y="94869"/>
                    </a:cubicBezTo>
                    <a:cubicBezTo>
                      <a:pt x="376955" y="42375"/>
                      <a:pt x="337743" y="1265"/>
                      <a:pt x="288411" y="0"/>
                    </a:cubicBezTo>
                    <a:cubicBezTo>
                      <a:pt x="287778" y="0"/>
                      <a:pt x="286513" y="0"/>
                      <a:pt x="285881" y="0"/>
                    </a:cubicBezTo>
                    <a:cubicBezTo>
                      <a:pt x="246036" y="0"/>
                      <a:pt x="211883" y="26563"/>
                      <a:pt x="197337" y="64511"/>
                    </a:cubicBezTo>
                    <a:cubicBezTo>
                      <a:pt x="187217" y="59451"/>
                      <a:pt x="175833" y="56921"/>
                      <a:pt x="164449" y="56289"/>
                    </a:cubicBezTo>
                    <a:cubicBezTo>
                      <a:pt x="163816" y="56289"/>
                      <a:pt x="163184" y="56289"/>
                      <a:pt x="162551" y="56289"/>
                    </a:cubicBezTo>
                    <a:cubicBezTo>
                      <a:pt x="123339" y="56289"/>
                      <a:pt x="90451" y="84117"/>
                      <a:pt x="82861" y="121432"/>
                    </a:cubicBezTo>
                    <a:cubicBezTo>
                      <a:pt x="77802" y="120167"/>
                      <a:pt x="72109" y="119535"/>
                      <a:pt x="67050" y="118902"/>
                    </a:cubicBezTo>
                    <a:cubicBezTo>
                      <a:pt x="66417" y="118902"/>
                      <a:pt x="65785" y="118902"/>
                      <a:pt x="65152" y="118902"/>
                    </a:cubicBezTo>
                    <a:cubicBezTo>
                      <a:pt x="29735" y="118902"/>
                      <a:pt x="1274" y="147363"/>
                      <a:pt x="9" y="182781"/>
                    </a:cubicBezTo>
                    <a:cubicBezTo>
                      <a:pt x="-623" y="218831"/>
                      <a:pt x="32264" y="251719"/>
                      <a:pt x="67682" y="252984"/>
                    </a:cubicBezTo>
                    <a:cubicBezTo>
                      <a:pt x="68315" y="252984"/>
                      <a:pt x="71477" y="252984"/>
                      <a:pt x="75272" y="252984"/>
                    </a:cubicBezTo>
                    <a:cubicBezTo>
                      <a:pt x="91083" y="252984"/>
                      <a:pt x="129031" y="252984"/>
                      <a:pt x="172038" y="252984"/>
                    </a:cubicBezTo>
                    <a:cubicBezTo>
                      <a:pt x="173935" y="247292"/>
                      <a:pt x="176465" y="242232"/>
                      <a:pt x="178995" y="237173"/>
                    </a:cubicBezTo>
                    <a:cubicBezTo>
                      <a:pt x="132826" y="237173"/>
                      <a:pt x="91083" y="237173"/>
                      <a:pt x="74639" y="237173"/>
                    </a:cubicBezTo>
                    <a:close/>
                  </a:path>
                </a:pathLst>
              </a:custGeom>
              <a:grpFill/>
              <a:ln w="6271" cap="flat">
                <a:noFill/>
                <a:prstDash val="solid"/>
                <a:miter/>
              </a:ln>
            </p:spPr>
            <p:txBody>
              <a:bodyPr rtlCol="0" anchor="ctr"/>
              <a:lstStyle/>
              <a:p>
                <a:endParaRPr lang="en-US"/>
              </a:p>
            </p:txBody>
          </p:sp>
          <p:grpSp>
            <p:nvGrpSpPr>
              <p:cNvPr id="7" name="Picture Placeholder 74">
                <a:extLst>
                  <a:ext uri="{FF2B5EF4-FFF2-40B4-BE49-F238E27FC236}">
                    <a16:creationId xmlns:a16="http://schemas.microsoft.com/office/drawing/2014/main" id="{DCC6B80E-7C37-17DF-B573-DE91A4217001}"/>
                  </a:ext>
                </a:extLst>
              </p:cNvPr>
              <p:cNvGrpSpPr/>
              <p:nvPr/>
            </p:nvGrpSpPr>
            <p:grpSpPr>
              <a:xfrm>
                <a:off x="687370" y="899890"/>
                <a:ext cx="442773" cy="411099"/>
                <a:chOff x="687370" y="899890"/>
                <a:chExt cx="442773" cy="411099"/>
              </a:xfrm>
              <a:grpFill/>
            </p:grpSpPr>
            <p:sp>
              <p:nvSpPr>
                <p:cNvPr id="11" name="Picture Placeholder 74">
                  <a:extLst>
                    <a:ext uri="{FF2B5EF4-FFF2-40B4-BE49-F238E27FC236}">
                      <a16:creationId xmlns:a16="http://schemas.microsoft.com/office/drawing/2014/main" id="{A968791C-5596-AA16-60B6-81DB4A6BD662}"/>
                    </a:ext>
                  </a:extLst>
                </p:cNvPr>
                <p:cNvSpPr/>
                <p:nvPr/>
              </p:nvSpPr>
              <p:spPr>
                <a:xfrm>
                  <a:off x="687370" y="1058638"/>
                  <a:ext cx="442773" cy="252351"/>
                </a:xfrm>
                <a:custGeom>
                  <a:avLst/>
                  <a:gdLst>
                    <a:gd name="connsiteX0" fmla="*/ 381382 w 442773"/>
                    <a:gd name="connsiteY0" fmla="*/ 94869 h 252351"/>
                    <a:gd name="connsiteX1" fmla="*/ 288411 w 442773"/>
                    <a:gd name="connsiteY1" fmla="*/ 0 h 252351"/>
                    <a:gd name="connsiteX2" fmla="*/ 285881 w 442773"/>
                    <a:gd name="connsiteY2" fmla="*/ 0 h 252351"/>
                    <a:gd name="connsiteX3" fmla="*/ 268172 w 442773"/>
                    <a:gd name="connsiteY3" fmla="*/ 1897 h 252351"/>
                    <a:gd name="connsiteX4" fmla="*/ 154329 w 442773"/>
                    <a:gd name="connsiteY4" fmla="*/ 86647 h 252351"/>
                    <a:gd name="connsiteX5" fmla="*/ 108160 w 442773"/>
                    <a:gd name="connsiteY5" fmla="*/ 77160 h 252351"/>
                    <a:gd name="connsiteX6" fmla="*/ 82229 w 442773"/>
                    <a:gd name="connsiteY6" fmla="*/ 121432 h 252351"/>
                    <a:gd name="connsiteX7" fmla="*/ 66417 w 442773"/>
                    <a:gd name="connsiteY7" fmla="*/ 118903 h 252351"/>
                    <a:gd name="connsiteX8" fmla="*/ 64520 w 442773"/>
                    <a:gd name="connsiteY8" fmla="*/ 118903 h 252351"/>
                    <a:gd name="connsiteX9" fmla="*/ 9 w 442773"/>
                    <a:gd name="connsiteY9" fmla="*/ 182781 h 252351"/>
                    <a:gd name="connsiteX10" fmla="*/ 67682 w 442773"/>
                    <a:gd name="connsiteY10" fmla="*/ 252352 h 252351"/>
                    <a:gd name="connsiteX11" fmla="*/ 75272 w 442773"/>
                    <a:gd name="connsiteY11" fmla="*/ 252352 h 252351"/>
                    <a:gd name="connsiteX12" fmla="*/ 366203 w 442773"/>
                    <a:gd name="connsiteY12" fmla="*/ 251719 h 252351"/>
                    <a:gd name="connsiteX13" fmla="*/ 373793 w 442773"/>
                    <a:gd name="connsiteY13" fmla="*/ 251719 h 252351"/>
                    <a:gd name="connsiteX14" fmla="*/ 375058 w 442773"/>
                    <a:gd name="connsiteY14" fmla="*/ 251719 h 252351"/>
                    <a:gd name="connsiteX15" fmla="*/ 442731 w 442773"/>
                    <a:gd name="connsiteY15" fmla="*/ 174559 h 252351"/>
                    <a:gd name="connsiteX16" fmla="*/ 381382 w 442773"/>
                    <a:gd name="connsiteY16" fmla="*/ 94869 h 25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773" h="252351">
                      <a:moveTo>
                        <a:pt x="381382" y="94869"/>
                      </a:moveTo>
                      <a:cubicBezTo>
                        <a:pt x="376323" y="42375"/>
                        <a:pt x="337110" y="1265"/>
                        <a:pt x="288411" y="0"/>
                      </a:cubicBezTo>
                      <a:cubicBezTo>
                        <a:pt x="287778" y="0"/>
                        <a:pt x="287146" y="0"/>
                        <a:pt x="285881" y="0"/>
                      </a:cubicBezTo>
                      <a:cubicBezTo>
                        <a:pt x="279556" y="0"/>
                        <a:pt x="273864" y="632"/>
                        <a:pt x="268172" y="1897"/>
                      </a:cubicBezTo>
                      <a:cubicBezTo>
                        <a:pt x="253625" y="51229"/>
                        <a:pt x="208088" y="86647"/>
                        <a:pt x="154329" y="86647"/>
                      </a:cubicBezTo>
                      <a:cubicBezTo>
                        <a:pt x="137885" y="86647"/>
                        <a:pt x="122074" y="83485"/>
                        <a:pt x="108160" y="77160"/>
                      </a:cubicBezTo>
                      <a:cubicBezTo>
                        <a:pt x="95510" y="88544"/>
                        <a:pt x="86024" y="103723"/>
                        <a:pt x="82229" y="121432"/>
                      </a:cubicBezTo>
                      <a:cubicBezTo>
                        <a:pt x="77169" y="120167"/>
                        <a:pt x="71477" y="119535"/>
                        <a:pt x="66417" y="118903"/>
                      </a:cubicBezTo>
                      <a:cubicBezTo>
                        <a:pt x="65785" y="118903"/>
                        <a:pt x="65152" y="118903"/>
                        <a:pt x="64520" y="118903"/>
                      </a:cubicBezTo>
                      <a:cubicBezTo>
                        <a:pt x="29735" y="119535"/>
                        <a:pt x="1274" y="147363"/>
                        <a:pt x="9" y="182781"/>
                      </a:cubicBezTo>
                      <a:cubicBezTo>
                        <a:pt x="-623" y="218831"/>
                        <a:pt x="32264" y="251719"/>
                        <a:pt x="67682" y="252352"/>
                      </a:cubicBezTo>
                      <a:cubicBezTo>
                        <a:pt x="68315" y="252352"/>
                        <a:pt x="71477" y="252352"/>
                        <a:pt x="75272" y="252352"/>
                      </a:cubicBezTo>
                      <a:cubicBezTo>
                        <a:pt x="118279" y="252352"/>
                        <a:pt x="323196" y="251719"/>
                        <a:pt x="366203" y="251719"/>
                      </a:cubicBezTo>
                      <a:cubicBezTo>
                        <a:pt x="369998" y="251719"/>
                        <a:pt x="372528" y="251719"/>
                        <a:pt x="373793" y="251719"/>
                      </a:cubicBezTo>
                      <a:cubicBezTo>
                        <a:pt x="374425" y="251719"/>
                        <a:pt x="375058" y="251719"/>
                        <a:pt x="375058" y="251719"/>
                      </a:cubicBezTo>
                      <a:cubicBezTo>
                        <a:pt x="411740" y="251719"/>
                        <a:pt x="441466" y="217566"/>
                        <a:pt x="442731" y="174559"/>
                      </a:cubicBezTo>
                      <a:cubicBezTo>
                        <a:pt x="443996" y="132817"/>
                        <a:pt x="416800" y="98031"/>
                        <a:pt x="381382" y="94869"/>
                      </a:cubicBezTo>
                      <a:close/>
                    </a:path>
                  </a:pathLst>
                </a:custGeom>
                <a:grpFill/>
                <a:ln w="6271" cap="flat">
                  <a:noFill/>
                  <a:prstDash val="solid"/>
                  <a:miter/>
                </a:ln>
              </p:spPr>
              <p:txBody>
                <a:bodyPr rtlCol="0" anchor="ctr"/>
                <a:lstStyle/>
                <a:p>
                  <a:endParaRPr lang="en-US"/>
                </a:p>
              </p:txBody>
            </p:sp>
            <p:sp>
              <p:nvSpPr>
                <p:cNvPr id="12" name="Picture Placeholder 74">
                  <a:extLst>
                    <a:ext uri="{FF2B5EF4-FFF2-40B4-BE49-F238E27FC236}">
                      <a16:creationId xmlns:a16="http://schemas.microsoft.com/office/drawing/2014/main" id="{389880C5-1DA7-91A4-DE01-A9750C153818}"/>
                    </a:ext>
                  </a:extLst>
                </p:cNvPr>
                <p:cNvSpPr/>
                <p:nvPr/>
              </p:nvSpPr>
              <p:spPr>
                <a:xfrm>
                  <a:off x="715207" y="899890"/>
                  <a:ext cx="252983" cy="252984"/>
                </a:xfrm>
                <a:custGeom>
                  <a:avLst/>
                  <a:gdLst>
                    <a:gd name="connsiteX0" fmla="*/ 126492 w 252983"/>
                    <a:gd name="connsiteY0" fmla="*/ 252984 h 252984"/>
                    <a:gd name="connsiteX1" fmla="*/ 0 w 252983"/>
                    <a:gd name="connsiteY1" fmla="*/ 126492 h 252984"/>
                    <a:gd name="connsiteX2" fmla="*/ 126492 w 252983"/>
                    <a:gd name="connsiteY2" fmla="*/ 0 h 252984"/>
                    <a:gd name="connsiteX3" fmla="*/ 252984 w 252983"/>
                    <a:gd name="connsiteY3" fmla="*/ 126492 h 252984"/>
                    <a:gd name="connsiteX4" fmla="*/ 126492 w 252983"/>
                    <a:gd name="connsiteY4" fmla="*/ 252984 h 252984"/>
                    <a:gd name="connsiteX5" fmla="*/ 126492 w 252983"/>
                    <a:gd name="connsiteY5" fmla="*/ 15812 h 252984"/>
                    <a:gd name="connsiteX6" fmla="*/ 15812 w 252983"/>
                    <a:gd name="connsiteY6" fmla="*/ 126492 h 252984"/>
                    <a:gd name="connsiteX7" fmla="*/ 126492 w 252983"/>
                    <a:gd name="connsiteY7" fmla="*/ 237173 h 252984"/>
                    <a:gd name="connsiteX8" fmla="*/ 237172 w 252983"/>
                    <a:gd name="connsiteY8" fmla="*/ 126492 h 252984"/>
                    <a:gd name="connsiteX9" fmla="*/ 126492 w 252983"/>
                    <a:gd name="connsiteY9" fmla="*/ 15812 h 25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983" h="252984">
                      <a:moveTo>
                        <a:pt x="126492" y="252984"/>
                      </a:moveTo>
                      <a:cubicBezTo>
                        <a:pt x="56921" y="252984"/>
                        <a:pt x="0" y="196063"/>
                        <a:pt x="0" y="126492"/>
                      </a:cubicBezTo>
                      <a:cubicBezTo>
                        <a:pt x="0" y="56921"/>
                        <a:pt x="56921" y="0"/>
                        <a:pt x="126492" y="0"/>
                      </a:cubicBezTo>
                      <a:cubicBezTo>
                        <a:pt x="196063" y="0"/>
                        <a:pt x="252984" y="56921"/>
                        <a:pt x="252984" y="126492"/>
                      </a:cubicBezTo>
                      <a:cubicBezTo>
                        <a:pt x="252984" y="196063"/>
                        <a:pt x="196695" y="252984"/>
                        <a:pt x="126492" y="252984"/>
                      </a:cubicBezTo>
                      <a:close/>
                      <a:moveTo>
                        <a:pt x="126492" y="15812"/>
                      </a:moveTo>
                      <a:cubicBezTo>
                        <a:pt x="65776" y="15812"/>
                        <a:pt x="15812" y="65776"/>
                        <a:pt x="15812" y="126492"/>
                      </a:cubicBezTo>
                      <a:cubicBezTo>
                        <a:pt x="15812" y="187208"/>
                        <a:pt x="65776" y="237173"/>
                        <a:pt x="126492" y="237173"/>
                      </a:cubicBezTo>
                      <a:cubicBezTo>
                        <a:pt x="187208" y="237173"/>
                        <a:pt x="237172" y="187841"/>
                        <a:pt x="237172" y="126492"/>
                      </a:cubicBezTo>
                      <a:cubicBezTo>
                        <a:pt x="237172" y="65143"/>
                        <a:pt x="187841" y="15812"/>
                        <a:pt x="126492" y="15812"/>
                      </a:cubicBezTo>
                      <a:close/>
                    </a:path>
                  </a:pathLst>
                </a:custGeom>
                <a:grpFill/>
                <a:ln w="6271" cap="flat">
                  <a:noFill/>
                  <a:prstDash val="solid"/>
                  <a:miter/>
                </a:ln>
              </p:spPr>
              <p:txBody>
                <a:bodyPr rtlCol="0" anchor="ctr"/>
                <a:lstStyle/>
                <a:p>
                  <a:endParaRPr lang="en-US"/>
                </a:p>
              </p:txBody>
            </p:sp>
          </p:grpSp>
          <p:sp>
            <p:nvSpPr>
              <p:cNvPr id="8" name="Picture Placeholder 74">
                <a:extLst>
                  <a:ext uri="{FF2B5EF4-FFF2-40B4-BE49-F238E27FC236}">
                    <a16:creationId xmlns:a16="http://schemas.microsoft.com/office/drawing/2014/main" id="{4BC08170-8B64-5ECE-0D28-0D7D92BE2F64}"/>
                  </a:ext>
                </a:extLst>
              </p:cNvPr>
              <p:cNvSpPr/>
              <p:nvPr/>
            </p:nvSpPr>
            <p:spPr>
              <a:xfrm>
                <a:off x="812606" y="963769"/>
                <a:ext cx="63246" cy="126492"/>
              </a:xfrm>
              <a:custGeom>
                <a:avLst/>
                <a:gdLst>
                  <a:gd name="connsiteX0" fmla="*/ 56921 w 63246"/>
                  <a:gd name="connsiteY0" fmla="*/ 0 h 126492"/>
                  <a:gd name="connsiteX1" fmla="*/ 632 w 63246"/>
                  <a:gd name="connsiteY1" fmla="*/ 53127 h 126492"/>
                  <a:gd name="connsiteX2" fmla="*/ 35418 w 63246"/>
                  <a:gd name="connsiteY2" fmla="*/ 66408 h 126492"/>
                  <a:gd name="connsiteX3" fmla="*/ 0 w 63246"/>
                  <a:gd name="connsiteY3" fmla="*/ 126492 h 126492"/>
                  <a:gd name="connsiteX4" fmla="*/ 63246 w 63246"/>
                  <a:gd name="connsiteY4" fmla="*/ 58819 h 126492"/>
                  <a:gd name="connsiteX5" fmla="*/ 29726 w 63246"/>
                  <a:gd name="connsiteY5" fmla="*/ 46802 h 12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46" h="126492">
                    <a:moveTo>
                      <a:pt x="56921" y="0"/>
                    </a:moveTo>
                    <a:lnTo>
                      <a:pt x="632" y="53127"/>
                    </a:lnTo>
                    <a:lnTo>
                      <a:pt x="35418" y="66408"/>
                    </a:lnTo>
                    <a:lnTo>
                      <a:pt x="0" y="126492"/>
                    </a:lnTo>
                    <a:lnTo>
                      <a:pt x="63246" y="58819"/>
                    </a:lnTo>
                    <a:lnTo>
                      <a:pt x="29726" y="46802"/>
                    </a:lnTo>
                    <a:close/>
                  </a:path>
                </a:pathLst>
              </a:custGeom>
              <a:grpFill/>
              <a:ln w="6271" cap="flat">
                <a:noFill/>
                <a:prstDash val="solid"/>
                <a:miter/>
              </a:ln>
            </p:spPr>
            <p:txBody>
              <a:bodyPr rtlCol="0" anchor="ctr"/>
              <a:lstStyle/>
              <a:p>
                <a:endParaRPr lang="en-US"/>
              </a:p>
            </p:txBody>
          </p:sp>
          <p:sp>
            <p:nvSpPr>
              <p:cNvPr id="9" name="Picture Placeholder 74">
                <a:extLst>
                  <a:ext uri="{FF2B5EF4-FFF2-40B4-BE49-F238E27FC236}">
                    <a16:creationId xmlns:a16="http://schemas.microsoft.com/office/drawing/2014/main" id="{C79E1ED1-3C9D-14BD-A106-192900E05661}"/>
                  </a:ext>
                </a:extLst>
              </p:cNvPr>
              <p:cNvSpPr/>
              <p:nvPr/>
            </p:nvSpPr>
            <p:spPr>
              <a:xfrm>
                <a:off x="984635" y="897993"/>
                <a:ext cx="91706" cy="158114"/>
              </a:xfrm>
              <a:custGeom>
                <a:avLst/>
                <a:gdLst>
                  <a:gd name="connsiteX0" fmla="*/ 69571 w 91706"/>
                  <a:gd name="connsiteY0" fmla="*/ 109416 h 158114"/>
                  <a:gd name="connsiteX1" fmla="*/ 7590 w 91706"/>
                  <a:gd name="connsiteY1" fmla="*/ 0 h 158114"/>
                  <a:gd name="connsiteX2" fmla="*/ 0 w 91706"/>
                  <a:gd name="connsiteY2" fmla="*/ 13914 h 158114"/>
                  <a:gd name="connsiteX3" fmla="*/ 54392 w 91706"/>
                  <a:gd name="connsiteY3" fmla="*/ 105621 h 158114"/>
                  <a:gd name="connsiteX4" fmla="*/ 32888 w 91706"/>
                  <a:gd name="connsiteY4" fmla="*/ 101194 h 158114"/>
                  <a:gd name="connsiteX5" fmla="*/ 51229 w 91706"/>
                  <a:gd name="connsiteY5" fmla="*/ 158115 h 158114"/>
                  <a:gd name="connsiteX6" fmla="*/ 91707 w 91706"/>
                  <a:gd name="connsiteY6" fmla="*/ 113843 h 158114"/>
                  <a:gd name="connsiteX7" fmla="*/ 69571 w 91706"/>
                  <a:gd name="connsiteY7" fmla="*/ 109416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06" h="158114">
                    <a:moveTo>
                      <a:pt x="69571" y="109416"/>
                    </a:moveTo>
                    <a:cubicBezTo>
                      <a:pt x="70836" y="63878"/>
                      <a:pt x="48067" y="23401"/>
                      <a:pt x="7590" y="0"/>
                    </a:cubicBezTo>
                    <a:lnTo>
                      <a:pt x="0" y="13914"/>
                    </a:lnTo>
                    <a:cubicBezTo>
                      <a:pt x="34153" y="33520"/>
                      <a:pt x="53759" y="67673"/>
                      <a:pt x="54392" y="105621"/>
                    </a:cubicBezTo>
                    <a:lnTo>
                      <a:pt x="32888" y="101194"/>
                    </a:lnTo>
                    <a:lnTo>
                      <a:pt x="51229" y="158115"/>
                    </a:lnTo>
                    <a:lnTo>
                      <a:pt x="91707" y="113843"/>
                    </a:lnTo>
                    <a:lnTo>
                      <a:pt x="69571" y="109416"/>
                    </a:lnTo>
                    <a:close/>
                  </a:path>
                </a:pathLst>
              </a:custGeom>
              <a:grpFill/>
              <a:ln w="6271" cap="flat">
                <a:noFill/>
                <a:prstDash val="solid"/>
                <a:miter/>
              </a:ln>
            </p:spPr>
            <p:txBody>
              <a:bodyPr rtlCol="0" anchor="ctr"/>
              <a:lstStyle/>
              <a:p>
                <a:endParaRPr lang="en-US"/>
              </a:p>
            </p:txBody>
          </p:sp>
          <p:sp>
            <p:nvSpPr>
              <p:cNvPr id="10" name="Picture Placeholder 74">
                <a:extLst>
                  <a:ext uri="{FF2B5EF4-FFF2-40B4-BE49-F238E27FC236}">
                    <a16:creationId xmlns:a16="http://schemas.microsoft.com/office/drawing/2014/main" id="{1E74036C-0D7B-694E-7DD9-A9F5BE732118}"/>
                  </a:ext>
                </a:extLst>
              </p:cNvPr>
              <p:cNvSpPr/>
              <p:nvPr/>
            </p:nvSpPr>
            <p:spPr>
              <a:xfrm>
                <a:off x="628560" y="1000451"/>
                <a:ext cx="88544" cy="160012"/>
              </a:xfrm>
              <a:custGeom>
                <a:avLst/>
                <a:gdLst>
                  <a:gd name="connsiteX0" fmla="*/ 37315 w 88544"/>
                  <a:gd name="connsiteY0" fmla="*/ 52494 h 160012"/>
                  <a:gd name="connsiteX1" fmla="*/ 58186 w 88544"/>
                  <a:gd name="connsiteY1" fmla="*/ 57554 h 160012"/>
                  <a:gd name="connsiteX2" fmla="*/ 41742 w 88544"/>
                  <a:gd name="connsiteY2" fmla="*/ 0 h 160012"/>
                  <a:gd name="connsiteX3" fmla="*/ 0 w 88544"/>
                  <a:gd name="connsiteY3" fmla="*/ 43007 h 160012"/>
                  <a:gd name="connsiteX4" fmla="*/ 21504 w 88544"/>
                  <a:gd name="connsiteY4" fmla="*/ 48699 h 160012"/>
                  <a:gd name="connsiteX5" fmla="*/ 80322 w 88544"/>
                  <a:gd name="connsiteY5" fmla="*/ 160012 h 160012"/>
                  <a:gd name="connsiteX6" fmla="*/ 88544 w 88544"/>
                  <a:gd name="connsiteY6" fmla="*/ 146731 h 160012"/>
                  <a:gd name="connsiteX7" fmla="*/ 37315 w 88544"/>
                  <a:gd name="connsiteY7" fmla="*/ 52494 h 16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44" h="160012">
                    <a:moveTo>
                      <a:pt x="37315" y="52494"/>
                    </a:moveTo>
                    <a:lnTo>
                      <a:pt x="58186" y="57554"/>
                    </a:lnTo>
                    <a:lnTo>
                      <a:pt x="41742" y="0"/>
                    </a:lnTo>
                    <a:lnTo>
                      <a:pt x="0" y="43007"/>
                    </a:lnTo>
                    <a:lnTo>
                      <a:pt x="21504" y="48699"/>
                    </a:lnTo>
                    <a:cubicBezTo>
                      <a:pt x="18974" y="94237"/>
                      <a:pt x="40477" y="135346"/>
                      <a:pt x="80322" y="160012"/>
                    </a:cubicBezTo>
                    <a:lnTo>
                      <a:pt x="88544" y="146731"/>
                    </a:lnTo>
                    <a:cubicBezTo>
                      <a:pt x="55024" y="125227"/>
                      <a:pt x="36050" y="91074"/>
                      <a:pt x="37315" y="52494"/>
                    </a:cubicBezTo>
                    <a:close/>
                  </a:path>
                </a:pathLst>
              </a:custGeom>
              <a:grpFill/>
              <a:ln w="6271" cap="flat">
                <a:noFill/>
                <a:prstDash val="solid"/>
                <a:miter/>
              </a:ln>
            </p:spPr>
            <p:txBody>
              <a:bodyPr rtlCol="0" anchor="ctr"/>
              <a:lstStyle/>
              <a:p>
                <a:endParaRPr lang="en-US"/>
              </a:p>
            </p:txBody>
          </p:sp>
        </p:grpSp>
        <p:sp>
          <p:nvSpPr>
            <p:cNvPr id="175" name="Rectangle 174">
              <a:extLst>
                <a:ext uri="{FF2B5EF4-FFF2-40B4-BE49-F238E27FC236}">
                  <a16:creationId xmlns:a16="http://schemas.microsoft.com/office/drawing/2014/main" id="{C6B5E399-2348-6E24-22B3-CADB8B21243C}"/>
                </a:ext>
              </a:extLst>
            </p:cNvPr>
            <p:cNvSpPr/>
            <p:nvPr/>
          </p:nvSpPr>
          <p:spPr>
            <a:xfrm>
              <a:off x="4853750" y="3539182"/>
              <a:ext cx="2478464" cy="1072036"/>
            </a:xfrm>
            <a:prstGeom prst="rect">
              <a:avLst/>
            </a:prstGeom>
            <a:solidFill>
              <a:srgbClr val="0091DA"/>
            </a:solidFill>
            <a:ln w="19050" cap="flat" cmpd="sng">
              <a:noFill/>
              <a:miter lim="400000"/>
            </a:ln>
            <a:effectLst/>
            <a:sp3d/>
          </p:spPr>
          <p:txBody>
            <a:bodyPr rot="0" spcFirstLastPara="1" vertOverflow="overflow" horzOverflow="overflow" vert="horz" wrap="square" lIns="50774" tIns="50774" rIns="50774" bIns="50774" numCol="1" spcCol="38100" rtlCol="0" anchor="t">
              <a:spAutoFit/>
            </a:bodyPr>
            <a:lstStyle/>
            <a:p>
              <a:pPr marL="0" marR="0" lvl="0" indent="0" algn="ctr" defTabSz="825004" eaLnBrk="1" fontAlgn="auto" latinLnBrk="0" hangingPunct="0">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t>“Provide on-demand </a:t>
              </a:r>
              <a:b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br>
              <a: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t>business aligned </a:t>
              </a:r>
              <a:b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br>
              <a: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t>applications and services </a:t>
              </a:r>
              <a:b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br>
              <a: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t>with quality to increase agility”  </a:t>
              </a:r>
            </a:p>
          </p:txBody>
        </p:sp>
        <p:sp>
          <p:nvSpPr>
            <p:cNvPr id="176" name="TextBox 175">
              <a:extLst>
                <a:ext uri="{FF2B5EF4-FFF2-40B4-BE49-F238E27FC236}">
                  <a16:creationId xmlns:a16="http://schemas.microsoft.com/office/drawing/2014/main" id="{67341263-15DC-4F40-6F48-43E8881AEDE0}"/>
                </a:ext>
              </a:extLst>
            </p:cNvPr>
            <p:cNvSpPr txBox="1"/>
            <p:nvPr/>
          </p:nvSpPr>
          <p:spPr>
            <a:xfrm>
              <a:off x="5057563" y="2957968"/>
              <a:ext cx="2067766" cy="304641"/>
            </a:xfrm>
            <a:prstGeom prst="rect">
              <a:avLst/>
            </a:prstGeom>
            <a:noFill/>
          </p:spPr>
          <p:txBody>
            <a:bodyPr wrap="square" lIns="0" tIns="0" rIns="0" bIns="0" rtlCol="0">
              <a:noAutofit/>
            </a:bodyPr>
            <a:lstStyle/>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Change </a:t>
              </a:r>
            </a:p>
          </p:txBody>
        </p:sp>
      </p:grpSp>
      <p:grpSp>
        <p:nvGrpSpPr>
          <p:cNvPr id="181" name="Group 180">
            <a:extLst>
              <a:ext uri="{FF2B5EF4-FFF2-40B4-BE49-F238E27FC236}">
                <a16:creationId xmlns:a16="http://schemas.microsoft.com/office/drawing/2014/main" id="{2419927A-834B-101E-C7FE-472450D0F9B0}"/>
              </a:ext>
            </a:extLst>
          </p:cNvPr>
          <p:cNvGrpSpPr/>
          <p:nvPr/>
        </p:nvGrpSpPr>
        <p:grpSpPr>
          <a:xfrm>
            <a:off x="8223850" y="1093985"/>
            <a:ext cx="2674233" cy="4296224"/>
            <a:chOff x="8223850" y="1093985"/>
            <a:chExt cx="2674233" cy="4296224"/>
          </a:xfrm>
        </p:grpSpPr>
        <p:grpSp>
          <p:nvGrpSpPr>
            <p:cNvPr id="68" name="Group 67">
              <a:extLst>
                <a:ext uri="{FF2B5EF4-FFF2-40B4-BE49-F238E27FC236}">
                  <a16:creationId xmlns:a16="http://schemas.microsoft.com/office/drawing/2014/main" id="{6574E63C-A385-4976-BD25-9724EAA80B5A}"/>
                </a:ext>
              </a:extLst>
            </p:cNvPr>
            <p:cNvGrpSpPr/>
            <p:nvPr/>
          </p:nvGrpSpPr>
          <p:grpSpPr>
            <a:xfrm>
              <a:off x="8223850" y="1093985"/>
              <a:ext cx="2674233" cy="4296224"/>
              <a:chOff x="8143882" y="1066800"/>
              <a:chExt cx="2674930" cy="4297343"/>
            </a:xfrm>
          </p:grpSpPr>
          <p:sp>
            <p:nvSpPr>
              <p:cNvPr id="87" name="Rectangle 86">
                <a:extLst>
                  <a:ext uri="{FF2B5EF4-FFF2-40B4-BE49-F238E27FC236}">
                    <a16:creationId xmlns:a16="http://schemas.microsoft.com/office/drawing/2014/main" id="{BE84B9CD-7D62-4784-8B0C-3BE87785B11D}"/>
                  </a:ext>
                </a:extLst>
              </p:cNvPr>
              <p:cNvSpPr/>
              <p:nvPr/>
            </p:nvSpPr>
            <p:spPr>
              <a:xfrm>
                <a:off x="8143882" y="1066800"/>
                <a:ext cx="2674930"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95" name="TextBox 94">
                <a:extLst>
                  <a:ext uri="{FF2B5EF4-FFF2-40B4-BE49-F238E27FC236}">
                    <a16:creationId xmlns:a16="http://schemas.microsoft.com/office/drawing/2014/main" id="{B3EB51F8-F5A8-4692-A055-6518AB2DE70C}"/>
                  </a:ext>
                </a:extLst>
              </p:cNvPr>
              <p:cNvSpPr txBox="1"/>
              <p:nvPr/>
            </p:nvSpPr>
            <p:spPr>
              <a:xfrm>
                <a:off x="8283833" y="1145491"/>
                <a:ext cx="1362881"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Green</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Enterprise</a:t>
                </a:r>
              </a:p>
            </p:txBody>
          </p:sp>
          <p:grpSp>
            <p:nvGrpSpPr>
              <p:cNvPr id="96" name="Group 4">
                <a:extLst>
                  <a:ext uri="{FF2B5EF4-FFF2-40B4-BE49-F238E27FC236}">
                    <a16:creationId xmlns:a16="http://schemas.microsoft.com/office/drawing/2014/main" id="{0E4F6FB9-5EC5-4CDC-9A31-A5069CC0D4AA}"/>
                  </a:ext>
                </a:extLst>
              </p:cNvPr>
              <p:cNvGrpSpPr>
                <a:grpSpLocks noChangeAspect="1"/>
              </p:cNvGrpSpPr>
              <p:nvPr/>
            </p:nvGrpSpPr>
            <p:grpSpPr bwMode="auto">
              <a:xfrm>
                <a:off x="9978316" y="1406098"/>
                <a:ext cx="638039" cy="543468"/>
                <a:chOff x="4138" y="1092"/>
                <a:chExt cx="506" cy="431"/>
              </a:xfrm>
              <a:solidFill>
                <a:srgbClr val="006990">
                  <a:lumMod val="75000"/>
                </a:srgbClr>
              </a:solidFill>
            </p:grpSpPr>
            <p:sp>
              <p:nvSpPr>
                <p:cNvPr id="98" name="Freeform 57">
                  <a:extLst>
                    <a:ext uri="{FF2B5EF4-FFF2-40B4-BE49-F238E27FC236}">
                      <a16:creationId xmlns:a16="http://schemas.microsoft.com/office/drawing/2014/main" id="{86A03457-D35D-4445-9189-585AB260E51C}"/>
                    </a:ext>
                  </a:extLst>
                </p:cNvPr>
                <p:cNvSpPr>
                  <a:spLocks/>
                </p:cNvSpPr>
                <p:nvPr/>
              </p:nvSpPr>
              <p:spPr bwMode="auto">
                <a:xfrm>
                  <a:off x="4500"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3" y="0"/>
                        <a:pt x="118" y="0"/>
                      </a:cubicBezTo>
                      <a:cubicBezTo>
                        <a:pt x="183" y="0"/>
                        <a:pt x="236" y="53"/>
                        <a:pt x="236" y="118"/>
                      </a:cubicBezTo>
                      <a:cubicBezTo>
                        <a:pt x="236" y="184"/>
                        <a:pt x="183" y="237"/>
                        <a:pt x="118" y="237"/>
                      </a:cubicBezTo>
                      <a:cubicBezTo>
                        <a:pt x="53"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99" name="Freeform 6">
                  <a:extLst>
                    <a:ext uri="{FF2B5EF4-FFF2-40B4-BE49-F238E27FC236}">
                      <a16:creationId xmlns:a16="http://schemas.microsoft.com/office/drawing/2014/main" id="{4FCFD35C-DECB-4AD2-BD6C-C4CCE67B86AC}"/>
                    </a:ext>
                  </a:extLst>
                </p:cNvPr>
                <p:cNvSpPr>
                  <a:spLocks/>
                </p:cNvSpPr>
                <p:nvPr/>
              </p:nvSpPr>
              <p:spPr bwMode="auto">
                <a:xfrm>
                  <a:off x="4138"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2" y="0"/>
                        <a:pt x="118" y="0"/>
                      </a:cubicBezTo>
                      <a:cubicBezTo>
                        <a:pt x="183" y="0"/>
                        <a:pt x="236" y="53"/>
                        <a:pt x="236" y="118"/>
                      </a:cubicBezTo>
                      <a:cubicBezTo>
                        <a:pt x="236" y="184"/>
                        <a:pt x="183" y="237"/>
                        <a:pt x="118" y="237"/>
                      </a:cubicBezTo>
                      <a:cubicBezTo>
                        <a:pt x="52"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100" name="Freeform 7">
                  <a:extLst>
                    <a:ext uri="{FF2B5EF4-FFF2-40B4-BE49-F238E27FC236}">
                      <a16:creationId xmlns:a16="http://schemas.microsoft.com/office/drawing/2014/main" id="{A0EEDE67-15DC-4BD6-A331-AAA6E36751F7}"/>
                    </a:ext>
                  </a:extLst>
                </p:cNvPr>
                <p:cNvSpPr>
                  <a:spLocks/>
                </p:cNvSpPr>
                <p:nvPr/>
              </p:nvSpPr>
              <p:spPr bwMode="auto">
                <a:xfrm>
                  <a:off x="4319" y="1092"/>
                  <a:ext cx="144" cy="144"/>
                </a:xfrm>
                <a:custGeom>
                  <a:avLst/>
                  <a:gdLst>
                    <a:gd name="T0" fmla="*/ 0 w 237"/>
                    <a:gd name="T1" fmla="*/ 117 h 235"/>
                    <a:gd name="T2" fmla="*/ 0 w 237"/>
                    <a:gd name="T3" fmla="*/ 117 h 235"/>
                    <a:gd name="T4" fmla="*/ 118 w 237"/>
                    <a:gd name="T5" fmla="*/ 0 h 235"/>
                    <a:gd name="T6" fmla="*/ 237 w 237"/>
                    <a:gd name="T7" fmla="*/ 117 h 235"/>
                    <a:gd name="T8" fmla="*/ 118 w 237"/>
                    <a:gd name="T9" fmla="*/ 235 h 235"/>
                    <a:gd name="T10" fmla="*/ 0 w 237"/>
                    <a:gd name="T11" fmla="*/ 117 h 235"/>
                  </a:gdLst>
                  <a:ahLst/>
                  <a:cxnLst>
                    <a:cxn ang="0">
                      <a:pos x="T0" y="T1"/>
                    </a:cxn>
                    <a:cxn ang="0">
                      <a:pos x="T2" y="T3"/>
                    </a:cxn>
                    <a:cxn ang="0">
                      <a:pos x="T4" y="T5"/>
                    </a:cxn>
                    <a:cxn ang="0">
                      <a:pos x="T6" y="T7"/>
                    </a:cxn>
                    <a:cxn ang="0">
                      <a:pos x="T8" y="T9"/>
                    </a:cxn>
                    <a:cxn ang="0">
                      <a:pos x="T10" y="T11"/>
                    </a:cxn>
                  </a:cxnLst>
                  <a:rect l="0" t="0" r="r" b="b"/>
                  <a:pathLst>
                    <a:path w="237" h="235">
                      <a:moveTo>
                        <a:pt x="0" y="117"/>
                      </a:moveTo>
                      <a:lnTo>
                        <a:pt x="0" y="117"/>
                      </a:lnTo>
                      <a:cubicBezTo>
                        <a:pt x="0" y="52"/>
                        <a:pt x="53" y="0"/>
                        <a:pt x="118" y="0"/>
                      </a:cubicBezTo>
                      <a:cubicBezTo>
                        <a:pt x="184" y="0"/>
                        <a:pt x="237" y="52"/>
                        <a:pt x="237" y="117"/>
                      </a:cubicBezTo>
                      <a:cubicBezTo>
                        <a:pt x="237" y="182"/>
                        <a:pt x="184" y="235"/>
                        <a:pt x="118" y="235"/>
                      </a:cubicBezTo>
                      <a:cubicBezTo>
                        <a:pt x="53" y="235"/>
                        <a:pt x="0" y="182"/>
                        <a:pt x="0" y="117"/>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cxnSp>
            <p:nvCxnSpPr>
              <p:cNvPr id="97" name="Straight Connector 96">
                <a:extLst>
                  <a:ext uri="{FF2B5EF4-FFF2-40B4-BE49-F238E27FC236}">
                    <a16:creationId xmlns:a16="http://schemas.microsoft.com/office/drawing/2014/main" id="{CB2E1A62-E4F8-4EAA-8374-1601246F17EC}"/>
                  </a:ext>
                </a:extLst>
              </p:cNvPr>
              <p:cNvCxnSpPr>
                <a:cxnSpLocks/>
              </p:cNvCxnSpPr>
              <p:nvPr/>
            </p:nvCxnSpPr>
            <p:spPr>
              <a:xfrm>
                <a:off x="8147934" y="1852794"/>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grpSp>
          <p:nvGrpSpPr>
            <p:cNvPr id="40" name="Group 39" descr="Cloud Provider Hub&#10;">
              <a:extLst>
                <a:ext uri="{FF2B5EF4-FFF2-40B4-BE49-F238E27FC236}">
                  <a16:creationId xmlns:a16="http://schemas.microsoft.com/office/drawing/2014/main" id="{BCEF0BC3-C70A-7E38-3735-C4BD5E873C86}"/>
                </a:ext>
              </a:extLst>
            </p:cNvPr>
            <p:cNvGrpSpPr/>
            <p:nvPr/>
          </p:nvGrpSpPr>
          <p:grpSpPr>
            <a:xfrm>
              <a:off x="10119248" y="1359404"/>
              <a:ext cx="687314" cy="659386"/>
              <a:chOff x="7123798" y="710974"/>
              <a:chExt cx="604007" cy="579464"/>
            </a:xfrm>
            <a:solidFill>
              <a:schemeClr val="bg1"/>
            </a:solidFill>
          </p:grpSpPr>
          <p:sp>
            <p:nvSpPr>
              <p:cNvPr id="41" name="Picture Placeholder 79">
                <a:extLst>
                  <a:ext uri="{FF2B5EF4-FFF2-40B4-BE49-F238E27FC236}">
                    <a16:creationId xmlns:a16="http://schemas.microsoft.com/office/drawing/2014/main" id="{24A235DF-6769-D4F6-E7C6-911381483AE9}"/>
                  </a:ext>
                </a:extLst>
              </p:cNvPr>
              <p:cNvSpPr/>
              <p:nvPr/>
            </p:nvSpPr>
            <p:spPr>
              <a:xfrm>
                <a:off x="7154848" y="1148128"/>
                <a:ext cx="127160" cy="79186"/>
              </a:xfrm>
              <a:custGeom>
                <a:avLst/>
                <a:gdLst>
                  <a:gd name="connsiteX0" fmla="*/ 26880 w 127160"/>
                  <a:gd name="connsiteY0" fmla="*/ 79186 h 79186"/>
                  <a:gd name="connsiteX1" fmla="*/ 24792 w 127160"/>
                  <a:gd name="connsiteY1" fmla="*/ 79186 h 79186"/>
                  <a:gd name="connsiteX2" fmla="*/ 0 w 127160"/>
                  <a:gd name="connsiteY2" fmla="*/ 53508 h 79186"/>
                  <a:gd name="connsiteX3" fmla="*/ 23211 w 127160"/>
                  <a:gd name="connsiteY3" fmla="*/ 30044 h 79186"/>
                  <a:gd name="connsiteX4" fmla="*/ 49269 w 127160"/>
                  <a:gd name="connsiteY4" fmla="*/ 14233 h 79186"/>
                  <a:gd name="connsiteX5" fmla="*/ 53443 w 127160"/>
                  <a:gd name="connsiteY5" fmla="*/ 14675 h 79186"/>
                  <a:gd name="connsiteX6" fmla="*/ 80512 w 127160"/>
                  <a:gd name="connsiteY6" fmla="*/ 2 h 79186"/>
                  <a:gd name="connsiteX7" fmla="*/ 110681 w 127160"/>
                  <a:gd name="connsiteY7" fmla="*/ 25301 h 79186"/>
                  <a:gd name="connsiteX8" fmla="*/ 127124 w 127160"/>
                  <a:gd name="connsiteY8" fmla="*/ 52117 h 79186"/>
                  <a:gd name="connsiteX9" fmla="*/ 118333 w 127160"/>
                  <a:gd name="connsiteY9" fmla="*/ 72545 h 79186"/>
                  <a:gd name="connsiteX10" fmla="*/ 101573 w 127160"/>
                  <a:gd name="connsiteY10" fmla="*/ 78870 h 79186"/>
                  <a:gd name="connsiteX11" fmla="*/ 63625 w 127160"/>
                  <a:gd name="connsiteY11" fmla="*/ 78870 h 79186"/>
                  <a:gd name="connsiteX12" fmla="*/ 24160 w 127160"/>
                  <a:gd name="connsiteY12" fmla="*/ 45603 h 79186"/>
                  <a:gd name="connsiteX13" fmla="*/ 18341 w 127160"/>
                  <a:gd name="connsiteY13" fmla="*/ 47943 h 79186"/>
                  <a:gd name="connsiteX14" fmla="*/ 15685 w 127160"/>
                  <a:gd name="connsiteY14" fmla="*/ 53888 h 79186"/>
                  <a:gd name="connsiteX15" fmla="*/ 24792 w 127160"/>
                  <a:gd name="connsiteY15" fmla="*/ 63375 h 79186"/>
                  <a:gd name="connsiteX16" fmla="*/ 63183 w 127160"/>
                  <a:gd name="connsiteY16" fmla="*/ 63375 h 79186"/>
                  <a:gd name="connsiteX17" fmla="*/ 101700 w 127160"/>
                  <a:gd name="connsiteY17" fmla="*/ 63375 h 79186"/>
                  <a:gd name="connsiteX18" fmla="*/ 107202 w 127160"/>
                  <a:gd name="connsiteY18" fmla="*/ 61098 h 79186"/>
                  <a:gd name="connsiteX19" fmla="*/ 111060 w 127160"/>
                  <a:gd name="connsiteY19" fmla="*/ 51737 h 79186"/>
                  <a:gd name="connsiteX20" fmla="*/ 102712 w 127160"/>
                  <a:gd name="connsiteY20" fmla="*/ 39594 h 79186"/>
                  <a:gd name="connsiteX21" fmla="*/ 96387 w 127160"/>
                  <a:gd name="connsiteY21" fmla="*/ 38962 h 79186"/>
                  <a:gd name="connsiteX22" fmla="*/ 95818 w 127160"/>
                  <a:gd name="connsiteY22" fmla="*/ 32637 h 79186"/>
                  <a:gd name="connsiteX23" fmla="*/ 80069 w 127160"/>
                  <a:gd name="connsiteY23" fmla="*/ 15940 h 79186"/>
                  <a:gd name="connsiteX24" fmla="*/ 80069 w 127160"/>
                  <a:gd name="connsiteY24" fmla="*/ 15940 h 79186"/>
                  <a:gd name="connsiteX25" fmla="*/ 64764 w 127160"/>
                  <a:gd name="connsiteY25" fmla="*/ 27135 h 79186"/>
                  <a:gd name="connsiteX26" fmla="*/ 61665 w 127160"/>
                  <a:gd name="connsiteY26" fmla="*/ 35104 h 79186"/>
                  <a:gd name="connsiteX27" fmla="*/ 53949 w 127160"/>
                  <a:gd name="connsiteY27" fmla="*/ 31372 h 79186"/>
                  <a:gd name="connsiteX28" fmla="*/ 48889 w 127160"/>
                  <a:gd name="connsiteY28" fmla="*/ 30171 h 79186"/>
                  <a:gd name="connsiteX29" fmla="*/ 36240 w 127160"/>
                  <a:gd name="connsiteY29" fmla="*/ 40290 h 79186"/>
                  <a:gd name="connsiteX30" fmla="*/ 34532 w 127160"/>
                  <a:gd name="connsiteY30" fmla="*/ 48512 h 79186"/>
                  <a:gd name="connsiteX31" fmla="*/ 26437 w 127160"/>
                  <a:gd name="connsiteY31" fmla="*/ 46298 h 79186"/>
                  <a:gd name="connsiteX32" fmla="*/ 24350 w 127160"/>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160" h="79186">
                    <a:moveTo>
                      <a:pt x="26880" y="79186"/>
                    </a:moveTo>
                    <a:lnTo>
                      <a:pt x="24792" y="79186"/>
                    </a:lnTo>
                    <a:cubicBezTo>
                      <a:pt x="11015" y="78582"/>
                      <a:pt x="121" y="67298"/>
                      <a:pt x="0" y="53508"/>
                    </a:cubicBezTo>
                    <a:cubicBezTo>
                      <a:pt x="448" y="40836"/>
                      <a:pt x="10545" y="30629"/>
                      <a:pt x="23211" y="30044"/>
                    </a:cubicBezTo>
                    <a:cubicBezTo>
                      <a:pt x="28081" y="20153"/>
                      <a:pt x="38246" y="13985"/>
                      <a:pt x="49269" y="14233"/>
                    </a:cubicBezTo>
                    <a:cubicBezTo>
                      <a:pt x="50669" y="14279"/>
                      <a:pt x="52064" y="14427"/>
                      <a:pt x="53443" y="14675"/>
                    </a:cubicBezTo>
                    <a:cubicBezTo>
                      <a:pt x="59315" y="5425"/>
                      <a:pt x="69557" y="-126"/>
                      <a:pt x="80512" y="2"/>
                    </a:cubicBezTo>
                    <a:cubicBezTo>
                      <a:pt x="95095" y="736"/>
                      <a:pt x="107416" y="11068"/>
                      <a:pt x="110681" y="25301"/>
                    </a:cubicBezTo>
                    <a:cubicBezTo>
                      <a:pt x="121173" y="29987"/>
                      <a:pt x="127706" y="40640"/>
                      <a:pt x="127124" y="52117"/>
                    </a:cubicBezTo>
                    <a:cubicBezTo>
                      <a:pt x="126988" y="59816"/>
                      <a:pt x="123831" y="67153"/>
                      <a:pt x="118333" y="72545"/>
                    </a:cubicBezTo>
                    <a:cubicBezTo>
                      <a:pt x="113811" y="76799"/>
                      <a:pt x="107779" y="79076"/>
                      <a:pt x="101573" y="78870"/>
                    </a:cubicBezTo>
                    <a:lnTo>
                      <a:pt x="63625" y="78870"/>
                    </a:lnTo>
                    <a:close/>
                    <a:moveTo>
                      <a:pt x="24160" y="45603"/>
                    </a:moveTo>
                    <a:cubicBezTo>
                      <a:pt x="21986" y="45576"/>
                      <a:pt x="19891" y="46418"/>
                      <a:pt x="18341" y="47943"/>
                    </a:cubicBezTo>
                    <a:cubicBezTo>
                      <a:pt x="16699" y="49492"/>
                      <a:pt x="15743" y="51631"/>
                      <a:pt x="15685" y="53888"/>
                    </a:cubicBezTo>
                    <a:cubicBezTo>
                      <a:pt x="15998" y="58849"/>
                      <a:pt x="19848" y="62860"/>
                      <a:pt x="24792" y="63375"/>
                    </a:cubicBezTo>
                    <a:cubicBezTo>
                      <a:pt x="26121" y="63375"/>
                      <a:pt x="45790" y="63375"/>
                      <a:pt x="63183" y="63375"/>
                    </a:cubicBezTo>
                    <a:lnTo>
                      <a:pt x="101700" y="63375"/>
                    </a:lnTo>
                    <a:cubicBezTo>
                      <a:pt x="103739" y="63263"/>
                      <a:pt x="105680" y="62460"/>
                      <a:pt x="107202" y="61098"/>
                    </a:cubicBezTo>
                    <a:cubicBezTo>
                      <a:pt x="109634" y="58583"/>
                      <a:pt x="111014" y="55235"/>
                      <a:pt x="111060" y="51737"/>
                    </a:cubicBezTo>
                    <a:cubicBezTo>
                      <a:pt x="111710" y="46170"/>
                      <a:pt x="108142" y="40981"/>
                      <a:pt x="102712" y="39594"/>
                    </a:cubicBezTo>
                    <a:lnTo>
                      <a:pt x="96387" y="38962"/>
                    </a:lnTo>
                    <a:lnTo>
                      <a:pt x="95818" y="32637"/>
                    </a:lnTo>
                    <a:cubicBezTo>
                      <a:pt x="95534" y="23895"/>
                      <a:pt x="88780" y="16734"/>
                      <a:pt x="80069" y="15940"/>
                    </a:cubicBezTo>
                    <a:lnTo>
                      <a:pt x="80069" y="15940"/>
                    </a:lnTo>
                    <a:cubicBezTo>
                      <a:pt x="73100" y="16020"/>
                      <a:pt x="66952" y="20517"/>
                      <a:pt x="64764" y="27135"/>
                    </a:cubicBezTo>
                    <a:lnTo>
                      <a:pt x="61665" y="35104"/>
                    </a:lnTo>
                    <a:lnTo>
                      <a:pt x="53949" y="31372"/>
                    </a:lnTo>
                    <a:cubicBezTo>
                      <a:pt x="52358" y="30640"/>
                      <a:pt x="50639" y="30232"/>
                      <a:pt x="48889" y="30171"/>
                    </a:cubicBezTo>
                    <a:cubicBezTo>
                      <a:pt x="42783" y="30047"/>
                      <a:pt x="37460" y="34306"/>
                      <a:pt x="36240" y="40290"/>
                    </a:cubicBezTo>
                    <a:lnTo>
                      <a:pt x="34532" y="48512"/>
                    </a:lnTo>
                    <a:lnTo>
                      <a:pt x="26437" y="46298"/>
                    </a:lnTo>
                    <a:cubicBezTo>
                      <a:pt x="25760" y="46091"/>
                      <a:pt x="25057" y="45985"/>
                      <a:pt x="24350" y="45982"/>
                    </a:cubicBezTo>
                    <a:close/>
                  </a:path>
                </a:pathLst>
              </a:custGeom>
              <a:grpFill/>
              <a:ln w="6271" cap="flat">
                <a:noFill/>
                <a:prstDash val="solid"/>
                <a:miter/>
              </a:ln>
            </p:spPr>
            <p:txBody>
              <a:bodyPr rtlCol="0" anchor="ctr"/>
              <a:lstStyle/>
              <a:p>
                <a:endParaRPr lang="en-US"/>
              </a:p>
            </p:txBody>
          </p:sp>
          <p:sp>
            <p:nvSpPr>
              <p:cNvPr id="42" name="Picture Placeholder 79">
                <a:extLst>
                  <a:ext uri="{FF2B5EF4-FFF2-40B4-BE49-F238E27FC236}">
                    <a16:creationId xmlns:a16="http://schemas.microsoft.com/office/drawing/2014/main" id="{2B7E13C7-B4A7-5981-73B5-1F3B553704E1}"/>
                  </a:ext>
                </a:extLst>
              </p:cNvPr>
              <p:cNvSpPr/>
              <p:nvPr/>
            </p:nvSpPr>
            <p:spPr>
              <a:xfrm>
                <a:off x="7204496"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3" name="Picture Placeholder 79">
                <a:extLst>
                  <a:ext uri="{FF2B5EF4-FFF2-40B4-BE49-F238E27FC236}">
                    <a16:creationId xmlns:a16="http://schemas.microsoft.com/office/drawing/2014/main" id="{F493FFF6-2B2A-A63D-CD60-03D236E5EABA}"/>
                  </a:ext>
                </a:extLst>
              </p:cNvPr>
              <p:cNvSpPr/>
              <p:nvPr/>
            </p:nvSpPr>
            <p:spPr>
              <a:xfrm>
                <a:off x="7131130"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4" name="Picture Placeholder 79">
                <a:extLst>
                  <a:ext uri="{FF2B5EF4-FFF2-40B4-BE49-F238E27FC236}">
                    <a16:creationId xmlns:a16="http://schemas.microsoft.com/office/drawing/2014/main" id="{3E5B2612-F9D7-1855-6540-C0D5C1FBB9C9}"/>
                  </a:ext>
                </a:extLst>
              </p:cNvPr>
              <p:cNvSpPr/>
              <p:nvPr/>
            </p:nvSpPr>
            <p:spPr>
              <a:xfrm>
                <a:off x="7242696" y="1104111"/>
                <a:ext cx="70772" cy="121179"/>
              </a:xfrm>
              <a:custGeom>
                <a:avLst/>
                <a:gdLst>
                  <a:gd name="connsiteX0" fmla="*/ 1897 w 70772"/>
                  <a:gd name="connsiteY0" fmla="*/ 6578 h 121179"/>
                  <a:gd name="connsiteX1" fmla="*/ 0 w 70772"/>
                  <a:gd name="connsiteY1" fmla="*/ 16191 h 121179"/>
                  <a:gd name="connsiteX2" fmla="*/ 54961 w 70772"/>
                  <a:gd name="connsiteY2" fmla="*/ 91454 h 121179"/>
                  <a:gd name="connsiteX3" fmla="*/ 51419 w 70772"/>
                  <a:gd name="connsiteY3" fmla="*/ 114855 h 121179"/>
                  <a:gd name="connsiteX4" fmla="*/ 65902 w 70772"/>
                  <a:gd name="connsiteY4" fmla="*/ 121179 h 121179"/>
                  <a:gd name="connsiteX5" fmla="*/ 70772 w 70772"/>
                  <a:gd name="connsiteY5" fmla="*/ 91390 h 121179"/>
                  <a:gd name="connsiteX6" fmla="*/ 1202 w 70772"/>
                  <a:gd name="connsiteY6" fmla="*/ 0 h 121179"/>
                  <a:gd name="connsiteX7" fmla="*/ 1897 w 70772"/>
                  <a:gd name="connsiteY7" fmla="*/ 6578 h 12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72" h="121179">
                    <a:moveTo>
                      <a:pt x="1897" y="6578"/>
                    </a:moveTo>
                    <a:cubicBezTo>
                      <a:pt x="1897" y="9875"/>
                      <a:pt x="1253" y="13141"/>
                      <a:pt x="0" y="16191"/>
                    </a:cubicBezTo>
                    <a:cubicBezTo>
                      <a:pt x="32707" y="26700"/>
                      <a:pt x="54906" y="57100"/>
                      <a:pt x="54961" y="91454"/>
                    </a:cubicBezTo>
                    <a:cubicBezTo>
                      <a:pt x="54987" y="99390"/>
                      <a:pt x="53793" y="107282"/>
                      <a:pt x="51419" y="114855"/>
                    </a:cubicBezTo>
                    <a:cubicBezTo>
                      <a:pt x="56783" y="115421"/>
                      <a:pt x="61841" y="117630"/>
                      <a:pt x="65902" y="121179"/>
                    </a:cubicBezTo>
                    <a:cubicBezTo>
                      <a:pt x="69141" y="111582"/>
                      <a:pt x="70786" y="101519"/>
                      <a:pt x="70772" y="91390"/>
                    </a:cubicBezTo>
                    <a:cubicBezTo>
                      <a:pt x="70753" y="48755"/>
                      <a:pt x="42293" y="11370"/>
                      <a:pt x="1202" y="0"/>
                    </a:cubicBezTo>
                    <a:cubicBezTo>
                      <a:pt x="1725" y="2152"/>
                      <a:pt x="1959" y="4364"/>
                      <a:pt x="1897" y="6578"/>
                    </a:cubicBezTo>
                    <a:close/>
                  </a:path>
                </a:pathLst>
              </a:custGeom>
              <a:grpFill/>
              <a:ln w="6271" cap="flat">
                <a:noFill/>
                <a:prstDash val="solid"/>
                <a:miter/>
              </a:ln>
            </p:spPr>
            <p:txBody>
              <a:bodyPr rtlCol="0" anchor="ctr"/>
              <a:lstStyle/>
              <a:p>
                <a:endParaRPr lang="en-US"/>
              </a:p>
            </p:txBody>
          </p:sp>
          <p:sp>
            <p:nvSpPr>
              <p:cNvPr id="45" name="Picture Placeholder 79">
                <a:extLst>
                  <a:ext uri="{FF2B5EF4-FFF2-40B4-BE49-F238E27FC236}">
                    <a16:creationId xmlns:a16="http://schemas.microsoft.com/office/drawing/2014/main" id="{56E88AF9-7AE6-A0A0-9C7D-0B67953779B8}"/>
                  </a:ext>
                </a:extLst>
              </p:cNvPr>
              <p:cNvSpPr/>
              <p:nvPr/>
            </p:nvSpPr>
            <p:spPr>
              <a:xfrm>
                <a:off x="7123798" y="1104364"/>
                <a:ext cx="70768" cy="119028"/>
              </a:xfrm>
              <a:custGeom>
                <a:avLst/>
                <a:gdLst>
                  <a:gd name="connsiteX0" fmla="*/ 18780 w 70768"/>
                  <a:gd name="connsiteY0" fmla="*/ 112515 h 119028"/>
                  <a:gd name="connsiteX1" fmla="*/ 15745 w 70768"/>
                  <a:gd name="connsiteY1" fmla="*/ 91201 h 119028"/>
                  <a:gd name="connsiteX2" fmla="*/ 70769 w 70768"/>
                  <a:gd name="connsiteY2" fmla="*/ 15938 h 119028"/>
                  <a:gd name="connsiteX3" fmla="*/ 68871 w 70768"/>
                  <a:gd name="connsiteY3" fmla="*/ 6325 h 119028"/>
                  <a:gd name="connsiteX4" fmla="*/ 69820 w 70768"/>
                  <a:gd name="connsiteY4" fmla="*/ 0 h 119028"/>
                  <a:gd name="connsiteX5" fmla="*/ 3397 w 70768"/>
                  <a:gd name="connsiteY5" fmla="*/ 116569 h 119028"/>
                  <a:gd name="connsiteX6" fmla="*/ 4107 w 70768"/>
                  <a:gd name="connsiteY6" fmla="*/ 119029 h 119028"/>
                  <a:gd name="connsiteX7" fmla="*/ 18780 w 70768"/>
                  <a:gd name="connsiteY7"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68" h="119028">
                    <a:moveTo>
                      <a:pt x="18780" y="112515"/>
                    </a:moveTo>
                    <a:cubicBezTo>
                      <a:pt x="16768" y="105589"/>
                      <a:pt x="15746" y="98413"/>
                      <a:pt x="15745" y="91201"/>
                    </a:cubicBezTo>
                    <a:cubicBezTo>
                      <a:pt x="15808" y="56830"/>
                      <a:pt x="38037" y="26425"/>
                      <a:pt x="70769" y="15938"/>
                    </a:cubicBezTo>
                    <a:cubicBezTo>
                      <a:pt x="69516" y="12888"/>
                      <a:pt x="68871" y="9622"/>
                      <a:pt x="68871" y="6325"/>
                    </a:cubicBezTo>
                    <a:cubicBezTo>
                      <a:pt x="68914" y="4184"/>
                      <a:pt x="69234" y="2059"/>
                      <a:pt x="69820" y="0"/>
                    </a:cubicBezTo>
                    <a:cubicBezTo>
                      <a:pt x="19288" y="13848"/>
                      <a:pt x="-10450" y="66037"/>
                      <a:pt x="3397" y="116569"/>
                    </a:cubicBezTo>
                    <a:cubicBezTo>
                      <a:pt x="3623" y="117392"/>
                      <a:pt x="3859" y="118212"/>
                      <a:pt x="4107" y="119029"/>
                    </a:cubicBezTo>
                    <a:cubicBezTo>
                      <a:pt x="8189" y="115364"/>
                      <a:pt x="13325" y="113083"/>
                      <a:pt x="18780" y="112515"/>
                    </a:cubicBezTo>
                    <a:close/>
                  </a:path>
                </a:pathLst>
              </a:custGeom>
              <a:grpFill/>
              <a:ln w="6271" cap="flat">
                <a:noFill/>
                <a:prstDash val="solid"/>
                <a:miter/>
              </a:ln>
            </p:spPr>
            <p:txBody>
              <a:bodyPr rtlCol="0" anchor="ctr"/>
              <a:lstStyle/>
              <a:p>
                <a:endParaRPr lang="en-US"/>
              </a:p>
            </p:txBody>
          </p:sp>
          <p:sp>
            <p:nvSpPr>
              <p:cNvPr id="46" name="Picture Placeholder 79">
                <a:extLst>
                  <a:ext uri="{FF2B5EF4-FFF2-40B4-BE49-F238E27FC236}">
                    <a16:creationId xmlns:a16="http://schemas.microsoft.com/office/drawing/2014/main" id="{207CBF32-7E36-D50F-9772-EF89AC4D5FBD}"/>
                  </a:ext>
                </a:extLst>
              </p:cNvPr>
              <p:cNvSpPr/>
              <p:nvPr/>
            </p:nvSpPr>
            <p:spPr>
              <a:xfrm>
                <a:off x="7155607" y="1255775"/>
                <a:ext cx="124278" cy="34658"/>
              </a:xfrm>
              <a:custGeom>
                <a:avLst/>
                <a:gdLst>
                  <a:gd name="connsiteX0" fmla="*/ 113021 w 124278"/>
                  <a:gd name="connsiteY0" fmla="*/ 1012 h 34658"/>
                  <a:gd name="connsiteX1" fmla="*/ 11827 w 124278"/>
                  <a:gd name="connsiteY1" fmla="*/ 0 h 34658"/>
                  <a:gd name="connsiteX2" fmla="*/ 0 w 124278"/>
                  <a:gd name="connsiteY2" fmla="*/ 10562 h 34658"/>
                  <a:gd name="connsiteX3" fmla="*/ 124278 w 124278"/>
                  <a:gd name="connsiteY3" fmla="*/ 12080 h 34658"/>
                  <a:gd name="connsiteX4" fmla="*/ 113021 w 124278"/>
                  <a:gd name="connsiteY4" fmla="*/ 1012 h 3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8">
                    <a:moveTo>
                      <a:pt x="113021" y="1012"/>
                    </a:moveTo>
                    <a:cubicBezTo>
                      <a:pt x="83491" y="25210"/>
                      <a:pt x="40867" y="24786"/>
                      <a:pt x="11827" y="0"/>
                    </a:cubicBezTo>
                    <a:cubicBezTo>
                      <a:pt x="9068" y="4656"/>
                      <a:pt x="4937" y="8345"/>
                      <a:pt x="0" y="10562"/>
                    </a:cubicBezTo>
                    <a:cubicBezTo>
                      <a:pt x="35207" y="42103"/>
                      <a:pt x="88312" y="42754"/>
                      <a:pt x="124278" y="12080"/>
                    </a:cubicBezTo>
                    <a:cubicBezTo>
                      <a:pt x="119464" y="9654"/>
                      <a:pt x="115528" y="5785"/>
                      <a:pt x="113021" y="1012"/>
                    </a:cubicBezTo>
                    <a:close/>
                  </a:path>
                </a:pathLst>
              </a:custGeom>
              <a:grpFill/>
              <a:ln w="6271" cap="flat">
                <a:noFill/>
                <a:prstDash val="solid"/>
                <a:miter/>
              </a:ln>
            </p:spPr>
            <p:txBody>
              <a:bodyPr rtlCol="0" anchor="ctr"/>
              <a:lstStyle/>
              <a:p>
                <a:endParaRPr lang="en-US"/>
              </a:p>
            </p:txBody>
          </p:sp>
          <p:sp>
            <p:nvSpPr>
              <p:cNvPr id="47" name="Picture Placeholder 79">
                <a:extLst>
                  <a:ext uri="{FF2B5EF4-FFF2-40B4-BE49-F238E27FC236}">
                    <a16:creationId xmlns:a16="http://schemas.microsoft.com/office/drawing/2014/main" id="{BB5083D4-EA62-F772-3275-CF757A5B7ED5}"/>
                  </a:ext>
                </a:extLst>
              </p:cNvPr>
              <p:cNvSpPr/>
              <p:nvPr/>
            </p:nvSpPr>
            <p:spPr>
              <a:xfrm>
                <a:off x="7277355"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8" name="Picture Placeholder 79">
                <a:extLst>
                  <a:ext uri="{FF2B5EF4-FFF2-40B4-BE49-F238E27FC236}">
                    <a16:creationId xmlns:a16="http://schemas.microsoft.com/office/drawing/2014/main" id="{74411E5B-93CD-A8FA-265E-F48D940484DD}"/>
                  </a:ext>
                </a:extLst>
              </p:cNvPr>
              <p:cNvSpPr/>
              <p:nvPr/>
            </p:nvSpPr>
            <p:spPr>
              <a:xfrm>
                <a:off x="7369378" y="1148128"/>
                <a:ext cx="127035" cy="79186"/>
              </a:xfrm>
              <a:custGeom>
                <a:avLst/>
                <a:gdLst>
                  <a:gd name="connsiteX0" fmla="*/ 26816 w 127035"/>
                  <a:gd name="connsiteY0" fmla="*/ 79186 h 79186"/>
                  <a:gd name="connsiteX1" fmla="*/ 24603 w 127035"/>
                  <a:gd name="connsiteY1" fmla="*/ 79186 h 79186"/>
                  <a:gd name="connsiteX2" fmla="*/ 0 w 127035"/>
                  <a:gd name="connsiteY2" fmla="*/ 53508 h 79186"/>
                  <a:gd name="connsiteX3" fmla="*/ 7273 w 127035"/>
                  <a:gd name="connsiteY3" fmla="*/ 36369 h 79186"/>
                  <a:gd name="connsiteX4" fmla="*/ 23085 w 127035"/>
                  <a:gd name="connsiteY4" fmla="*/ 30044 h 79186"/>
                  <a:gd name="connsiteX5" fmla="*/ 49205 w 127035"/>
                  <a:gd name="connsiteY5" fmla="*/ 14233 h 79186"/>
                  <a:gd name="connsiteX6" fmla="*/ 53380 w 127035"/>
                  <a:gd name="connsiteY6" fmla="*/ 14675 h 79186"/>
                  <a:gd name="connsiteX7" fmla="*/ 80449 w 127035"/>
                  <a:gd name="connsiteY7" fmla="*/ 2 h 79186"/>
                  <a:gd name="connsiteX8" fmla="*/ 110554 w 127035"/>
                  <a:gd name="connsiteY8" fmla="*/ 25301 h 79186"/>
                  <a:gd name="connsiteX9" fmla="*/ 126998 w 127035"/>
                  <a:gd name="connsiteY9" fmla="*/ 52117 h 79186"/>
                  <a:gd name="connsiteX10" fmla="*/ 118270 w 127035"/>
                  <a:gd name="connsiteY10" fmla="*/ 72545 h 79186"/>
                  <a:gd name="connsiteX11" fmla="*/ 101510 w 127035"/>
                  <a:gd name="connsiteY11" fmla="*/ 78870 h 79186"/>
                  <a:gd name="connsiteX12" fmla="*/ 63562 w 127035"/>
                  <a:gd name="connsiteY12" fmla="*/ 78870 h 79186"/>
                  <a:gd name="connsiteX13" fmla="*/ 24033 w 127035"/>
                  <a:gd name="connsiteY13" fmla="*/ 45603 h 79186"/>
                  <a:gd name="connsiteX14" fmla="*/ 15622 w 127035"/>
                  <a:gd name="connsiteY14" fmla="*/ 53888 h 79186"/>
                  <a:gd name="connsiteX15" fmla="*/ 25298 w 127035"/>
                  <a:gd name="connsiteY15" fmla="*/ 63375 h 79186"/>
                  <a:gd name="connsiteX16" fmla="*/ 63689 w 127035"/>
                  <a:gd name="connsiteY16" fmla="*/ 63375 h 79186"/>
                  <a:gd name="connsiteX17" fmla="*/ 102206 w 127035"/>
                  <a:gd name="connsiteY17" fmla="*/ 63375 h 79186"/>
                  <a:gd name="connsiteX18" fmla="*/ 107708 w 127035"/>
                  <a:gd name="connsiteY18" fmla="*/ 61098 h 79186"/>
                  <a:gd name="connsiteX19" fmla="*/ 111503 w 127035"/>
                  <a:gd name="connsiteY19" fmla="*/ 51737 h 79186"/>
                  <a:gd name="connsiteX20" fmla="*/ 103217 w 127035"/>
                  <a:gd name="connsiteY20" fmla="*/ 39594 h 79186"/>
                  <a:gd name="connsiteX21" fmla="*/ 96893 w 127035"/>
                  <a:gd name="connsiteY21" fmla="*/ 38962 h 79186"/>
                  <a:gd name="connsiteX22" fmla="*/ 96324 w 127035"/>
                  <a:gd name="connsiteY22" fmla="*/ 32637 h 79186"/>
                  <a:gd name="connsiteX23" fmla="*/ 80512 w 127035"/>
                  <a:gd name="connsiteY23" fmla="*/ 15940 h 79186"/>
                  <a:gd name="connsiteX24" fmla="*/ 80512 w 127035"/>
                  <a:gd name="connsiteY24" fmla="*/ 15940 h 79186"/>
                  <a:gd name="connsiteX25" fmla="*/ 65207 w 127035"/>
                  <a:gd name="connsiteY25" fmla="*/ 27135 h 79186"/>
                  <a:gd name="connsiteX26" fmla="*/ 62108 w 127035"/>
                  <a:gd name="connsiteY26" fmla="*/ 35104 h 79186"/>
                  <a:gd name="connsiteX27" fmla="*/ 54392 w 127035"/>
                  <a:gd name="connsiteY27" fmla="*/ 31372 h 79186"/>
                  <a:gd name="connsiteX28" fmla="*/ 49332 w 127035"/>
                  <a:gd name="connsiteY28" fmla="*/ 30171 h 79186"/>
                  <a:gd name="connsiteX29" fmla="*/ 36683 w 127035"/>
                  <a:gd name="connsiteY29" fmla="*/ 40290 h 79186"/>
                  <a:gd name="connsiteX30" fmla="*/ 34912 w 127035"/>
                  <a:gd name="connsiteY30" fmla="*/ 48512 h 79186"/>
                  <a:gd name="connsiteX31" fmla="*/ 26880 w 127035"/>
                  <a:gd name="connsiteY31" fmla="*/ 46298 h 79186"/>
                  <a:gd name="connsiteX32" fmla="*/ 24792 w 127035"/>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35" h="79186">
                    <a:moveTo>
                      <a:pt x="26816" y="79186"/>
                    </a:moveTo>
                    <a:lnTo>
                      <a:pt x="24603" y="79186"/>
                    </a:lnTo>
                    <a:cubicBezTo>
                      <a:pt x="10900" y="78484"/>
                      <a:pt x="116" y="67229"/>
                      <a:pt x="0" y="53508"/>
                    </a:cubicBezTo>
                    <a:cubicBezTo>
                      <a:pt x="37" y="47053"/>
                      <a:pt x="2656" y="40881"/>
                      <a:pt x="7273" y="36369"/>
                    </a:cubicBezTo>
                    <a:cubicBezTo>
                      <a:pt x="11617" y="32436"/>
                      <a:pt x="17227" y="30191"/>
                      <a:pt x="23085" y="30044"/>
                    </a:cubicBezTo>
                    <a:cubicBezTo>
                      <a:pt x="28000" y="20165"/>
                      <a:pt x="38173" y="14007"/>
                      <a:pt x="49205" y="14233"/>
                    </a:cubicBezTo>
                    <a:cubicBezTo>
                      <a:pt x="50605" y="14286"/>
                      <a:pt x="52000" y="14434"/>
                      <a:pt x="53380" y="14675"/>
                    </a:cubicBezTo>
                    <a:cubicBezTo>
                      <a:pt x="59251" y="5425"/>
                      <a:pt x="69493" y="-126"/>
                      <a:pt x="80449" y="2"/>
                    </a:cubicBezTo>
                    <a:cubicBezTo>
                      <a:pt x="95033" y="700"/>
                      <a:pt x="107354" y="11054"/>
                      <a:pt x="110554" y="25301"/>
                    </a:cubicBezTo>
                    <a:cubicBezTo>
                      <a:pt x="121059" y="29973"/>
                      <a:pt x="127598" y="40636"/>
                      <a:pt x="126998" y="52117"/>
                    </a:cubicBezTo>
                    <a:cubicBezTo>
                      <a:pt x="126912" y="59814"/>
                      <a:pt x="123773" y="67162"/>
                      <a:pt x="118270" y="72545"/>
                    </a:cubicBezTo>
                    <a:cubicBezTo>
                      <a:pt x="113747" y="76799"/>
                      <a:pt x="107716" y="79076"/>
                      <a:pt x="101510" y="78870"/>
                    </a:cubicBezTo>
                    <a:lnTo>
                      <a:pt x="63562" y="78870"/>
                    </a:lnTo>
                    <a:close/>
                    <a:moveTo>
                      <a:pt x="24033" y="45603"/>
                    </a:moveTo>
                    <a:cubicBezTo>
                      <a:pt x="19437" y="45602"/>
                      <a:pt x="15691" y="49292"/>
                      <a:pt x="15622" y="53888"/>
                    </a:cubicBezTo>
                    <a:cubicBezTo>
                      <a:pt x="15970" y="59049"/>
                      <a:pt x="20131" y="63129"/>
                      <a:pt x="25298" y="63375"/>
                    </a:cubicBezTo>
                    <a:cubicBezTo>
                      <a:pt x="26627" y="63375"/>
                      <a:pt x="46296" y="63375"/>
                      <a:pt x="63689" y="63375"/>
                    </a:cubicBezTo>
                    <a:lnTo>
                      <a:pt x="102206" y="63375"/>
                    </a:lnTo>
                    <a:cubicBezTo>
                      <a:pt x="104245" y="63263"/>
                      <a:pt x="106186" y="62460"/>
                      <a:pt x="107708" y="61098"/>
                    </a:cubicBezTo>
                    <a:cubicBezTo>
                      <a:pt x="110145" y="58591"/>
                      <a:pt x="111506" y="55233"/>
                      <a:pt x="111503" y="51737"/>
                    </a:cubicBezTo>
                    <a:cubicBezTo>
                      <a:pt x="112216" y="46175"/>
                      <a:pt x="108657" y="40958"/>
                      <a:pt x="103217" y="39594"/>
                    </a:cubicBezTo>
                    <a:lnTo>
                      <a:pt x="96893" y="38962"/>
                    </a:lnTo>
                    <a:lnTo>
                      <a:pt x="96324" y="32637"/>
                    </a:lnTo>
                    <a:cubicBezTo>
                      <a:pt x="96037" y="23872"/>
                      <a:pt x="89248" y="16704"/>
                      <a:pt x="80512" y="15940"/>
                    </a:cubicBezTo>
                    <a:lnTo>
                      <a:pt x="80512" y="15940"/>
                    </a:lnTo>
                    <a:cubicBezTo>
                      <a:pt x="73543" y="16020"/>
                      <a:pt x="67394" y="20517"/>
                      <a:pt x="65207" y="27135"/>
                    </a:cubicBezTo>
                    <a:lnTo>
                      <a:pt x="62108" y="35104"/>
                    </a:lnTo>
                    <a:lnTo>
                      <a:pt x="54392" y="31372"/>
                    </a:lnTo>
                    <a:cubicBezTo>
                      <a:pt x="52801" y="30640"/>
                      <a:pt x="51081" y="30232"/>
                      <a:pt x="49332" y="30171"/>
                    </a:cubicBezTo>
                    <a:cubicBezTo>
                      <a:pt x="43225" y="30047"/>
                      <a:pt x="37903" y="34306"/>
                      <a:pt x="36683" y="40290"/>
                    </a:cubicBezTo>
                    <a:lnTo>
                      <a:pt x="34912" y="48512"/>
                    </a:lnTo>
                    <a:lnTo>
                      <a:pt x="26880" y="46298"/>
                    </a:lnTo>
                    <a:cubicBezTo>
                      <a:pt x="26202" y="46096"/>
                      <a:pt x="25500" y="45990"/>
                      <a:pt x="24792" y="45982"/>
                    </a:cubicBezTo>
                    <a:close/>
                  </a:path>
                </a:pathLst>
              </a:custGeom>
              <a:grpFill/>
              <a:ln w="6271" cap="flat">
                <a:noFill/>
                <a:prstDash val="solid"/>
                <a:miter/>
              </a:ln>
            </p:spPr>
            <p:txBody>
              <a:bodyPr rtlCol="0" anchor="ctr"/>
              <a:lstStyle/>
              <a:p>
                <a:endParaRPr lang="en-US"/>
              </a:p>
            </p:txBody>
          </p:sp>
          <p:sp>
            <p:nvSpPr>
              <p:cNvPr id="49" name="Picture Placeholder 79">
                <a:extLst>
                  <a:ext uri="{FF2B5EF4-FFF2-40B4-BE49-F238E27FC236}">
                    <a16:creationId xmlns:a16="http://schemas.microsoft.com/office/drawing/2014/main" id="{746C09D4-FB7B-585A-DE4F-E1456DFA6E67}"/>
                  </a:ext>
                </a:extLst>
              </p:cNvPr>
              <p:cNvSpPr/>
              <p:nvPr/>
            </p:nvSpPr>
            <p:spPr>
              <a:xfrm>
                <a:off x="7418963"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0" name="Picture Placeholder 79">
                <a:extLst>
                  <a:ext uri="{FF2B5EF4-FFF2-40B4-BE49-F238E27FC236}">
                    <a16:creationId xmlns:a16="http://schemas.microsoft.com/office/drawing/2014/main" id="{5063433D-EB48-010C-AAA0-94A5431DD409}"/>
                  </a:ext>
                </a:extLst>
              </p:cNvPr>
              <p:cNvSpPr/>
              <p:nvPr/>
            </p:nvSpPr>
            <p:spPr>
              <a:xfrm>
                <a:off x="7345598"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1" name="Picture Placeholder 79">
                <a:extLst>
                  <a:ext uri="{FF2B5EF4-FFF2-40B4-BE49-F238E27FC236}">
                    <a16:creationId xmlns:a16="http://schemas.microsoft.com/office/drawing/2014/main" id="{175B631A-2924-61D2-CD57-81DB2AD0880C}"/>
                  </a:ext>
                </a:extLst>
              </p:cNvPr>
              <p:cNvSpPr/>
              <p:nvPr/>
            </p:nvSpPr>
            <p:spPr>
              <a:xfrm>
                <a:off x="7457164" y="1104175"/>
                <a:ext cx="70711" cy="121116"/>
              </a:xfrm>
              <a:custGeom>
                <a:avLst/>
                <a:gdLst>
                  <a:gd name="connsiteX0" fmla="*/ 1897 w 70711"/>
                  <a:gd name="connsiteY0" fmla="*/ 6514 h 121116"/>
                  <a:gd name="connsiteX1" fmla="*/ 0 w 70711"/>
                  <a:gd name="connsiteY1" fmla="*/ 16128 h 121116"/>
                  <a:gd name="connsiteX2" fmla="*/ 51356 w 70711"/>
                  <a:gd name="connsiteY2" fmla="*/ 114791 h 121116"/>
                  <a:gd name="connsiteX3" fmla="*/ 65839 w 70711"/>
                  <a:gd name="connsiteY3" fmla="*/ 121116 h 121116"/>
                  <a:gd name="connsiteX4" fmla="*/ 6072 w 70711"/>
                  <a:gd name="connsiteY4" fmla="*/ 1599 h 121116"/>
                  <a:gd name="connsiteX5" fmla="*/ 759 w 70711"/>
                  <a:gd name="connsiteY5" fmla="*/ 0 h 121116"/>
                  <a:gd name="connsiteX6" fmla="*/ 1897 w 70711"/>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1" h="121116">
                    <a:moveTo>
                      <a:pt x="1897" y="6514"/>
                    </a:moveTo>
                    <a:cubicBezTo>
                      <a:pt x="1897" y="9812"/>
                      <a:pt x="1253" y="13077"/>
                      <a:pt x="0" y="16128"/>
                    </a:cubicBezTo>
                    <a:cubicBezTo>
                      <a:pt x="41296" y="29347"/>
                      <a:pt x="64217" y="73382"/>
                      <a:pt x="51356" y="114791"/>
                    </a:cubicBezTo>
                    <a:cubicBezTo>
                      <a:pt x="56720" y="115358"/>
                      <a:pt x="61778" y="117567"/>
                      <a:pt x="65839" y="121116"/>
                    </a:cubicBezTo>
                    <a:cubicBezTo>
                      <a:pt x="82339" y="71608"/>
                      <a:pt x="55580" y="18098"/>
                      <a:pt x="6072" y="1599"/>
                    </a:cubicBezTo>
                    <a:cubicBezTo>
                      <a:pt x="4317" y="1014"/>
                      <a:pt x="2545" y="481"/>
                      <a:pt x="759" y="0"/>
                    </a:cubicBezTo>
                    <a:cubicBezTo>
                      <a:pt x="1426" y="2111"/>
                      <a:pt x="1809" y="4302"/>
                      <a:pt x="1897" y="6514"/>
                    </a:cubicBezTo>
                    <a:close/>
                  </a:path>
                </a:pathLst>
              </a:custGeom>
              <a:grpFill/>
              <a:ln w="6271" cap="flat">
                <a:noFill/>
                <a:prstDash val="solid"/>
                <a:miter/>
              </a:ln>
            </p:spPr>
            <p:txBody>
              <a:bodyPr rtlCol="0" anchor="ctr"/>
              <a:lstStyle/>
              <a:p>
                <a:endParaRPr lang="en-US"/>
              </a:p>
            </p:txBody>
          </p:sp>
          <p:sp>
            <p:nvSpPr>
              <p:cNvPr id="52" name="Picture Placeholder 79">
                <a:extLst>
                  <a:ext uri="{FF2B5EF4-FFF2-40B4-BE49-F238E27FC236}">
                    <a16:creationId xmlns:a16="http://schemas.microsoft.com/office/drawing/2014/main" id="{7BB9A29E-3CB8-B3D0-4725-EB0B3CDB155F}"/>
                  </a:ext>
                </a:extLst>
              </p:cNvPr>
              <p:cNvSpPr/>
              <p:nvPr/>
            </p:nvSpPr>
            <p:spPr>
              <a:xfrm>
                <a:off x="7338275" y="1104364"/>
                <a:ext cx="70442" cy="119028"/>
              </a:xfrm>
              <a:custGeom>
                <a:avLst/>
                <a:gdLst>
                  <a:gd name="connsiteX0" fmla="*/ 18454 w 70442"/>
                  <a:gd name="connsiteY0" fmla="*/ 112515 h 119028"/>
                  <a:gd name="connsiteX1" fmla="*/ 70442 w 70442"/>
                  <a:gd name="connsiteY1" fmla="*/ 15938 h 119028"/>
                  <a:gd name="connsiteX2" fmla="*/ 69051 w 70442"/>
                  <a:gd name="connsiteY2" fmla="*/ 6325 h 119028"/>
                  <a:gd name="connsiteX3" fmla="*/ 69936 w 70442"/>
                  <a:gd name="connsiteY3" fmla="*/ 0 h 119028"/>
                  <a:gd name="connsiteX4" fmla="*/ 3365 w 70442"/>
                  <a:gd name="connsiteY4" fmla="*/ 116484 h 119028"/>
                  <a:gd name="connsiteX5" fmla="*/ 4097 w 70442"/>
                  <a:gd name="connsiteY5" fmla="*/ 119029 h 119028"/>
                  <a:gd name="connsiteX6" fmla="*/ 18454 w 70442"/>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42" h="119028">
                    <a:moveTo>
                      <a:pt x="18454" y="112515"/>
                    </a:moveTo>
                    <a:cubicBezTo>
                      <a:pt x="6863" y="71565"/>
                      <a:pt x="29878" y="28811"/>
                      <a:pt x="70442" y="15938"/>
                    </a:cubicBezTo>
                    <a:cubicBezTo>
                      <a:pt x="69397" y="12845"/>
                      <a:pt x="68926" y="9587"/>
                      <a:pt x="69051" y="6325"/>
                    </a:cubicBezTo>
                    <a:cubicBezTo>
                      <a:pt x="69103" y="4189"/>
                      <a:pt x="69400" y="2067"/>
                      <a:pt x="69936" y="0"/>
                    </a:cubicBezTo>
                    <a:cubicBezTo>
                      <a:pt x="19387" y="13783"/>
                      <a:pt x="-10418" y="65935"/>
                      <a:pt x="3365" y="116484"/>
                    </a:cubicBezTo>
                    <a:cubicBezTo>
                      <a:pt x="3597" y="117336"/>
                      <a:pt x="3841" y="118184"/>
                      <a:pt x="4097" y="119029"/>
                    </a:cubicBezTo>
                    <a:cubicBezTo>
                      <a:pt x="8093" y="115424"/>
                      <a:pt x="13109" y="113148"/>
                      <a:pt x="18454" y="112515"/>
                    </a:cubicBezTo>
                    <a:close/>
                  </a:path>
                </a:pathLst>
              </a:custGeom>
              <a:grpFill/>
              <a:ln w="6271" cap="flat">
                <a:noFill/>
                <a:prstDash val="solid"/>
                <a:miter/>
              </a:ln>
            </p:spPr>
            <p:txBody>
              <a:bodyPr rtlCol="0" anchor="ctr"/>
              <a:lstStyle/>
              <a:p>
                <a:endParaRPr lang="en-US"/>
              </a:p>
            </p:txBody>
          </p:sp>
          <p:sp>
            <p:nvSpPr>
              <p:cNvPr id="53" name="Picture Placeholder 79">
                <a:extLst>
                  <a:ext uri="{FF2B5EF4-FFF2-40B4-BE49-F238E27FC236}">
                    <a16:creationId xmlns:a16="http://schemas.microsoft.com/office/drawing/2014/main" id="{FDDC6689-2413-5E67-E6A4-5382E03AA955}"/>
                  </a:ext>
                </a:extLst>
              </p:cNvPr>
              <p:cNvSpPr/>
              <p:nvPr/>
            </p:nvSpPr>
            <p:spPr>
              <a:xfrm>
                <a:off x="7370200" y="1255775"/>
                <a:ext cx="124341" cy="34663"/>
              </a:xfrm>
              <a:custGeom>
                <a:avLst/>
                <a:gdLst>
                  <a:gd name="connsiteX0" fmla="*/ 113021 w 124341"/>
                  <a:gd name="connsiteY0" fmla="*/ 1012 h 34663"/>
                  <a:gd name="connsiteX1" fmla="*/ 11827 w 124341"/>
                  <a:gd name="connsiteY1" fmla="*/ 0 h 34663"/>
                  <a:gd name="connsiteX2" fmla="*/ 0 w 124341"/>
                  <a:gd name="connsiteY2" fmla="*/ 10562 h 34663"/>
                  <a:gd name="connsiteX3" fmla="*/ 124342 w 124341"/>
                  <a:gd name="connsiteY3" fmla="*/ 12080 h 34663"/>
                  <a:gd name="connsiteX4" fmla="*/ 113021 w 124341"/>
                  <a:gd name="connsiteY4" fmla="*/ 1012 h 34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41" h="34663">
                    <a:moveTo>
                      <a:pt x="113021" y="1012"/>
                    </a:moveTo>
                    <a:cubicBezTo>
                      <a:pt x="83491" y="25210"/>
                      <a:pt x="40867" y="24786"/>
                      <a:pt x="11827" y="0"/>
                    </a:cubicBezTo>
                    <a:cubicBezTo>
                      <a:pt x="9118" y="4697"/>
                      <a:pt x="4972" y="8400"/>
                      <a:pt x="0" y="10562"/>
                    </a:cubicBezTo>
                    <a:cubicBezTo>
                      <a:pt x="35227" y="42109"/>
                      <a:pt x="88355" y="42761"/>
                      <a:pt x="124342" y="12080"/>
                    </a:cubicBezTo>
                    <a:cubicBezTo>
                      <a:pt x="119524" y="9637"/>
                      <a:pt x="115572" y="5774"/>
                      <a:pt x="113021" y="1012"/>
                    </a:cubicBezTo>
                    <a:close/>
                  </a:path>
                </a:pathLst>
              </a:custGeom>
              <a:grpFill/>
              <a:ln w="6271" cap="flat">
                <a:noFill/>
                <a:prstDash val="solid"/>
                <a:miter/>
              </a:ln>
            </p:spPr>
            <p:txBody>
              <a:bodyPr rtlCol="0" anchor="ctr"/>
              <a:lstStyle/>
              <a:p>
                <a:endParaRPr lang="en-US"/>
              </a:p>
            </p:txBody>
          </p:sp>
          <p:sp>
            <p:nvSpPr>
              <p:cNvPr id="54" name="Picture Placeholder 79">
                <a:extLst>
                  <a:ext uri="{FF2B5EF4-FFF2-40B4-BE49-F238E27FC236}">
                    <a16:creationId xmlns:a16="http://schemas.microsoft.com/office/drawing/2014/main" id="{4FFBC70D-75C6-E9DB-BFB5-3C701134A6D3}"/>
                  </a:ext>
                </a:extLst>
              </p:cNvPr>
              <p:cNvSpPr/>
              <p:nvPr/>
            </p:nvSpPr>
            <p:spPr>
              <a:xfrm>
                <a:off x="7491822"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5" name="Picture Placeholder 79">
                <a:extLst>
                  <a:ext uri="{FF2B5EF4-FFF2-40B4-BE49-F238E27FC236}">
                    <a16:creationId xmlns:a16="http://schemas.microsoft.com/office/drawing/2014/main" id="{712646A2-4244-BFE5-3233-CAECD20A3DA2}"/>
                  </a:ext>
                </a:extLst>
              </p:cNvPr>
              <p:cNvSpPr/>
              <p:nvPr/>
            </p:nvSpPr>
            <p:spPr>
              <a:xfrm>
                <a:off x="7568982" y="1055979"/>
                <a:ext cx="127097" cy="79439"/>
              </a:xfrm>
              <a:custGeom>
                <a:avLst/>
                <a:gdLst>
                  <a:gd name="connsiteX0" fmla="*/ 27069 w 127097"/>
                  <a:gd name="connsiteY0" fmla="*/ 79439 h 79439"/>
                  <a:gd name="connsiteX1" fmla="*/ 24856 w 127097"/>
                  <a:gd name="connsiteY1" fmla="*/ 79439 h 79439"/>
                  <a:gd name="connsiteX2" fmla="*/ 0 w 127097"/>
                  <a:gd name="connsiteY2" fmla="*/ 53761 h 79439"/>
                  <a:gd name="connsiteX3" fmla="*/ 23338 w 127097"/>
                  <a:gd name="connsiteY3" fmla="*/ 30044 h 79439"/>
                  <a:gd name="connsiteX4" fmla="*/ 49458 w 127097"/>
                  <a:gd name="connsiteY4" fmla="*/ 14233 h 79439"/>
                  <a:gd name="connsiteX5" fmla="*/ 53380 w 127097"/>
                  <a:gd name="connsiteY5" fmla="*/ 14675 h 79439"/>
                  <a:gd name="connsiteX6" fmla="*/ 80449 w 127097"/>
                  <a:gd name="connsiteY6" fmla="*/ 2 h 79439"/>
                  <a:gd name="connsiteX7" fmla="*/ 110617 w 127097"/>
                  <a:gd name="connsiteY7" fmla="*/ 25301 h 79439"/>
                  <a:gd name="connsiteX8" fmla="*/ 127061 w 127097"/>
                  <a:gd name="connsiteY8" fmla="*/ 52054 h 79439"/>
                  <a:gd name="connsiteX9" fmla="*/ 118333 w 127097"/>
                  <a:gd name="connsiteY9" fmla="*/ 72545 h 79439"/>
                  <a:gd name="connsiteX10" fmla="*/ 101573 w 127097"/>
                  <a:gd name="connsiteY10" fmla="*/ 78870 h 79439"/>
                  <a:gd name="connsiteX11" fmla="*/ 63626 w 127097"/>
                  <a:gd name="connsiteY11" fmla="*/ 78870 h 79439"/>
                  <a:gd name="connsiteX12" fmla="*/ 24286 w 127097"/>
                  <a:gd name="connsiteY12" fmla="*/ 45856 h 79439"/>
                  <a:gd name="connsiteX13" fmla="*/ 18468 w 127097"/>
                  <a:gd name="connsiteY13" fmla="*/ 48196 h 79439"/>
                  <a:gd name="connsiteX14" fmla="*/ 15812 w 127097"/>
                  <a:gd name="connsiteY14" fmla="*/ 54141 h 79439"/>
                  <a:gd name="connsiteX15" fmla="*/ 25235 w 127097"/>
                  <a:gd name="connsiteY15" fmla="*/ 63628 h 79439"/>
                  <a:gd name="connsiteX16" fmla="*/ 63626 w 127097"/>
                  <a:gd name="connsiteY16" fmla="*/ 63628 h 79439"/>
                  <a:gd name="connsiteX17" fmla="*/ 102142 w 127097"/>
                  <a:gd name="connsiteY17" fmla="*/ 63628 h 79439"/>
                  <a:gd name="connsiteX18" fmla="*/ 107581 w 127097"/>
                  <a:gd name="connsiteY18" fmla="*/ 61351 h 79439"/>
                  <a:gd name="connsiteX19" fmla="*/ 111439 w 127097"/>
                  <a:gd name="connsiteY19" fmla="*/ 51927 h 79439"/>
                  <a:gd name="connsiteX20" fmla="*/ 103154 w 127097"/>
                  <a:gd name="connsiteY20" fmla="*/ 39784 h 79439"/>
                  <a:gd name="connsiteX21" fmla="*/ 96830 w 127097"/>
                  <a:gd name="connsiteY21" fmla="*/ 39215 h 79439"/>
                  <a:gd name="connsiteX22" fmla="*/ 96197 w 127097"/>
                  <a:gd name="connsiteY22" fmla="*/ 32890 h 79439"/>
                  <a:gd name="connsiteX23" fmla="*/ 80449 w 127097"/>
                  <a:gd name="connsiteY23" fmla="*/ 16256 h 79439"/>
                  <a:gd name="connsiteX24" fmla="*/ 80449 w 127097"/>
                  <a:gd name="connsiteY24" fmla="*/ 16256 h 79439"/>
                  <a:gd name="connsiteX25" fmla="*/ 64954 w 127097"/>
                  <a:gd name="connsiteY25" fmla="*/ 27324 h 79439"/>
                  <a:gd name="connsiteX26" fmla="*/ 61855 w 127097"/>
                  <a:gd name="connsiteY26" fmla="*/ 35293 h 79439"/>
                  <a:gd name="connsiteX27" fmla="*/ 54139 w 127097"/>
                  <a:gd name="connsiteY27" fmla="*/ 31562 h 79439"/>
                  <a:gd name="connsiteX28" fmla="*/ 37287 w 127097"/>
                  <a:gd name="connsiteY28" fmla="*/ 37565 h 79439"/>
                  <a:gd name="connsiteX29" fmla="*/ 36430 w 127097"/>
                  <a:gd name="connsiteY29" fmla="*/ 39974 h 79439"/>
                  <a:gd name="connsiteX30" fmla="*/ 34406 w 127097"/>
                  <a:gd name="connsiteY30" fmla="*/ 48385 h 79439"/>
                  <a:gd name="connsiteX31" fmla="*/ 26563 w 127097"/>
                  <a:gd name="connsiteY31" fmla="*/ 46298 h 79439"/>
                  <a:gd name="connsiteX32" fmla="*/ 24476 w 127097"/>
                  <a:gd name="connsiteY32" fmla="*/ 46298 h 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97" h="79439">
                    <a:moveTo>
                      <a:pt x="27069" y="79439"/>
                    </a:moveTo>
                    <a:lnTo>
                      <a:pt x="24856" y="79439"/>
                    </a:lnTo>
                    <a:cubicBezTo>
                      <a:pt x="11054" y="78867"/>
                      <a:pt x="123" y="67575"/>
                      <a:pt x="0" y="53761"/>
                    </a:cubicBezTo>
                    <a:cubicBezTo>
                      <a:pt x="322" y="40944"/>
                      <a:pt x="10528" y="30573"/>
                      <a:pt x="23338" y="30044"/>
                    </a:cubicBezTo>
                    <a:cubicBezTo>
                      <a:pt x="28217" y="20131"/>
                      <a:pt x="38414" y="13960"/>
                      <a:pt x="49458" y="14233"/>
                    </a:cubicBezTo>
                    <a:cubicBezTo>
                      <a:pt x="50774" y="14291"/>
                      <a:pt x="52084" y="14439"/>
                      <a:pt x="53380" y="14675"/>
                    </a:cubicBezTo>
                    <a:cubicBezTo>
                      <a:pt x="59251" y="5425"/>
                      <a:pt x="69493" y="-126"/>
                      <a:pt x="80449" y="2"/>
                    </a:cubicBezTo>
                    <a:cubicBezTo>
                      <a:pt x="95049" y="694"/>
                      <a:pt x="107392" y="11044"/>
                      <a:pt x="110617" y="25301"/>
                    </a:cubicBezTo>
                    <a:cubicBezTo>
                      <a:pt x="121110" y="29950"/>
                      <a:pt x="127649" y="40590"/>
                      <a:pt x="127061" y="52054"/>
                    </a:cubicBezTo>
                    <a:cubicBezTo>
                      <a:pt x="126966" y="59767"/>
                      <a:pt x="123829" y="67131"/>
                      <a:pt x="118333" y="72545"/>
                    </a:cubicBezTo>
                    <a:cubicBezTo>
                      <a:pt x="113811" y="76799"/>
                      <a:pt x="107779" y="79076"/>
                      <a:pt x="101573" y="78870"/>
                    </a:cubicBezTo>
                    <a:cubicBezTo>
                      <a:pt x="100118" y="78870"/>
                      <a:pt x="81840" y="78870"/>
                      <a:pt x="63626" y="78870"/>
                    </a:cubicBezTo>
                    <a:close/>
                    <a:moveTo>
                      <a:pt x="24286" y="45856"/>
                    </a:moveTo>
                    <a:cubicBezTo>
                      <a:pt x="22115" y="45843"/>
                      <a:pt x="20026" y="46683"/>
                      <a:pt x="18468" y="48196"/>
                    </a:cubicBezTo>
                    <a:cubicBezTo>
                      <a:pt x="16826" y="49745"/>
                      <a:pt x="15870" y="51884"/>
                      <a:pt x="15812" y="54141"/>
                    </a:cubicBezTo>
                    <a:cubicBezTo>
                      <a:pt x="16198" y="59188"/>
                      <a:pt x="20191" y="63208"/>
                      <a:pt x="25235" y="63628"/>
                    </a:cubicBezTo>
                    <a:lnTo>
                      <a:pt x="63626" y="63628"/>
                    </a:lnTo>
                    <a:cubicBezTo>
                      <a:pt x="86710" y="63628"/>
                      <a:pt x="100751" y="63628"/>
                      <a:pt x="102142" y="63628"/>
                    </a:cubicBezTo>
                    <a:cubicBezTo>
                      <a:pt x="104160" y="63502"/>
                      <a:pt x="106076" y="62700"/>
                      <a:pt x="107581" y="61351"/>
                    </a:cubicBezTo>
                    <a:cubicBezTo>
                      <a:pt x="110075" y="58851"/>
                      <a:pt x="111465" y="55458"/>
                      <a:pt x="111439" y="51927"/>
                    </a:cubicBezTo>
                    <a:cubicBezTo>
                      <a:pt x="112097" y="46379"/>
                      <a:pt x="108559" y="41197"/>
                      <a:pt x="103154" y="39784"/>
                    </a:cubicBezTo>
                    <a:lnTo>
                      <a:pt x="96830" y="39215"/>
                    </a:lnTo>
                    <a:lnTo>
                      <a:pt x="96197" y="32890"/>
                    </a:lnTo>
                    <a:cubicBezTo>
                      <a:pt x="95911" y="24160"/>
                      <a:pt x="89150" y="17020"/>
                      <a:pt x="80449" y="16256"/>
                    </a:cubicBezTo>
                    <a:lnTo>
                      <a:pt x="80449" y="16256"/>
                    </a:lnTo>
                    <a:cubicBezTo>
                      <a:pt x="73431" y="16198"/>
                      <a:pt x="67174" y="20667"/>
                      <a:pt x="64954" y="27324"/>
                    </a:cubicBezTo>
                    <a:lnTo>
                      <a:pt x="61855" y="35293"/>
                    </a:lnTo>
                    <a:lnTo>
                      <a:pt x="54139" y="31562"/>
                    </a:lnTo>
                    <a:cubicBezTo>
                      <a:pt x="47828" y="28566"/>
                      <a:pt x="40283" y="31254"/>
                      <a:pt x="37287" y="37565"/>
                    </a:cubicBezTo>
                    <a:cubicBezTo>
                      <a:pt x="36920" y="38337"/>
                      <a:pt x="36633" y="39144"/>
                      <a:pt x="36430" y="39974"/>
                    </a:cubicBezTo>
                    <a:lnTo>
                      <a:pt x="34406" y="48385"/>
                    </a:lnTo>
                    <a:lnTo>
                      <a:pt x="26563" y="46298"/>
                    </a:lnTo>
                    <a:cubicBezTo>
                      <a:pt x="25870" y="46229"/>
                      <a:pt x="25170" y="46229"/>
                      <a:pt x="24476" y="46298"/>
                    </a:cubicBezTo>
                    <a:close/>
                  </a:path>
                </a:pathLst>
              </a:custGeom>
              <a:grpFill/>
              <a:ln w="6271" cap="flat">
                <a:noFill/>
                <a:prstDash val="solid"/>
                <a:miter/>
              </a:ln>
            </p:spPr>
            <p:txBody>
              <a:bodyPr rtlCol="0" anchor="ctr"/>
              <a:lstStyle/>
              <a:p>
                <a:endParaRPr lang="en-US"/>
              </a:p>
            </p:txBody>
          </p:sp>
          <p:sp>
            <p:nvSpPr>
              <p:cNvPr id="56" name="Picture Placeholder 79">
                <a:extLst>
                  <a:ext uri="{FF2B5EF4-FFF2-40B4-BE49-F238E27FC236}">
                    <a16:creationId xmlns:a16="http://schemas.microsoft.com/office/drawing/2014/main" id="{7DC7B619-CFAB-7417-358C-F2AD723A3D22}"/>
                  </a:ext>
                </a:extLst>
              </p:cNvPr>
              <p:cNvSpPr/>
              <p:nvPr/>
            </p:nvSpPr>
            <p:spPr>
              <a:xfrm>
                <a:off x="7618822" y="1004499"/>
                <a:ext cx="28207" cy="28207"/>
              </a:xfrm>
              <a:custGeom>
                <a:avLst/>
                <a:gdLst>
                  <a:gd name="connsiteX0" fmla="*/ 14103 w 28207"/>
                  <a:gd name="connsiteY0" fmla="*/ 28208 h 28207"/>
                  <a:gd name="connsiteX1" fmla="*/ 0 w 28207"/>
                  <a:gd name="connsiteY1" fmla="*/ 14103 h 28207"/>
                  <a:gd name="connsiteX2" fmla="*/ 14105 w 28207"/>
                  <a:gd name="connsiteY2" fmla="*/ 0 h 28207"/>
                  <a:gd name="connsiteX3" fmla="*/ 28208 w 28207"/>
                  <a:gd name="connsiteY3" fmla="*/ 14105 h 28207"/>
                  <a:gd name="connsiteX4" fmla="*/ 28206 w 28207"/>
                  <a:gd name="connsiteY4" fmla="*/ 14294 h 28207"/>
                  <a:gd name="connsiteX5" fmla="*/ 14103 w 28207"/>
                  <a:gd name="connsiteY5" fmla="*/ 28208 h 28207"/>
                  <a:gd name="connsiteX6" fmla="*/ 14103 w 28207"/>
                  <a:gd name="connsiteY6" fmla="*/ 7906 h 28207"/>
                  <a:gd name="connsiteX7" fmla="*/ 7778 w 28207"/>
                  <a:gd name="connsiteY7" fmla="*/ 14230 h 28207"/>
                  <a:gd name="connsiteX8" fmla="*/ 14103 w 28207"/>
                  <a:gd name="connsiteY8" fmla="*/ 20555 h 28207"/>
                  <a:gd name="connsiteX9" fmla="*/ 20427 w 28207"/>
                  <a:gd name="connsiteY9" fmla="*/ 14230 h 28207"/>
                  <a:gd name="connsiteX10" fmla="*/ 14103 w 28207"/>
                  <a:gd name="connsiteY10" fmla="*/ 8095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7" h="28207">
                    <a:moveTo>
                      <a:pt x="14103" y="28208"/>
                    </a:moveTo>
                    <a:cubicBezTo>
                      <a:pt x="6313" y="28207"/>
                      <a:pt x="-1" y="21892"/>
                      <a:pt x="0" y="14103"/>
                    </a:cubicBezTo>
                    <a:cubicBezTo>
                      <a:pt x="1" y="6313"/>
                      <a:pt x="6316" y="-1"/>
                      <a:pt x="14105" y="0"/>
                    </a:cubicBezTo>
                    <a:cubicBezTo>
                      <a:pt x="21894" y="1"/>
                      <a:pt x="28208" y="6316"/>
                      <a:pt x="28208" y="14105"/>
                    </a:cubicBezTo>
                    <a:cubicBezTo>
                      <a:pt x="28208" y="14168"/>
                      <a:pt x="28207" y="14231"/>
                      <a:pt x="28206" y="14294"/>
                    </a:cubicBezTo>
                    <a:cubicBezTo>
                      <a:pt x="28103" y="22009"/>
                      <a:pt x="21819" y="28208"/>
                      <a:pt x="14103" y="28208"/>
                    </a:cubicBezTo>
                    <a:close/>
                    <a:moveTo>
                      <a:pt x="14103" y="7906"/>
                    </a:moveTo>
                    <a:cubicBezTo>
                      <a:pt x="10610" y="7906"/>
                      <a:pt x="7778" y="10737"/>
                      <a:pt x="7778" y="14230"/>
                    </a:cubicBezTo>
                    <a:cubicBezTo>
                      <a:pt x="7778" y="17723"/>
                      <a:pt x="10610" y="20555"/>
                      <a:pt x="14103" y="20555"/>
                    </a:cubicBezTo>
                    <a:cubicBezTo>
                      <a:pt x="17596" y="20555"/>
                      <a:pt x="20427" y="17723"/>
                      <a:pt x="20427" y="14230"/>
                    </a:cubicBezTo>
                    <a:cubicBezTo>
                      <a:pt x="20325" y="10812"/>
                      <a:pt x="17523" y="8094"/>
                      <a:pt x="14103" y="8095"/>
                    </a:cubicBezTo>
                    <a:close/>
                  </a:path>
                </a:pathLst>
              </a:custGeom>
              <a:grpFill/>
              <a:ln w="6271" cap="flat">
                <a:noFill/>
                <a:prstDash val="solid"/>
                <a:miter/>
              </a:ln>
            </p:spPr>
            <p:txBody>
              <a:bodyPr rtlCol="0" anchor="ctr"/>
              <a:lstStyle/>
              <a:p>
                <a:endParaRPr lang="en-US"/>
              </a:p>
            </p:txBody>
          </p:sp>
          <p:sp>
            <p:nvSpPr>
              <p:cNvPr id="57" name="Picture Placeholder 79">
                <a:extLst>
                  <a:ext uri="{FF2B5EF4-FFF2-40B4-BE49-F238E27FC236}">
                    <a16:creationId xmlns:a16="http://schemas.microsoft.com/office/drawing/2014/main" id="{3A3F04A4-C37D-FD65-D5BD-E6A05553680A}"/>
                  </a:ext>
                </a:extLst>
              </p:cNvPr>
              <p:cNvSpPr/>
              <p:nvPr/>
            </p:nvSpPr>
            <p:spPr>
              <a:xfrm>
                <a:off x="7545265" y="1136493"/>
                <a:ext cx="28334" cy="28334"/>
              </a:xfrm>
              <a:custGeom>
                <a:avLst/>
                <a:gdLst>
                  <a:gd name="connsiteX0" fmla="*/ 14230 w 28334"/>
                  <a:gd name="connsiteY0" fmla="*/ 28334 h 28334"/>
                  <a:gd name="connsiteX1" fmla="*/ 0 w 28334"/>
                  <a:gd name="connsiteY1" fmla="*/ 14230 h 28334"/>
                  <a:gd name="connsiteX2" fmla="*/ 14104 w 28334"/>
                  <a:gd name="connsiteY2" fmla="*/ 0 h 28334"/>
                  <a:gd name="connsiteX3" fmla="*/ 28334 w 28334"/>
                  <a:gd name="connsiteY3" fmla="*/ 14104 h 28334"/>
                  <a:gd name="connsiteX4" fmla="*/ 28334 w 28334"/>
                  <a:gd name="connsiteY4" fmla="*/ 14167 h 28334"/>
                  <a:gd name="connsiteX5" fmla="*/ 14230 w 28334"/>
                  <a:gd name="connsiteY5" fmla="*/ 28334 h 28334"/>
                  <a:gd name="connsiteX6" fmla="*/ 14230 w 28334"/>
                  <a:gd name="connsiteY6" fmla="*/ 7969 h 28334"/>
                  <a:gd name="connsiteX7" fmla="*/ 7906 w 28334"/>
                  <a:gd name="connsiteY7" fmla="*/ 14294 h 28334"/>
                  <a:gd name="connsiteX8" fmla="*/ 14230 w 28334"/>
                  <a:gd name="connsiteY8" fmla="*/ 20618 h 28334"/>
                  <a:gd name="connsiteX9" fmla="*/ 20555 w 28334"/>
                  <a:gd name="connsiteY9" fmla="*/ 14294 h 28334"/>
                  <a:gd name="connsiteX10" fmla="*/ 14230 w 28334"/>
                  <a:gd name="connsiteY10" fmla="*/ 7969 h 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4">
                    <a:moveTo>
                      <a:pt x="14230" y="28334"/>
                    </a:moveTo>
                    <a:cubicBezTo>
                      <a:pt x="6406" y="28369"/>
                      <a:pt x="35" y="22055"/>
                      <a:pt x="0" y="14230"/>
                    </a:cubicBezTo>
                    <a:cubicBezTo>
                      <a:pt x="-35" y="6406"/>
                      <a:pt x="6280" y="36"/>
                      <a:pt x="14104" y="0"/>
                    </a:cubicBezTo>
                    <a:cubicBezTo>
                      <a:pt x="21928" y="-35"/>
                      <a:pt x="28300" y="6280"/>
                      <a:pt x="28334" y="14104"/>
                    </a:cubicBezTo>
                    <a:cubicBezTo>
                      <a:pt x="28334" y="14125"/>
                      <a:pt x="28334" y="14146"/>
                      <a:pt x="28334" y="14167"/>
                    </a:cubicBezTo>
                    <a:cubicBezTo>
                      <a:pt x="28334" y="21967"/>
                      <a:pt x="22030" y="28300"/>
                      <a:pt x="14230" y="28334"/>
                    </a:cubicBezTo>
                    <a:close/>
                    <a:moveTo>
                      <a:pt x="14230" y="7969"/>
                    </a:moveTo>
                    <a:cubicBezTo>
                      <a:pt x="10737" y="7969"/>
                      <a:pt x="7906" y="10801"/>
                      <a:pt x="7906" y="14294"/>
                    </a:cubicBezTo>
                    <a:cubicBezTo>
                      <a:pt x="7906" y="17787"/>
                      <a:pt x="10737" y="20618"/>
                      <a:pt x="14230" y="20618"/>
                    </a:cubicBezTo>
                    <a:cubicBezTo>
                      <a:pt x="17724" y="20618"/>
                      <a:pt x="20555" y="17787"/>
                      <a:pt x="20555" y="14294"/>
                    </a:cubicBezTo>
                    <a:cubicBezTo>
                      <a:pt x="20555" y="10801"/>
                      <a:pt x="17724" y="7969"/>
                      <a:pt x="14230" y="7969"/>
                    </a:cubicBezTo>
                    <a:close/>
                  </a:path>
                </a:pathLst>
              </a:custGeom>
              <a:grpFill/>
              <a:ln w="6271" cap="flat">
                <a:noFill/>
                <a:prstDash val="solid"/>
                <a:miter/>
              </a:ln>
            </p:spPr>
            <p:txBody>
              <a:bodyPr rtlCol="0" anchor="ctr"/>
              <a:lstStyle/>
              <a:p>
                <a:endParaRPr lang="en-US"/>
              </a:p>
            </p:txBody>
          </p:sp>
          <p:sp>
            <p:nvSpPr>
              <p:cNvPr id="58" name="Picture Placeholder 79">
                <a:extLst>
                  <a:ext uri="{FF2B5EF4-FFF2-40B4-BE49-F238E27FC236}">
                    <a16:creationId xmlns:a16="http://schemas.microsoft.com/office/drawing/2014/main" id="{945A34C3-0CBC-477D-C34C-18E9219BA7C3}"/>
                  </a:ext>
                </a:extLst>
              </p:cNvPr>
              <p:cNvSpPr/>
              <p:nvPr/>
            </p:nvSpPr>
            <p:spPr>
              <a:xfrm>
                <a:off x="7657021" y="1012278"/>
                <a:ext cx="70784" cy="121116"/>
              </a:xfrm>
              <a:custGeom>
                <a:avLst/>
                <a:gdLst>
                  <a:gd name="connsiteX0" fmla="*/ 1834 w 70784"/>
                  <a:gd name="connsiteY0" fmla="*/ 6514 h 121116"/>
                  <a:gd name="connsiteX1" fmla="*/ 0 w 70784"/>
                  <a:gd name="connsiteY1" fmla="*/ 16128 h 121116"/>
                  <a:gd name="connsiteX2" fmla="*/ 51419 w 70784"/>
                  <a:gd name="connsiteY2" fmla="*/ 114791 h 121116"/>
                  <a:gd name="connsiteX3" fmla="*/ 65902 w 70784"/>
                  <a:gd name="connsiteY3" fmla="*/ 121116 h 121116"/>
                  <a:gd name="connsiteX4" fmla="*/ 6177 w 70784"/>
                  <a:gd name="connsiteY4" fmla="*/ 1578 h 121116"/>
                  <a:gd name="connsiteX5" fmla="*/ 949 w 70784"/>
                  <a:gd name="connsiteY5" fmla="*/ 0 h 121116"/>
                  <a:gd name="connsiteX6" fmla="*/ 1834 w 70784"/>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84" h="121116">
                    <a:moveTo>
                      <a:pt x="1834" y="6514"/>
                    </a:moveTo>
                    <a:cubicBezTo>
                      <a:pt x="1818" y="9804"/>
                      <a:pt x="1196" y="13063"/>
                      <a:pt x="0" y="16128"/>
                    </a:cubicBezTo>
                    <a:cubicBezTo>
                      <a:pt x="41319" y="29321"/>
                      <a:pt x="64277" y="73364"/>
                      <a:pt x="51419" y="114791"/>
                    </a:cubicBezTo>
                    <a:cubicBezTo>
                      <a:pt x="56789" y="115325"/>
                      <a:pt x="61861" y="117538"/>
                      <a:pt x="65902" y="121116"/>
                    </a:cubicBezTo>
                    <a:cubicBezTo>
                      <a:pt x="82416" y="71613"/>
                      <a:pt x="55682" y="18095"/>
                      <a:pt x="6177" y="1578"/>
                    </a:cubicBezTo>
                    <a:cubicBezTo>
                      <a:pt x="4449" y="1002"/>
                      <a:pt x="2706" y="476"/>
                      <a:pt x="949" y="0"/>
                    </a:cubicBezTo>
                    <a:cubicBezTo>
                      <a:pt x="1504" y="2128"/>
                      <a:pt x="1801" y="4315"/>
                      <a:pt x="1834" y="6514"/>
                    </a:cubicBezTo>
                    <a:close/>
                  </a:path>
                </a:pathLst>
              </a:custGeom>
              <a:grpFill/>
              <a:ln w="6271" cap="flat">
                <a:noFill/>
                <a:prstDash val="solid"/>
                <a:miter/>
              </a:ln>
            </p:spPr>
            <p:txBody>
              <a:bodyPr rtlCol="0" anchor="ctr"/>
              <a:lstStyle/>
              <a:p>
                <a:endParaRPr lang="en-US"/>
              </a:p>
            </p:txBody>
          </p:sp>
          <p:sp>
            <p:nvSpPr>
              <p:cNvPr id="59" name="Picture Placeholder 79">
                <a:extLst>
                  <a:ext uri="{FF2B5EF4-FFF2-40B4-BE49-F238E27FC236}">
                    <a16:creationId xmlns:a16="http://schemas.microsoft.com/office/drawing/2014/main" id="{F00820EF-96CC-E1F8-6A51-2807EF7E8715}"/>
                  </a:ext>
                </a:extLst>
              </p:cNvPr>
              <p:cNvSpPr/>
              <p:nvPr/>
            </p:nvSpPr>
            <p:spPr>
              <a:xfrm>
                <a:off x="7538117" y="1012468"/>
                <a:ext cx="70710" cy="119028"/>
              </a:xfrm>
              <a:custGeom>
                <a:avLst/>
                <a:gdLst>
                  <a:gd name="connsiteX0" fmla="*/ 18722 w 70710"/>
                  <a:gd name="connsiteY0" fmla="*/ 112515 h 119028"/>
                  <a:gd name="connsiteX1" fmla="*/ 70710 w 70710"/>
                  <a:gd name="connsiteY1" fmla="*/ 15938 h 119028"/>
                  <a:gd name="connsiteX2" fmla="*/ 68813 w 70710"/>
                  <a:gd name="connsiteY2" fmla="*/ 6325 h 119028"/>
                  <a:gd name="connsiteX3" fmla="*/ 69761 w 70710"/>
                  <a:gd name="connsiteY3" fmla="*/ 0 h 119028"/>
                  <a:gd name="connsiteX4" fmla="*/ 3413 w 70710"/>
                  <a:gd name="connsiteY4" fmla="*/ 116611 h 119028"/>
                  <a:gd name="connsiteX5" fmla="*/ 4112 w 70710"/>
                  <a:gd name="connsiteY5" fmla="*/ 119029 h 119028"/>
                  <a:gd name="connsiteX6" fmla="*/ 18722 w 70710"/>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0" h="119028">
                    <a:moveTo>
                      <a:pt x="18722" y="112515"/>
                    </a:moveTo>
                    <a:cubicBezTo>
                      <a:pt x="7131" y="71565"/>
                      <a:pt x="30146" y="28811"/>
                      <a:pt x="70710" y="15938"/>
                    </a:cubicBezTo>
                    <a:cubicBezTo>
                      <a:pt x="69457" y="12888"/>
                      <a:pt x="68813" y="9622"/>
                      <a:pt x="68813" y="6325"/>
                    </a:cubicBezTo>
                    <a:cubicBezTo>
                      <a:pt x="68852" y="4184"/>
                      <a:pt x="69171" y="2058"/>
                      <a:pt x="69761" y="0"/>
                    </a:cubicBezTo>
                    <a:cubicBezTo>
                      <a:pt x="19239" y="13880"/>
                      <a:pt x="-10467" y="66088"/>
                      <a:pt x="3413" y="116611"/>
                    </a:cubicBezTo>
                    <a:cubicBezTo>
                      <a:pt x="3635" y="117420"/>
                      <a:pt x="3869" y="118226"/>
                      <a:pt x="4112" y="119029"/>
                    </a:cubicBezTo>
                    <a:cubicBezTo>
                      <a:pt x="8149" y="115335"/>
                      <a:pt x="13276" y="113048"/>
                      <a:pt x="18722" y="112515"/>
                    </a:cubicBezTo>
                    <a:close/>
                  </a:path>
                </a:pathLst>
              </a:custGeom>
              <a:grpFill/>
              <a:ln w="6271" cap="flat">
                <a:noFill/>
                <a:prstDash val="solid"/>
                <a:miter/>
              </a:ln>
            </p:spPr>
            <p:txBody>
              <a:bodyPr rtlCol="0" anchor="ctr"/>
              <a:lstStyle/>
              <a:p>
                <a:endParaRPr lang="en-US"/>
              </a:p>
            </p:txBody>
          </p:sp>
          <p:sp>
            <p:nvSpPr>
              <p:cNvPr id="60" name="Picture Placeholder 79">
                <a:extLst>
                  <a:ext uri="{FF2B5EF4-FFF2-40B4-BE49-F238E27FC236}">
                    <a16:creationId xmlns:a16="http://schemas.microsoft.com/office/drawing/2014/main" id="{86F821F1-115C-8FA5-E904-05905CB2EC01}"/>
                  </a:ext>
                </a:extLst>
              </p:cNvPr>
              <p:cNvSpPr/>
              <p:nvPr/>
            </p:nvSpPr>
            <p:spPr>
              <a:xfrm>
                <a:off x="7569868" y="1163879"/>
                <a:ext cx="124278" cy="34657"/>
              </a:xfrm>
              <a:custGeom>
                <a:avLst/>
                <a:gdLst>
                  <a:gd name="connsiteX0" fmla="*/ 113021 w 124278"/>
                  <a:gd name="connsiteY0" fmla="*/ 1012 h 34657"/>
                  <a:gd name="connsiteX1" fmla="*/ 11827 w 124278"/>
                  <a:gd name="connsiteY1" fmla="*/ 0 h 34657"/>
                  <a:gd name="connsiteX2" fmla="*/ 0 w 124278"/>
                  <a:gd name="connsiteY2" fmla="*/ 10562 h 34657"/>
                  <a:gd name="connsiteX3" fmla="*/ 124278 w 124278"/>
                  <a:gd name="connsiteY3" fmla="*/ 12080 h 34657"/>
                  <a:gd name="connsiteX4" fmla="*/ 113021 w 124278"/>
                  <a:gd name="connsiteY4" fmla="*/ 1012 h 34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7">
                    <a:moveTo>
                      <a:pt x="113021" y="1012"/>
                    </a:moveTo>
                    <a:cubicBezTo>
                      <a:pt x="83491" y="25213"/>
                      <a:pt x="40867" y="24787"/>
                      <a:pt x="11827" y="0"/>
                    </a:cubicBezTo>
                    <a:cubicBezTo>
                      <a:pt x="9068" y="4656"/>
                      <a:pt x="4937" y="8345"/>
                      <a:pt x="0" y="10562"/>
                    </a:cubicBezTo>
                    <a:cubicBezTo>
                      <a:pt x="35207" y="42103"/>
                      <a:pt x="88312" y="42752"/>
                      <a:pt x="124278" y="12080"/>
                    </a:cubicBezTo>
                    <a:cubicBezTo>
                      <a:pt x="119491" y="9617"/>
                      <a:pt x="115563" y="5757"/>
                      <a:pt x="113021" y="1012"/>
                    </a:cubicBezTo>
                    <a:close/>
                  </a:path>
                </a:pathLst>
              </a:custGeom>
              <a:grpFill/>
              <a:ln w="6271" cap="flat">
                <a:noFill/>
                <a:prstDash val="solid"/>
                <a:miter/>
              </a:ln>
            </p:spPr>
            <p:txBody>
              <a:bodyPr rtlCol="0" anchor="ctr"/>
              <a:lstStyle/>
              <a:p>
                <a:endParaRPr lang="en-US"/>
              </a:p>
            </p:txBody>
          </p:sp>
          <p:sp>
            <p:nvSpPr>
              <p:cNvPr id="61" name="Picture Placeholder 79">
                <a:extLst>
                  <a:ext uri="{FF2B5EF4-FFF2-40B4-BE49-F238E27FC236}">
                    <a16:creationId xmlns:a16="http://schemas.microsoft.com/office/drawing/2014/main" id="{A7D4E5C8-F119-49F7-518D-60E8166049F5}"/>
                  </a:ext>
                </a:extLst>
              </p:cNvPr>
              <p:cNvSpPr/>
              <p:nvPr/>
            </p:nvSpPr>
            <p:spPr>
              <a:xfrm>
                <a:off x="7691490" y="1138581"/>
                <a:ext cx="28334" cy="28333"/>
              </a:xfrm>
              <a:custGeom>
                <a:avLst/>
                <a:gdLst>
                  <a:gd name="connsiteX0" fmla="*/ 14230 w 28334"/>
                  <a:gd name="connsiteY0" fmla="*/ 28334 h 28333"/>
                  <a:gd name="connsiteX1" fmla="*/ 0 w 28334"/>
                  <a:gd name="connsiteY1" fmla="*/ 14229 h 28333"/>
                  <a:gd name="connsiteX2" fmla="*/ 14104 w 28334"/>
                  <a:gd name="connsiteY2" fmla="*/ 0 h 28333"/>
                  <a:gd name="connsiteX3" fmla="*/ 28334 w 28334"/>
                  <a:gd name="connsiteY3" fmla="*/ 14104 h 28333"/>
                  <a:gd name="connsiteX4" fmla="*/ 28334 w 28334"/>
                  <a:gd name="connsiteY4" fmla="*/ 14293 h 28333"/>
                  <a:gd name="connsiteX5" fmla="*/ 14230 w 28334"/>
                  <a:gd name="connsiteY5" fmla="*/ 28334 h 28333"/>
                  <a:gd name="connsiteX6" fmla="*/ 14230 w 28334"/>
                  <a:gd name="connsiteY6" fmla="*/ 7969 h 28333"/>
                  <a:gd name="connsiteX7" fmla="*/ 7906 w 28334"/>
                  <a:gd name="connsiteY7" fmla="*/ 14293 h 28333"/>
                  <a:gd name="connsiteX8" fmla="*/ 14230 w 28334"/>
                  <a:gd name="connsiteY8" fmla="*/ 20618 h 28333"/>
                  <a:gd name="connsiteX9" fmla="*/ 20555 w 28334"/>
                  <a:gd name="connsiteY9" fmla="*/ 14293 h 28333"/>
                  <a:gd name="connsiteX10" fmla="*/ 14230 w 28334"/>
                  <a:gd name="connsiteY10" fmla="*/ 7969 h 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3">
                    <a:moveTo>
                      <a:pt x="14230" y="28334"/>
                    </a:moveTo>
                    <a:cubicBezTo>
                      <a:pt x="6407" y="28369"/>
                      <a:pt x="38" y="22053"/>
                      <a:pt x="0" y="14229"/>
                    </a:cubicBezTo>
                    <a:cubicBezTo>
                      <a:pt x="-31" y="6405"/>
                      <a:pt x="6280" y="34"/>
                      <a:pt x="14104" y="0"/>
                    </a:cubicBezTo>
                    <a:cubicBezTo>
                      <a:pt x="21928" y="-35"/>
                      <a:pt x="28303" y="6280"/>
                      <a:pt x="28334" y="14104"/>
                    </a:cubicBezTo>
                    <a:cubicBezTo>
                      <a:pt x="28334" y="14167"/>
                      <a:pt x="28334" y="14230"/>
                      <a:pt x="28334" y="14293"/>
                    </a:cubicBezTo>
                    <a:cubicBezTo>
                      <a:pt x="28296" y="22058"/>
                      <a:pt x="21997" y="28334"/>
                      <a:pt x="14230" y="28334"/>
                    </a:cubicBezTo>
                    <a:close/>
                    <a:moveTo>
                      <a:pt x="14230" y="7969"/>
                    </a:moveTo>
                    <a:cubicBezTo>
                      <a:pt x="10739" y="7969"/>
                      <a:pt x="7906" y="10800"/>
                      <a:pt x="7906" y="14293"/>
                    </a:cubicBezTo>
                    <a:cubicBezTo>
                      <a:pt x="7906" y="17786"/>
                      <a:pt x="10739" y="20618"/>
                      <a:pt x="14230" y="20618"/>
                    </a:cubicBezTo>
                    <a:cubicBezTo>
                      <a:pt x="17722" y="20618"/>
                      <a:pt x="20555" y="17786"/>
                      <a:pt x="20555" y="14293"/>
                    </a:cubicBezTo>
                    <a:cubicBezTo>
                      <a:pt x="20555" y="10800"/>
                      <a:pt x="17722" y="7969"/>
                      <a:pt x="14230" y="7969"/>
                    </a:cubicBezTo>
                    <a:close/>
                  </a:path>
                </a:pathLst>
              </a:custGeom>
              <a:grpFill/>
              <a:ln w="6271" cap="flat">
                <a:noFill/>
                <a:prstDash val="solid"/>
                <a:miter/>
              </a:ln>
            </p:spPr>
            <p:txBody>
              <a:bodyPr rtlCol="0" anchor="ctr"/>
              <a:lstStyle/>
              <a:p>
                <a:endParaRPr lang="en-US"/>
              </a:p>
            </p:txBody>
          </p:sp>
          <p:sp>
            <p:nvSpPr>
              <p:cNvPr id="62" name="Picture Placeholder 79">
                <a:extLst>
                  <a:ext uri="{FF2B5EF4-FFF2-40B4-BE49-F238E27FC236}">
                    <a16:creationId xmlns:a16="http://schemas.microsoft.com/office/drawing/2014/main" id="{9BFA6801-6903-47DC-55E5-294C0E0DC223}"/>
                  </a:ext>
                </a:extLst>
              </p:cNvPr>
              <p:cNvSpPr/>
              <p:nvPr/>
            </p:nvSpPr>
            <p:spPr>
              <a:xfrm>
                <a:off x="7133961" y="710974"/>
                <a:ext cx="492132" cy="372898"/>
              </a:xfrm>
              <a:custGeom>
                <a:avLst/>
                <a:gdLst>
                  <a:gd name="connsiteX0" fmla="*/ 492132 w 492132"/>
                  <a:gd name="connsiteY0" fmla="*/ 283405 h 372898"/>
                  <a:gd name="connsiteX1" fmla="*/ 435211 w 492132"/>
                  <a:gd name="connsiteY1" fmla="*/ 211115 h 372898"/>
                  <a:gd name="connsiteX2" fmla="*/ 444129 w 492132"/>
                  <a:gd name="connsiteY2" fmla="*/ 175255 h 372898"/>
                  <a:gd name="connsiteX3" fmla="*/ 382590 w 492132"/>
                  <a:gd name="connsiteY3" fmla="*/ 94869 h 372898"/>
                  <a:gd name="connsiteX4" fmla="*/ 289176 w 492132"/>
                  <a:gd name="connsiteY4" fmla="*/ 0 h 372898"/>
                  <a:gd name="connsiteX5" fmla="*/ 286836 w 492132"/>
                  <a:gd name="connsiteY5" fmla="*/ 0 h 372898"/>
                  <a:gd name="connsiteX6" fmla="*/ 198291 w 492132"/>
                  <a:gd name="connsiteY6" fmla="*/ 64764 h 372898"/>
                  <a:gd name="connsiteX7" fmla="*/ 165150 w 492132"/>
                  <a:gd name="connsiteY7" fmla="*/ 56858 h 372898"/>
                  <a:gd name="connsiteX8" fmla="*/ 163127 w 492132"/>
                  <a:gd name="connsiteY8" fmla="*/ 56858 h 372898"/>
                  <a:gd name="connsiteX9" fmla="*/ 82678 w 492132"/>
                  <a:gd name="connsiteY9" fmla="*/ 121812 h 372898"/>
                  <a:gd name="connsiteX10" fmla="*/ 66613 w 492132"/>
                  <a:gd name="connsiteY10" fmla="*/ 119345 h 372898"/>
                  <a:gd name="connsiteX11" fmla="*/ 65032 w 492132"/>
                  <a:gd name="connsiteY11" fmla="*/ 119345 h 372898"/>
                  <a:gd name="connsiteX12" fmla="*/ 15 w 492132"/>
                  <a:gd name="connsiteY12" fmla="*/ 183287 h 372898"/>
                  <a:gd name="connsiteX13" fmla="*/ 67941 w 492132"/>
                  <a:gd name="connsiteY13" fmla="*/ 253363 h 372898"/>
                  <a:gd name="connsiteX14" fmla="*/ 76480 w 492132"/>
                  <a:gd name="connsiteY14" fmla="*/ 253363 h 372898"/>
                  <a:gd name="connsiteX15" fmla="*/ 76480 w 492132"/>
                  <a:gd name="connsiteY15" fmla="*/ 372898 h 372898"/>
                  <a:gd name="connsiteX16" fmla="*/ 92291 w 492132"/>
                  <a:gd name="connsiteY16" fmla="*/ 372898 h 372898"/>
                  <a:gd name="connsiteX17" fmla="*/ 92291 w 492132"/>
                  <a:gd name="connsiteY17" fmla="*/ 253363 h 372898"/>
                  <a:gd name="connsiteX18" fmla="*/ 290251 w 492132"/>
                  <a:gd name="connsiteY18" fmla="*/ 252731 h 372898"/>
                  <a:gd name="connsiteX19" fmla="*/ 290251 w 492132"/>
                  <a:gd name="connsiteY19" fmla="*/ 372898 h 372898"/>
                  <a:gd name="connsiteX20" fmla="*/ 306063 w 492132"/>
                  <a:gd name="connsiteY20" fmla="*/ 372898 h 372898"/>
                  <a:gd name="connsiteX21" fmla="*/ 306063 w 492132"/>
                  <a:gd name="connsiteY21" fmla="*/ 252731 h 372898"/>
                  <a:gd name="connsiteX22" fmla="*/ 367032 w 492132"/>
                  <a:gd name="connsiteY22" fmla="*/ 252731 h 372898"/>
                  <a:gd name="connsiteX23" fmla="*/ 376076 w 492132"/>
                  <a:gd name="connsiteY23" fmla="*/ 252731 h 372898"/>
                  <a:gd name="connsiteX24" fmla="*/ 426673 w 492132"/>
                  <a:gd name="connsiteY24" fmla="*/ 225788 h 372898"/>
                  <a:gd name="connsiteX25" fmla="*/ 479610 w 492132"/>
                  <a:gd name="connsiteY25" fmla="*/ 293335 h 372898"/>
                  <a:gd name="connsiteX26" fmla="*/ 376076 w 492132"/>
                  <a:gd name="connsiteY26" fmla="*/ 236730 h 372898"/>
                  <a:gd name="connsiteX27" fmla="*/ 367032 w 492132"/>
                  <a:gd name="connsiteY27" fmla="*/ 236730 h 372898"/>
                  <a:gd name="connsiteX28" fmla="*/ 221566 w 492132"/>
                  <a:gd name="connsiteY28" fmla="*/ 237173 h 372898"/>
                  <a:gd name="connsiteX29" fmla="*/ 75278 w 492132"/>
                  <a:gd name="connsiteY29" fmla="*/ 237615 h 372898"/>
                  <a:gd name="connsiteX30" fmla="*/ 68384 w 492132"/>
                  <a:gd name="connsiteY30" fmla="*/ 237615 h 372898"/>
                  <a:gd name="connsiteX31" fmla="*/ 15827 w 492132"/>
                  <a:gd name="connsiteY31" fmla="*/ 183730 h 372898"/>
                  <a:gd name="connsiteX32" fmla="*/ 65032 w 492132"/>
                  <a:gd name="connsiteY32" fmla="*/ 135346 h 372898"/>
                  <a:gd name="connsiteX33" fmla="*/ 66297 w 492132"/>
                  <a:gd name="connsiteY33" fmla="*/ 135346 h 372898"/>
                  <a:gd name="connsiteX34" fmla="*/ 78440 w 492132"/>
                  <a:gd name="connsiteY34" fmla="*/ 137054 h 372898"/>
                  <a:gd name="connsiteX35" fmla="*/ 94631 w 492132"/>
                  <a:gd name="connsiteY35" fmla="*/ 141545 h 372898"/>
                  <a:gd name="connsiteX36" fmla="*/ 98110 w 492132"/>
                  <a:gd name="connsiteY36" fmla="*/ 125101 h 372898"/>
                  <a:gd name="connsiteX37" fmla="*/ 162557 w 492132"/>
                  <a:gd name="connsiteY37" fmla="*/ 72353 h 372898"/>
                  <a:gd name="connsiteX38" fmla="*/ 164139 w 492132"/>
                  <a:gd name="connsiteY38" fmla="*/ 72353 h 372898"/>
                  <a:gd name="connsiteX39" fmla="*/ 190828 w 492132"/>
                  <a:gd name="connsiteY39" fmla="*/ 78678 h 372898"/>
                  <a:gd name="connsiteX40" fmla="*/ 206260 w 492132"/>
                  <a:gd name="connsiteY40" fmla="*/ 86204 h 372898"/>
                  <a:gd name="connsiteX41" fmla="*/ 212585 w 492132"/>
                  <a:gd name="connsiteY41" fmla="*/ 70203 h 372898"/>
                  <a:gd name="connsiteX42" fmla="*/ 286646 w 492132"/>
                  <a:gd name="connsiteY42" fmla="*/ 15495 h 372898"/>
                  <a:gd name="connsiteX43" fmla="*/ 288607 w 492132"/>
                  <a:gd name="connsiteY43" fmla="*/ 15495 h 372898"/>
                  <a:gd name="connsiteX44" fmla="*/ 366652 w 492132"/>
                  <a:gd name="connsiteY44" fmla="*/ 96197 h 372898"/>
                  <a:gd name="connsiteX45" fmla="*/ 367854 w 492132"/>
                  <a:gd name="connsiteY45" fmla="*/ 109289 h 372898"/>
                  <a:gd name="connsiteX46" fmla="*/ 380883 w 492132"/>
                  <a:gd name="connsiteY46" fmla="*/ 110554 h 372898"/>
                  <a:gd name="connsiteX47" fmla="*/ 428127 w 492132"/>
                  <a:gd name="connsiteY47" fmla="*/ 174875 h 372898"/>
                  <a:gd name="connsiteX48" fmla="*/ 376076 w 492132"/>
                  <a:gd name="connsiteY48" fmla="*/ 236730 h 37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2132" h="372898">
                    <a:moveTo>
                      <a:pt x="492132" y="283405"/>
                    </a:moveTo>
                    <a:lnTo>
                      <a:pt x="435211" y="211115"/>
                    </a:lnTo>
                    <a:cubicBezTo>
                      <a:pt x="440661" y="199918"/>
                      <a:pt x="443700" y="187701"/>
                      <a:pt x="444129" y="175255"/>
                    </a:cubicBezTo>
                    <a:cubicBezTo>
                      <a:pt x="445141" y="133133"/>
                      <a:pt x="417881" y="98221"/>
                      <a:pt x="382590" y="94869"/>
                    </a:cubicBezTo>
                    <a:cubicBezTo>
                      <a:pt x="377784" y="42375"/>
                      <a:pt x="338318" y="949"/>
                      <a:pt x="289176" y="0"/>
                    </a:cubicBezTo>
                    <a:lnTo>
                      <a:pt x="286836" y="0"/>
                    </a:lnTo>
                    <a:cubicBezTo>
                      <a:pt x="247117" y="0"/>
                      <a:pt x="212838" y="26627"/>
                      <a:pt x="198291" y="64764"/>
                    </a:cubicBezTo>
                    <a:cubicBezTo>
                      <a:pt x="187934" y="59797"/>
                      <a:pt x="176635" y="57101"/>
                      <a:pt x="165150" y="56858"/>
                    </a:cubicBezTo>
                    <a:lnTo>
                      <a:pt x="163127" y="56858"/>
                    </a:lnTo>
                    <a:cubicBezTo>
                      <a:pt x="124349" y="56828"/>
                      <a:pt x="90821" y="83898"/>
                      <a:pt x="82678" y="121812"/>
                    </a:cubicBezTo>
                    <a:cubicBezTo>
                      <a:pt x="77456" y="120279"/>
                      <a:pt x="72054" y="119450"/>
                      <a:pt x="66613" y="119345"/>
                    </a:cubicBezTo>
                    <a:lnTo>
                      <a:pt x="65032" y="119345"/>
                    </a:lnTo>
                    <a:cubicBezTo>
                      <a:pt x="29595" y="119475"/>
                      <a:pt x="736" y="147857"/>
                      <a:pt x="15" y="183287"/>
                    </a:cubicBezTo>
                    <a:cubicBezTo>
                      <a:pt x="-807" y="219400"/>
                      <a:pt x="32018" y="252162"/>
                      <a:pt x="67941" y="253363"/>
                    </a:cubicBezTo>
                    <a:lnTo>
                      <a:pt x="76480" y="253363"/>
                    </a:lnTo>
                    <a:lnTo>
                      <a:pt x="76480" y="372898"/>
                    </a:lnTo>
                    <a:lnTo>
                      <a:pt x="92291" y="372898"/>
                    </a:lnTo>
                    <a:lnTo>
                      <a:pt x="92291" y="253363"/>
                    </a:lnTo>
                    <a:cubicBezTo>
                      <a:pt x="134729" y="253363"/>
                      <a:pt x="223463" y="252921"/>
                      <a:pt x="290251" y="252731"/>
                    </a:cubicBezTo>
                    <a:lnTo>
                      <a:pt x="290251" y="372898"/>
                    </a:lnTo>
                    <a:lnTo>
                      <a:pt x="306063" y="372898"/>
                    </a:lnTo>
                    <a:lnTo>
                      <a:pt x="306063" y="252731"/>
                    </a:lnTo>
                    <a:lnTo>
                      <a:pt x="367032" y="252731"/>
                    </a:lnTo>
                    <a:lnTo>
                      <a:pt x="376076" y="252731"/>
                    </a:lnTo>
                    <a:cubicBezTo>
                      <a:pt x="396251" y="252247"/>
                      <a:pt x="415010" y="242257"/>
                      <a:pt x="426673" y="225788"/>
                    </a:cubicBezTo>
                    <a:lnTo>
                      <a:pt x="479610" y="293335"/>
                    </a:lnTo>
                    <a:close/>
                    <a:moveTo>
                      <a:pt x="376076" y="236730"/>
                    </a:moveTo>
                    <a:lnTo>
                      <a:pt x="367032" y="236730"/>
                    </a:lnTo>
                    <a:cubicBezTo>
                      <a:pt x="345655" y="236730"/>
                      <a:pt x="282725" y="236730"/>
                      <a:pt x="221566" y="237173"/>
                    </a:cubicBezTo>
                    <a:cubicBezTo>
                      <a:pt x="160407" y="237615"/>
                      <a:pt x="96908" y="237615"/>
                      <a:pt x="75278" y="237615"/>
                    </a:cubicBezTo>
                    <a:lnTo>
                      <a:pt x="68384" y="237615"/>
                    </a:lnTo>
                    <a:cubicBezTo>
                      <a:pt x="40746" y="236856"/>
                      <a:pt x="15194" y="210672"/>
                      <a:pt x="15827" y="183730"/>
                    </a:cubicBezTo>
                    <a:cubicBezTo>
                      <a:pt x="16508" y="156976"/>
                      <a:pt x="38271" y="135577"/>
                      <a:pt x="65032" y="135346"/>
                    </a:cubicBezTo>
                    <a:lnTo>
                      <a:pt x="66297" y="135346"/>
                    </a:lnTo>
                    <a:cubicBezTo>
                      <a:pt x="70402" y="135382"/>
                      <a:pt x="74485" y="135956"/>
                      <a:pt x="78440" y="137054"/>
                    </a:cubicBezTo>
                    <a:lnTo>
                      <a:pt x="94631" y="141545"/>
                    </a:lnTo>
                    <a:lnTo>
                      <a:pt x="98110" y="125101"/>
                    </a:lnTo>
                    <a:cubicBezTo>
                      <a:pt x="104594" y="94598"/>
                      <a:pt x="131375" y="72679"/>
                      <a:pt x="162557" y="72353"/>
                    </a:cubicBezTo>
                    <a:lnTo>
                      <a:pt x="164139" y="72353"/>
                    </a:lnTo>
                    <a:cubicBezTo>
                      <a:pt x="173383" y="72546"/>
                      <a:pt x="182480" y="74701"/>
                      <a:pt x="190828" y="78678"/>
                    </a:cubicBezTo>
                    <a:lnTo>
                      <a:pt x="206260" y="86204"/>
                    </a:lnTo>
                    <a:lnTo>
                      <a:pt x="212585" y="70203"/>
                    </a:lnTo>
                    <a:cubicBezTo>
                      <a:pt x="225234" y="36936"/>
                      <a:pt x="254580" y="15495"/>
                      <a:pt x="286646" y="15495"/>
                    </a:cubicBezTo>
                    <a:lnTo>
                      <a:pt x="288607" y="15495"/>
                    </a:lnTo>
                    <a:cubicBezTo>
                      <a:pt x="329021" y="16507"/>
                      <a:pt x="362541" y="51166"/>
                      <a:pt x="366652" y="96197"/>
                    </a:cubicBezTo>
                    <a:lnTo>
                      <a:pt x="367854" y="109289"/>
                    </a:lnTo>
                    <a:lnTo>
                      <a:pt x="380883" y="110554"/>
                    </a:lnTo>
                    <a:cubicBezTo>
                      <a:pt x="408205" y="113147"/>
                      <a:pt x="428950" y="141355"/>
                      <a:pt x="428127" y="174875"/>
                    </a:cubicBezTo>
                    <a:cubicBezTo>
                      <a:pt x="427305" y="208396"/>
                      <a:pt x="403904" y="236730"/>
                      <a:pt x="376076" y="236730"/>
                    </a:cubicBezTo>
                    <a:close/>
                  </a:path>
                </a:pathLst>
              </a:custGeom>
              <a:grpFill/>
              <a:ln w="6271" cap="flat">
                <a:noFill/>
                <a:prstDash val="solid"/>
                <a:miter/>
              </a:ln>
            </p:spPr>
            <p:txBody>
              <a:bodyPr rtlCol="0" anchor="ctr"/>
              <a:lstStyle/>
              <a:p>
                <a:endParaRPr lang="en-US"/>
              </a:p>
            </p:txBody>
          </p:sp>
        </p:grpSp>
        <p:sp>
          <p:nvSpPr>
            <p:cNvPr id="177" name="Rectangle 176">
              <a:extLst>
                <a:ext uri="{FF2B5EF4-FFF2-40B4-BE49-F238E27FC236}">
                  <a16:creationId xmlns:a16="http://schemas.microsoft.com/office/drawing/2014/main" id="{6D8B9CBF-9670-1ED3-28BB-E811710CA2D0}"/>
                </a:ext>
              </a:extLst>
            </p:cNvPr>
            <p:cNvSpPr/>
            <p:nvPr/>
          </p:nvSpPr>
          <p:spPr>
            <a:xfrm>
              <a:off x="8304176" y="2897259"/>
              <a:ext cx="2520000" cy="878137"/>
            </a:xfrm>
            <a:prstGeom prst="rect">
              <a:avLst/>
            </a:prstGeom>
            <a:solidFill>
              <a:srgbClr val="0091DA"/>
            </a:solidFill>
            <a:ln w="19050" cap="flat" cmpd="sng">
              <a:noFill/>
              <a:miter lim="400000"/>
            </a:ln>
            <a:effectLst/>
            <a:sp3d/>
          </p:spPr>
          <p:txBody>
            <a:bodyPr rot="0" spcFirstLastPara="1" vertOverflow="overflow" horzOverflow="overflow" vert="horz" wrap="square" lIns="50774" tIns="50774" rIns="50774" bIns="50774" numCol="1" spcCol="38100" rtlCol="0" anchor="t">
              <a:spAutoFit/>
            </a:bodyPr>
            <a:lstStyle/>
            <a:p>
              <a:pPr marL="0" marR="0" lvl="0" indent="0" algn="ctr" defTabSz="825004" eaLnBrk="1" fontAlgn="auto" latinLnBrk="0" hangingPunct="0">
                <a:lnSpc>
                  <a:spcPct val="90000"/>
                </a:lnSpc>
                <a:spcBef>
                  <a:spcPts val="0"/>
                </a:spcBef>
                <a:spcAft>
                  <a:spcPts val="0"/>
                </a:spcAft>
                <a:buClrTx/>
                <a:buSzTx/>
                <a:buFontTx/>
                <a:buNone/>
                <a:tabLst/>
                <a:defRPr/>
              </a:pPr>
              <a: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t>“IT and business </a:t>
              </a:r>
              <a:b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br>
              <a: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t>convergence for developing </a:t>
              </a:r>
              <a:b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br>
              <a: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t>and delivering digital </a:t>
              </a:r>
              <a:b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br>
              <a:r>
                <a:rPr lang="en-CA" sz="1400" kern="0">
                  <a:solidFill>
                    <a:srgbClr val="FFFFFF"/>
                  </a:solidFill>
                  <a:ea typeface="Avenir Book" charset="0"/>
                  <a:cs typeface="Arial" panose="020B0604020202020204" pitchFamily="34" charset="0"/>
                </a:rPr>
                <a:t>sustainable models</a:t>
              </a:r>
              <a: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t>“</a:t>
              </a:r>
            </a:p>
          </p:txBody>
        </p:sp>
        <p:sp>
          <p:nvSpPr>
            <p:cNvPr id="178" name="TextBox 177">
              <a:extLst>
                <a:ext uri="{FF2B5EF4-FFF2-40B4-BE49-F238E27FC236}">
                  <a16:creationId xmlns:a16="http://schemas.microsoft.com/office/drawing/2014/main" id="{9FF36E38-E2F2-A771-6161-1289F7B3FBC3}"/>
                </a:ext>
              </a:extLst>
            </p:cNvPr>
            <p:cNvSpPr txBox="1"/>
            <p:nvPr/>
          </p:nvSpPr>
          <p:spPr>
            <a:xfrm>
              <a:off x="8594831" y="2268573"/>
              <a:ext cx="1938690" cy="446717"/>
            </a:xfrm>
            <a:prstGeom prst="rect">
              <a:avLst/>
            </a:prstGeom>
            <a:noFill/>
          </p:spPr>
          <p:txBody>
            <a:bodyPr wrap="square" lIns="0" tIns="0" rIns="0" bIns="0" rtlCol="0">
              <a:noAutofit/>
            </a:bodyPr>
            <a:lstStyle/>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New Business </a:t>
              </a:r>
            </a:p>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Models</a:t>
              </a:r>
            </a:p>
          </p:txBody>
        </p:sp>
      </p:grpSp>
    </p:spTree>
    <p:extLst>
      <p:ext uri="{BB962C8B-B14F-4D97-AF65-F5344CB8AC3E}">
        <p14:creationId xmlns:p14="http://schemas.microsoft.com/office/powerpoint/2010/main" val="1986573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p:tgtEl>
                                          <p:spTgt spid="167"/>
                                        </p:tgtEl>
                                        <p:attrNameLst>
                                          <p:attrName>ppt_y</p:attrName>
                                        </p:attrNameLst>
                                      </p:cBhvr>
                                      <p:tavLst>
                                        <p:tav tm="0">
                                          <p:val>
                                            <p:strVal val="#ppt_y+#ppt_h*1.125000"/>
                                          </p:val>
                                        </p:tav>
                                        <p:tav tm="100000">
                                          <p:val>
                                            <p:strVal val="#ppt_y"/>
                                          </p:val>
                                        </p:tav>
                                      </p:tavLst>
                                    </p:anim>
                                    <p:animEffect transition="in" filter="wipe(up)">
                                      <p:cBhvr>
                                        <p:cTn id="8" dur="500"/>
                                        <p:tgtEl>
                                          <p:spTgt spid="167"/>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70"/>
                                        </p:tgtEl>
                                        <p:attrNameLst>
                                          <p:attrName>style.visibility</p:attrName>
                                        </p:attrNameLst>
                                      </p:cBhvr>
                                      <p:to>
                                        <p:strVal val="visible"/>
                                      </p:to>
                                    </p:set>
                                    <p:anim calcmode="lin" valueType="num">
                                      <p:cBhvr additive="base">
                                        <p:cTn id="12" dur="500"/>
                                        <p:tgtEl>
                                          <p:spTgt spid="170"/>
                                        </p:tgtEl>
                                        <p:attrNameLst>
                                          <p:attrName>ppt_x</p:attrName>
                                        </p:attrNameLst>
                                      </p:cBhvr>
                                      <p:tavLst>
                                        <p:tav tm="0">
                                          <p:val>
                                            <p:strVal val="#ppt_x-#ppt_w*1.125000"/>
                                          </p:val>
                                        </p:tav>
                                        <p:tav tm="100000">
                                          <p:val>
                                            <p:strVal val="#ppt_x"/>
                                          </p:val>
                                        </p:tav>
                                      </p:tavLst>
                                    </p:anim>
                                    <p:animEffect transition="in" filter="wipe(right)">
                                      <p:cBhvr>
                                        <p:cTn id="13"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Sustainability Maturity Model</a:t>
            </a:r>
          </a:p>
        </p:txBody>
      </p:sp>
      <p:grpSp>
        <p:nvGrpSpPr>
          <p:cNvPr id="65" name="Group 64">
            <a:extLst>
              <a:ext uri="{FF2B5EF4-FFF2-40B4-BE49-F238E27FC236}">
                <a16:creationId xmlns:a16="http://schemas.microsoft.com/office/drawing/2014/main" id="{898BC564-EA2C-C269-3564-B263F04056FA}"/>
              </a:ext>
            </a:extLst>
          </p:cNvPr>
          <p:cNvGrpSpPr/>
          <p:nvPr/>
        </p:nvGrpSpPr>
        <p:grpSpPr>
          <a:xfrm>
            <a:off x="4754046" y="1093984"/>
            <a:ext cx="2674800" cy="4296224"/>
            <a:chOff x="4754046" y="1093984"/>
            <a:chExt cx="2674800" cy="4296224"/>
          </a:xfrm>
        </p:grpSpPr>
        <p:grpSp>
          <p:nvGrpSpPr>
            <p:cNvPr id="111" name="Group 110">
              <a:extLst>
                <a:ext uri="{FF2B5EF4-FFF2-40B4-BE49-F238E27FC236}">
                  <a16:creationId xmlns:a16="http://schemas.microsoft.com/office/drawing/2014/main" id="{95E275CF-3548-4189-8CE5-11E96030AE91}"/>
                </a:ext>
              </a:extLst>
            </p:cNvPr>
            <p:cNvGrpSpPr/>
            <p:nvPr/>
          </p:nvGrpSpPr>
          <p:grpSpPr>
            <a:xfrm>
              <a:off x="4754046" y="1093984"/>
              <a:ext cx="2674800" cy="4296224"/>
              <a:chOff x="4651131" y="1066799"/>
              <a:chExt cx="2721042" cy="4297343"/>
            </a:xfrm>
          </p:grpSpPr>
          <p:sp>
            <p:nvSpPr>
              <p:cNvPr id="116" name="Rectangle 115">
                <a:extLst>
                  <a:ext uri="{FF2B5EF4-FFF2-40B4-BE49-F238E27FC236}">
                    <a16:creationId xmlns:a16="http://schemas.microsoft.com/office/drawing/2014/main" id="{680A5577-9437-4C6F-B26D-C6FE3A70EF79}"/>
                  </a:ext>
                </a:extLst>
              </p:cNvPr>
              <p:cNvSpPr/>
              <p:nvPr/>
            </p:nvSpPr>
            <p:spPr>
              <a:xfrm>
                <a:off x="4651131" y="1066799"/>
                <a:ext cx="2721042"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117" name="TextBox 116">
                <a:extLst>
                  <a:ext uri="{FF2B5EF4-FFF2-40B4-BE49-F238E27FC236}">
                    <a16:creationId xmlns:a16="http://schemas.microsoft.com/office/drawing/2014/main" id="{5E178035-82E4-421B-A226-F1F77C970383}"/>
                  </a:ext>
                </a:extLst>
              </p:cNvPr>
              <p:cNvSpPr txBox="1"/>
              <p:nvPr/>
            </p:nvSpPr>
            <p:spPr>
              <a:xfrm>
                <a:off x="4776607" y="1145490"/>
                <a:ext cx="161601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Eco-friendly</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Partner</a:t>
                </a:r>
              </a:p>
            </p:txBody>
          </p:sp>
          <p:cxnSp>
            <p:nvCxnSpPr>
              <p:cNvPr id="118" name="Straight Connector 117">
                <a:extLst>
                  <a:ext uri="{FF2B5EF4-FFF2-40B4-BE49-F238E27FC236}">
                    <a16:creationId xmlns:a16="http://schemas.microsoft.com/office/drawing/2014/main" id="{F4477D3B-2A79-4AA8-ABA4-D5DA65730D2C}"/>
                  </a:ext>
                </a:extLst>
              </p:cNvPr>
              <p:cNvCxnSpPr/>
              <p:nvPr/>
            </p:nvCxnSpPr>
            <p:spPr>
              <a:xfrm>
                <a:off x="4654055" y="1851232"/>
                <a:ext cx="146489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12" name="Rounded Rectangle 110">
              <a:extLst>
                <a:ext uri="{FF2B5EF4-FFF2-40B4-BE49-F238E27FC236}">
                  <a16:creationId xmlns:a16="http://schemas.microsoft.com/office/drawing/2014/main" id="{79B113CC-B9B7-4F05-B199-0EBAE24BC6A1}"/>
                </a:ext>
              </a:extLst>
            </p:cNvPr>
            <p:cNvSpPr/>
            <p:nvPr/>
          </p:nvSpPr>
          <p:spPr>
            <a:xfrm>
              <a:off x="4996743" y="3067059"/>
              <a:ext cx="2190864" cy="1005840"/>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dirty="0">
                  <a:ln>
                    <a:noFill/>
                  </a:ln>
                  <a:solidFill>
                    <a:srgbClr val="1A428A"/>
                  </a:solidFill>
                  <a:effectLst/>
                  <a:uLnTx/>
                  <a:uFillTx/>
                  <a:ea typeface="Avenir Heavy" charset="0"/>
                  <a:cs typeface="Avenir Heavy" charset="0"/>
                </a:rPr>
                <a:t>Efficiency</a:t>
              </a:r>
            </a:p>
          </p:txBody>
        </p:sp>
        <p:sp>
          <p:nvSpPr>
            <p:cNvPr id="113" name="Rounded Rectangle 111">
              <a:extLst>
                <a:ext uri="{FF2B5EF4-FFF2-40B4-BE49-F238E27FC236}">
                  <a16:creationId xmlns:a16="http://schemas.microsoft.com/office/drawing/2014/main" id="{C6289A05-D47D-485B-9D4E-3106145794D5}"/>
                </a:ext>
              </a:extLst>
            </p:cNvPr>
            <p:cNvSpPr/>
            <p:nvPr/>
          </p:nvSpPr>
          <p:spPr>
            <a:xfrm>
              <a:off x="4996743" y="2131872"/>
              <a:ext cx="2190864" cy="841248"/>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dirty="0">
                  <a:ln>
                    <a:noFill/>
                  </a:ln>
                  <a:solidFill>
                    <a:srgbClr val="1A428A"/>
                  </a:solidFill>
                  <a:effectLst/>
                  <a:uLnTx/>
                  <a:uFillTx/>
                  <a:ea typeface="Avenir Heavy" charset="0"/>
                  <a:cs typeface="Avenir Heavy" charset="0"/>
                </a:rPr>
                <a:t>Transparency</a:t>
              </a:r>
            </a:p>
          </p:txBody>
        </p:sp>
        <p:sp>
          <p:nvSpPr>
            <p:cNvPr id="114" name="Rounded Rectangle 115">
              <a:extLst>
                <a:ext uri="{FF2B5EF4-FFF2-40B4-BE49-F238E27FC236}">
                  <a16:creationId xmlns:a16="http://schemas.microsoft.com/office/drawing/2014/main" id="{7E655CA3-55A3-4AB3-9C2C-46789A5B0FA6}"/>
                </a:ext>
              </a:extLst>
            </p:cNvPr>
            <p:cNvSpPr/>
            <p:nvPr/>
          </p:nvSpPr>
          <p:spPr>
            <a:xfrm>
              <a:off x="4995975" y="4166837"/>
              <a:ext cx="2192400" cy="896112"/>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algn="ctr"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a:ln>
                    <a:noFill/>
                  </a:ln>
                  <a:solidFill>
                    <a:srgbClr val="1A428A"/>
                  </a:solidFill>
                  <a:effectLst/>
                  <a:uLnTx/>
                  <a:uFillTx/>
                  <a:ea typeface="Avenir Heavy" charset="0"/>
                  <a:cs typeface="Avenir Heavy" charset="0"/>
                </a:rPr>
                <a:t>Build the Team</a:t>
              </a:r>
            </a:p>
          </p:txBody>
        </p:sp>
        <p:grpSp>
          <p:nvGrpSpPr>
            <p:cNvPr id="5" name="Picture Placeholder 74" descr="vCloud Availability C2C&#10;">
              <a:extLst>
                <a:ext uri="{FF2B5EF4-FFF2-40B4-BE49-F238E27FC236}">
                  <a16:creationId xmlns:a16="http://schemas.microsoft.com/office/drawing/2014/main" id="{417E19C1-1F4D-D235-E0AA-879A67E50D6D}"/>
                </a:ext>
              </a:extLst>
            </p:cNvPr>
            <p:cNvGrpSpPr/>
            <p:nvPr/>
          </p:nvGrpSpPr>
          <p:grpSpPr>
            <a:xfrm>
              <a:off x="6630047" y="1357034"/>
              <a:ext cx="683765" cy="670752"/>
              <a:chOff x="529255" y="721536"/>
              <a:chExt cx="600888" cy="589452"/>
            </a:xfrm>
            <a:solidFill>
              <a:schemeClr val="bg1"/>
            </a:solidFill>
          </p:grpSpPr>
          <p:sp>
            <p:nvSpPr>
              <p:cNvPr id="6" name="Picture Placeholder 74">
                <a:extLst>
                  <a:ext uri="{FF2B5EF4-FFF2-40B4-BE49-F238E27FC236}">
                    <a16:creationId xmlns:a16="http://schemas.microsoft.com/office/drawing/2014/main" id="{91737D0F-884A-B33C-014F-83FF3E0B7220}"/>
                  </a:ext>
                </a:extLst>
              </p:cNvPr>
              <p:cNvSpPr/>
              <p:nvPr/>
            </p:nvSpPr>
            <p:spPr>
              <a:xfrm>
                <a:off x="529255" y="721536"/>
                <a:ext cx="443405" cy="252983"/>
              </a:xfrm>
              <a:custGeom>
                <a:avLst/>
                <a:gdLst>
                  <a:gd name="connsiteX0" fmla="*/ 74639 w 443405"/>
                  <a:gd name="connsiteY0" fmla="*/ 237173 h 252983"/>
                  <a:gd name="connsiteX1" fmla="*/ 67682 w 443405"/>
                  <a:gd name="connsiteY1" fmla="*/ 237173 h 252983"/>
                  <a:gd name="connsiteX2" fmla="*/ 15188 w 443405"/>
                  <a:gd name="connsiteY2" fmla="*/ 183413 h 252983"/>
                  <a:gd name="connsiteX3" fmla="*/ 64520 w 443405"/>
                  <a:gd name="connsiteY3" fmla="*/ 135346 h 252983"/>
                  <a:gd name="connsiteX4" fmla="*/ 65785 w 443405"/>
                  <a:gd name="connsiteY4" fmla="*/ 135346 h 252983"/>
                  <a:gd name="connsiteX5" fmla="*/ 77802 w 443405"/>
                  <a:gd name="connsiteY5" fmla="*/ 137244 h 252983"/>
                  <a:gd name="connsiteX6" fmla="*/ 94246 w 443405"/>
                  <a:gd name="connsiteY6" fmla="*/ 141671 h 252983"/>
                  <a:gd name="connsiteX7" fmla="*/ 98040 w 443405"/>
                  <a:gd name="connsiteY7" fmla="*/ 125227 h 252983"/>
                  <a:gd name="connsiteX8" fmla="*/ 162551 w 443405"/>
                  <a:gd name="connsiteY8" fmla="*/ 72733 h 252983"/>
                  <a:gd name="connsiteX9" fmla="*/ 164449 w 443405"/>
                  <a:gd name="connsiteY9" fmla="*/ 72733 h 252983"/>
                  <a:gd name="connsiteX10" fmla="*/ 191012 w 443405"/>
                  <a:gd name="connsiteY10" fmla="*/ 79057 h 252983"/>
                  <a:gd name="connsiteX11" fmla="*/ 206191 w 443405"/>
                  <a:gd name="connsiteY11" fmla="*/ 86647 h 252983"/>
                  <a:gd name="connsiteX12" fmla="*/ 212516 w 443405"/>
                  <a:gd name="connsiteY12" fmla="*/ 70836 h 252983"/>
                  <a:gd name="connsiteX13" fmla="*/ 286513 w 443405"/>
                  <a:gd name="connsiteY13" fmla="*/ 16444 h 252983"/>
                  <a:gd name="connsiteX14" fmla="*/ 288411 w 443405"/>
                  <a:gd name="connsiteY14" fmla="*/ 16444 h 252983"/>
                  <a:gd name="connsiteX15" fmla="*/ 365571 w 443405"/>
                  <a:gd name="connsiteY15" fmla="*/ 96134 h 252983"/>
                  <a:gd name="connsiteX16" fmla="*/ 366836 w 443405"/>
                  <a:gd name="connsiteY16" fmla="*/ 109416 h 252983"/>
                  <a:gd name="connsiteX17" fmla="*/ 380117 w 443405"/>
                  <a:gd name="connsiteY17" fmla="*/ 110680 h 252983"/>
                  <a:gd name="connsiteX18" fmla="*/ 427552 w 443405"/>
                  <a:gd name="connsiteY18" fmla="*/ 175191 h 252983"/>
                  <a:gd name="connsiteX19" fmla="*/ 421860 w 443405"/>
                  <a:gd name="connsiteY19" fmla="*/ 201755 h 252983"/>
                  <a:gd name="connsiteX20" fmla="*/ 433244 w 443405"/>
                  <a:gd name="connsiteY20" fmla="*/ 215036 h 252983"/>
                  <a:gd name="connsiteX21" fmla="*/ 443363 w 443405"/>
                  <a:gd name="connsiteY21" fmla="*/ 175191 h 252983"/>
                  <a:gd name="connsiteX22" fmla="*/ 382015 w 443405"/>
                  <a:gd name="connsiteY22" fmla="*/ 94869 h 252983"/>
                  <a:gd name="connsiteX23" fmla="*/ 288411 w 443405"/>
                  <a:gd name="connsiteY23" fmla="*/ 0 h 252983"/>
                  <a:gd name="connsiteX24" fmla="*/ 285881 w 443405"/>
                  <a:gd name="connsiteY24" fmla="*/ 0 h 252983"/>
                  <a:gd name="connsiteX25" fmla="*/ 197337 w 443405"/>
                  <a:gd name="connsiteY25" fmla="*/ 64511 h 252983"/>
                  <a:gd name="connsiteX26" fmla="*/ 164449 w 443405"/>
                  <a:gd name="connsiteY26" fmla="*/ 56289 h 252983"/>
                  <a:gd name="connsiteX27" fmla="*/ 162551 w 443405"/>
                  <a:gd name="connsiteY27" fmla="*/ 56289 h 252983"/>
                  <a:gd name="connsiteX28" fmla="*/ 82861 w 443405"/>
                  <a:gd name="connsiteY28" fmla="*/ 121432 h 252983"/>
                  <a:gd name="connsiteX29" fmla="*/ 67050 w 443405"/>
                  <a:gd name="connsiteY29" fmla="*/ 118902 h 252983"/>
                  <a:gd name="connsiteX30" fmla="*/ 65152 w 443405"/>
                  <a:gd name="connsiteY30" fmla="*/ 118902 h 252983"/>
                  <a:gd name="connsiteX31" fmla="*/ 9 w 443405"/>
                  <a:gd name="connsiteY31" fmla="*/ 182781 h 252983"/>
                  <a:gd name="connsiteX32" fmla="*/ 67682 w 443405"/>
                  <a:gd name="connsiteY32" fmla="*/ 252984 h 252983"/>
                  <a:gd name="connsiteX33" fmla="*/ 75272 w 443405"/>
                  <a:gd name="connsiteY33" fmla="*/ 252984 h 252983"/>
                  <a:gd name="connsiteX34" fmla="*/ 172038 w 443405"/>
                  <a:gd name="connsiteY34" fmla="*/ 252984 h 252983"/>
                  <a:gd name="connsiteX35" fmla="*/ 178995 w 443405"/>
                  <a:gd name="connsiteY35" fmla="*/ 237173 h 252983"/>
                  <a:gd name="connsiteX36" fmla="*/ 74639 w 443405"/>
                  <a:gd name="connsiteY36" fmla="*/ 237173 h 2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3405" h="252983">
                    <a:moveTo>
                      <a:pt x="74639" y="237173"/>
                    </a:moveTo>
                    <a:cubicBezTo>
                      <a:pt x="70844" y="237173"/>
                      <a:pt x="68315" y="237173"/>
                      <a:pt x="67682" y="237173"/>
                    </a:cubicBezTo>
                    <a:cubicBezTo>
                      <a:pt x="39854" y="236540"/>
                      <a:pt x="14556" y="209977"/>
                      <a:pt x="15188" y="183413"/>
                    </a:cubicBezTo>
                    <a:cubicBezTo>
                      <a:pt x="15820" y="156850"/>
                      <a:pt x="37957" y="135346"/>
                      <a:pt x="64520" y="135346"/>
                    </a:cubicBezTo>
                    <a:lnTo>
                      <a:pt x="65785" y="135346"/>
                    </a:lnTo>
                    <a:cubicBezTo>
                      <a:pt x="70212" y="135346"/>
                      <a:pt x="74007" y="135979"/>
                      <a:pt x="77802" y="137244"/>
                    </a:cubicBezTo>
                    <a:lnTo>
                      <a:pt x="94246" y="141671"/>
                    </a:lnTo>
                    <a:lnTo>
                      <a:pt x="98040" y="125227"/>
                    </a:lnTo>
                    <a:cubicBezTo>
                      <a:pt x="104365" y="94869"/>
                      <a:pt x="131561" y="72733"/>
                      <a:pt x="162551" y="72733"/>
                    </a:cubicBezTo>
                    <a:cubicBezTo>
                      <a:pt x="163184" y="72733"/>
                      <a:pt x="163816" y="72733"/>
                      <a:pt x="164449" y="72733"/>
                    </a:cubicBezTo>
                    <a:cubicBezTo>
                      <a:pt x="173935" y="72733"/>
                      <a:pt x="182790" y="75263"/>
                      <a:pt x="191012" y="79057"/>
                    </a:cubicBezTo>
                    <a:lnTo>
                      <a:pt x="206191" y="86647"/>
                    </a:lnTo>
                    <a:lnTo>
                      <a:pt x="212516" y="70836"/>
                    </a:lnTo>
                    <a:cubicBezTo>
                      <a:pt x="225165" y="37315"/>
                      <a:pt x="254258" y="16444"/>
                      <a:pt x="286513" y="16444"/>
                    </a:cubicBezTo>
                    <a:cubicBezTo>
                      <a:pt x="287146" y="16444"/>
                      <a:pt x="287778" y="16444"/>
                      <a:pt x="288411" y="16444"/>
                    </a:cubicBezTo>
                    <a:cubicBezTo>
                      <a:pt x="327623" y="16444"/>
                      <a:pt x="361776" y="51229"/>
                      <a:pt x="365571" y="96134"/>
                    </a:cubicBezTo>
                    <a:lnTo>
                      <a:pt x="366836" y="109416"/>
                    </a:lnTo>
                    <a:lnTo>
                      <a:pt x="380117" y="110680"/>
                    </a:lnTo>
                    <a:cubicBezTo>
                      <a:pt x="407313" y="113210"/>
                      <a:pt x="428184" y="141671"/>
                      <a:pt x="427552" y="175191"/>
                    </a:cubicBezTo>
                    <a:cubicBezTo>
                      <a:pt x="427552" y="184678"/>
                      <a:pt x="425022" y="194165"/>
                      <a:pt x="421860" y="201755"/>
                    </a:cubicBezTo>
                    <a:cubicBezTo>
                      <a:pt x="425655" y="206182"/>
                      <a:pt x="429449" y="210609"/>
                      <a:pt x="433244" y="215036"/>
                    </a:cubicBezTo>
                    <a:cubicBezTo>
                      <a:pt x="439569" y="203652"/>
                      <a:pt x="443363" y="189738"/>
                      <a:pt x="443363" y="175191"/>
                    </a:cubicBezTo>
                    <a:cubicBezTo>
                      <a:pt x="444628" y="132817"/>
                      <a:pt x="417433" y="98031"/>
                      <a:pt x="382015" y="94869"/>
                    </a:cubicBezTo>
                    <a:cubicBezTo>
                      <a:pt x="376955" y="42375"/>
                      <a:pt x="337743" y="1265"/>
                      <a:pt x="288411" y="0"/>
                    </a:cubicBezTo>
                    <a:cubicBezTo>
                      <a:pt x="287778" y="0"/>
                      <a:pt x="286513" y="0"/>
                      <a:pt x="285881" y="0"/>
                    </a:cubicBezTo>
                    <a:cubicBezTo>
                      <a:pt x="246036" y="0"/>
                      <a:pt x="211883" y="26563"/>
                      <a:pt x="197337" y="64511"/>
                    </a:cubicBezTo>
                    <a:cubicBezTo>
                      <a:pt x="187217" y="59451"/>
                      <a:pt x="175833" y="56921"/>
                      <a:pt x="164449" y="56289"/>
                    </a:cubicBezTo>
                    <a:cubicBezTo>
                      <a:pt x="163816" y="56289"/>
                      <a:pt x="163184" y="56289"/>
                      <a:pt x="162551" y="56289"/>
                    </a:cubicBezTo>
                    <a:cubicBezTo>
                      <a:pt x="123339" y="56289"/>
                      <a:pt x="90451" y="84117"/>
                      <a:pt x="82861" y="121432"/>
                    </a:cubicBezTo>
                    <a:cubicBezTo>
                      <a:pt x="77802" y="120167"/>
                      <a:pt x="72109" y="119535"/>
                      <a:pt x="67050" y="118902"/>
                    </a:cubicBezTo>
                    <a:cubicBezTo>
                      <a:pt x="66417" y="118902"/>
                      <a:pt x="65785" y="118902"/>
                      <a:pt x="65152" y="118902"/>
                    </a:cubicBezTo>
                    <a:cubicBezTo>
                      <a:pt x="29735" y="118902"/>
                      <a:pt x="1274" y="147363"/>
                      <a:pt x="9" y="182781"/>
                    </a:cubicBezTo>
                    <a:cubicBezTo>
                      <a:pt x="-623" y="218831"/>
                      <a:pt x="32264" y="251719"/>
                      <a:pt x="67682" y="252984"/>
                    </a:cubicBezTo>
                    <a:cubicBezTo>
                      <a:pt x="68315" y="252984"/>
                      <a:pt x="71477" y="252984"/>
                      <a:pt x="75272" y="252984"/>
                    </a:cubicBezTo>
                    <a:cubicBezTo>
                      <a:pt x="91083" y="252984"/>
                      <a:pt x="129031" y="252984"/>
                      <a:pt x="172038" y="252984"/>
                    </a:cubicBezTo>
                    <a:cubicBezTo>
                      <a:pt x="173935" y="247292"/>
                      <a:pt x="176465" y="242232"/>
                      <a:pt x="178995" y="237173"/>
                    </a:cubicBezTo>
                    <a:cubicBezTo>
                      <a:pt x="132826" y="237173"/>
                      <a:pt x="91083" y="237173"/>
                      <a:pt x="74639" y="237173"/>
                    </a:cubicBezTo>
                    <a:close/>
                  </a:path>
                </a:pathLst>
              </a:custGeom>
              <a:grpFill/>
              <a:ln w="6271" cap="flat">
                <a:noFill/>
                <a:prstDash val="solid"/>
                <a:miter/>
              </a:ln>
            </p:spPr>
            <p:txBody>
              <a:bodyPr rtlCol="0" anchor="ctr"/>
              <a:lstStyle/>
              <a:p>
                <a:endParaRPr lang="en-US"/>
              </a:p>
            </p:txBody>
          </p:sp>
          <p:grpSp>
            <p:nvGrpSpPr>
              <p:cNvPr id="7" name="Picture Placeholder 74">
                <a:extLst>
                  <a:ext uri="{FF2B5EF4-FFF2-40B4-BE49-F238E27FC236}">
                    <a16:creationId xmlns:a16="http://schemas.microsoft.com/office/drawing/2014/main" id="{DCC6B80E-7C37-17DF-B573-DE91A4217001}"/>
                  </a:ext>
                </a:extLst>
              </p:cNvPr>
              <p:cNvGrpSpPr/>
              <p:nvPr/>
            </p:nvGrpSpPr>
            <p:grpSpPr>
              <a:xfrm>
                <a:off x="687370" y="899890"/>
                <a:ext cx="442773" cy="411099"/>
                <a:chOff x="687370" y="899890"/>
                <a:chExt cx="442773" cy="411099"/>
              </a:xfrm>
              <a:grpFill/>
            </p:grpSpPr>
            <p:sp>
              <p:nvSpPr>
                <p:cNvPr id="11" name="Picture Placeholder 74">
                  <a:extLst>
                    <a:ext uri="{FF2B5EF4-FFF2-40B4-BE49-F238E27FC236}">
                      <a16:creationId xmlns:a16="http://schemas.microsoft.com/office/drawing/2014/main" id="{A968791C-5596-AA16-60B6-81DB4A6BD662}"/>
                    </a:ext>
                  </a:extLst>
                </p:cNvPr>
                <p:cNvSpPr/>
                <p:nvPr/>
              </p:nvSpPr>
              <p:spPr>
                <a:xfrm>
                  <a:off x="687370" y="1058638"/>
                  <a:ext cx="442773" cy="252351"/>
                </a:xfrm>
                <a:custGeom>
                  <a:avLst/>
                  <a:gdLst>
                    <a:gd name="connsiteX0" fmla="*/ 381382 w 442773"/>
                    <a:gd name="connsiteY0" fmla="*/ 94869 h 252351"/>
                    <a:gd name="connsiteX1" fmla="*/ 288411 w 442773"/>
                    <a:gd name="connsiteY1" fmla="*/ 0 h 252351"/>
                    <a:gd name="connsiteX2" fmla="*/ 285881 w 442773"/>
                    <a:gd name="connsiteY2" fmla="*/ 0 h 252351"/>
                    <a:gd name="connsiteX3" fmla="*/ 268172 w 442773"/>
                    <a:gd name="connsiteY3" fmla="*/ 1897 h 252351"/>
                    <a:gd name="connsiteX4" fmla="*/ 154329 w 442773"/>
                    <a:gd name="connsiteY4" fmla="*/ 86647 h 252351"/>
                    <a:gd name="connsiteX5" fmla="*/ 108160 w 442773"/>
                    <a:gd name="connsiteY5" fmla="*/ 77160 h 252351"/>
                    <a:gd name="connsiteX6" fmla="*/ 82229 w 442773"/>
                    <a:gd name="connsiteY6" fmla="*/ 121432 h 252351"/>
                    <a:gd name="connsiteX7" fmla="*/ 66417 w 442773"/>
                    <a:gd name="connsiteY7" fmla="*/ 118903 h 252351"/>
                    <a:gd name="connsiteX8" fmla="*/ 64520 w 442773"/>
                    <a:gd name="connsiteY8" fmla="*/ 118903 h 252351"/>
                    <a:gd name="connsiteX9" fmla="*/ 9 w 442773"/>
                    <a:gd name="connsiteY9" fmla="*/ 182781 h 252351"/>
                    <a:gd name="connsiteX10" fmla="*/ 67682 w 442773"/>
                    <a:gd name="connsiteY10" fmla="*/ 252352 h 252351"/>
                    <a:gd name="connsiteX11" fmla="*/ 75272 w 442773"/>
                    <a:gd name="connsiteY11" fmla="*/ 252352 h 252351"/>
                    <a:gd name="connsiteX12" fmla="*/ 366203 w 442773"/>
                    <a:gd name="connsiteY12" fmla="*/ 251719 h 252351"/>
                    <a:gd name="connsiteX13" fmla="*/ 373793 w 442773"/>
                    <a:gd name="connsiteY13" fmla="*/ 251719 h 252351"/>
                    <a:gd name="connsiteX14" fmla="*/ 375058 w 442773"/>
                    <a:gd name="connsiteY14" fmla="*/ 251719 h 252351"/>
                    <a:gd name="connsiteX15" fmla="*/ 442731 w 442773"/>
                    <a:gd name="connsiteY15" fmla="*/ 174559 h 252351"/>
                    <a:gd name="connsiteX16" fmla="*/ 381382 w 442773"/>
                    <a:gd name="connsiteY16" fmla="*/ 94869 h 25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773" h="252351">
                      <a:moveTo>
                        <a:pt x="381382" y="94869"/>
                      </a:moveTo>
                      <a:cubicBezTo>
                        <a:pt x="376323" y="42375"/>
                        <a:pt x="337110" y="1265"/>
                        <a:pt x="288411" y="0"/>
                      </a:cubicBezTo>
                      <a:cubicBezTo>
                        <a:pt x="287778" y="0"/>
                        <a:pt x="287146" y="0"/>
                        <a:pt x="285881" y="0"/>
                      </a:cubicBezTo>
                      <a:cubicBezTo>
                        <a:pt x="279556" y="0"/>
                        <a:pt x="273864" y="632"/>
                        <a:pt x="268172" y="1897"/>
                      </a:cubicBezTo>
                      <a:cubicBezTo>
                        <a:pt x="253625" y="51229"/>
                        <a:pt x="208088" y="86647"/>
                        <a:pt x="154329" y="86647"/>
                      </a:cubicBezTo>
                      <a:cubicBezTo>
                        <a:pt x="137885" y="86647"/>
                        <a:pt x="122074" y="83485"/>
                        <a:pt x="108160" y="77160"/>
                      </a:cubicBezTo>
                      <a:cubicBezTo>
                        <a:pt x="95510" y="88544"/>
                        <a:pt x="86024" y="103723"/>
                        <a:pt x="82229" y="121432"/>
                      </a:cubicBezTo>
                      <a:cubicBezTo>
                        <a:pt x="77169" y="120167"/>
                        <a:pt x="71477" y="119535"/>
                        <a:pt x="66417" y="118903"/>
                      </a:cubicBezTo>
                      <a:cubicBezTo>
                        <a:pt x="65785" y="118903"/>
                        <a:pt x="65152" y="118903"/>
                        <a:pt x="64520" y="118903"/>
                      </a:cubicBezTo>
                      <a:cubicBezTo>
                        <a:pt x="29735" y="119535"/>
                        <a:pt x="1274" y="147363"/>
                        <a:pt x="9" y="182781"/>
                      </a:cubicBezTo>
                      <a:cubicBezTo>
                        <a:pt x="-623" y="218831"/>
                        <a:pt x="32264" y="251719"/>
                        <a:pt x="67682" y="252352"/>
                      </a:cubicBezTo>
                      <a:cubicBezTo>
                        <a:pt x="68315" y="252352"/>
                        <a:pt x="71477" y="252352"/>
                        <a:pt x="75272" y="252352"/>
                      </a:cubicBezTo>
                      <a:cubicBezTo>
                        <a:pt x="118279" y="252352"/>
                        <a:pt x="323196" y="251719"/>
                        <a:pt x="366203" y="251719"/>
                      </a:cubicBezTo>
                      <a:cubicBezTo>
                        <a:pt x="369998" y="251719"/>
                        <a:pt x="372528" y="251719"/>
                        <a:pt x="373793" y="251719"/>
                      </a:cubicBezTo>
                      <a:cubicBezTo>
                        <a:pt x="374425" y="251719"/>
                        <a:pt x="375058" y="251719"/>
                        <a:pt x="375058" y="251719"/>
                      </a:cubicBezTo>
                      <a:cubicBezTo>
                        <a:pt x="411740" y="251719"/>
                        <a:pt x="441466" y="217566"/>
                        <a:pt x="442731" y="174559"/>
                      </a:cubicBezTo>
                      <a:cubicBezTo>
                        <a:pt x="443996" y="132817"/>
                        <a:pt x="416800" y="98031"/>
                        <a:pt x="381382" y="94869"/>
                      </a:cubicBezTo>
                      <a:close/>
                    </a:path>
                  </a:pathLst>
                </a:custGeom>
                <a:grpFill/>
                <a:ln w="6271" cap="flat">
                  <a:noFill/>
                  <a:prstDash val="solid"/>
                  <a:miter/>
                </a:ln>
              </p:spPr>
              <p:txBody>
                <a:bodyPr rtlCol="0" anchor="ctr"/>
                <a:lstStyle/>
                <a:p>
                  <a:endParaRPr lang="en-US"/>
                </a:p>
              </p:txBody>
            </p:sp>
            <p:sp>
              <p:nvSpPr>
                <p:cNvPr id="12" name="Picture Placeholder 74">
                  <a:extLst>
                    <a:ext uri="{FF2B5EF4-FFF2-40B4-BE49-F238E27FC236}">
                      <a16:creationId xmlns:a16="http://schemas.microsoft.com/office/drawing/2014/main" id="{389880C5-1DA7-91A4-DE01-A9750C153818}"/>
                    </a:ext>
                  </a:extLst>
                </p:cNvPr>
                <p:cNvSpPr/>
                <p:nvPr/>
              </p:nvSpPr>
              <p:spPr>
                <a:xfrm>
                  <a:off x="715207" y="899890"/>
                  <a:ext cx="252983" cy="252984"/>
                </a:xfrm>
                <a:custGeom>
                  <a:avLst/>
                  <a:gdLst>
                    <a:gd name="connsiteX0" fmla="*/ 126492 w 252983"/>
                    <a:gd name="connsiteY0" fmla="*/ 252984 h 252984"/>
                    <a:gd name="connsiteX1" fmla="*/ 0 w 252983"/>
                    <a:gd name="connsiteY1" fmla="*/ 126492 h 252984"/>
                    <a:gd name="connsiteX2" fmla="*/ 126492 w 252983"/>
                    <a:gd name="connsiteY2" fmla="*/ 0 h 252984"/>
                    <a:gd name="connsiteX3" fmla="*/ 252984 w 252983"/>
                    <a:gd name="connsiteY3" fmla="*/ 126492 h 252984"/>
                    <a:gd name="connsiteX4" fmla="*/ 126492 w 252983"/>
                    <a:gd name="connsiteY4" fmla="*/ 252984 h 252984"/>
                    <a:gd name="connsiteX5" fmla="*/ 126492 w 252983"/>
                    <a:gd name="connsiteY5" fmla="*/ 15812 h 252984"/>
                    <a:gd name="connsiteX6" fmla="*/ 15812 w 252983"/>
                    <a:gd name="connsiteY6" fmla="*/ 126492 h 252984"/>
                    <a:gd name="connsiteX7" fmla="*/ 126492 w 252983"/>
                    <a:gd name="connsiteY7" fmla="*/ 237173 h 252984"/>
                    <a:gd name="connsiteX8" fmla="*/ 237172 w 252983"/>
                    <a:gd name="connsiteY8" fmla="*/ 126492 h 252984"/>
                    <a:gd name="connsiteX9" fmla="*/ 126492 w 252983"/>
                    <a:gd name="connsiteY9" fmla="*/ 15812 h 25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983" h="252984">
                      <a:moveTo>
                        <a:pt x="126492" y="252984"/>
                      </a:moveTo>
                      <a:cubicBezTo>
                        <a:pt x="56921" y="252984"/>
                        <a:pt x="0" y="196063"/>
                        <a:pt x="0" y="126492"/>
                      </a:cubicBezTo>
                      <a:cubicBezTo>
                        <a:pt x="0" y="56921"/>
                        <a:pt x="56921" y="0"/>
                        <a:pt x="126492" y="0"/>
                      </a:cubicBezTo>
                      <a:cubicBezTo>
                        <a:pt x="196063" y="0"/>
                        <a:pt x="252984" y="56921"/>
                        <a:pt x="252984" y="126492"/>
                      </a:cubicBezTo>
                      <a:cubicBezTo>
                        <a:pt x="252984" y="196063"/>
                        <a:pt x="196695" y="252984"/>
                        <a:pt x="126492" y="252984"/>
                      </a:cubicBezTo>
                      <a:close/>
                      <a:moveTo>
                        <a:pt x="126492" y="15812"/>
                      </a:moveTo>
                      <a:cubicBezTo>
                        <a:pt x="65776" y="15812"/>
                        <a:pt x="15812" y="65776"/>
                        <a:pt x="15812" y="126492"/>
                      </a:cubicBezTo>
                      <a:cubicBezTo>
                        <a:pt x="15812" y="187208"/>
                        <a:pt x="65776" y="237173"/>
                        <a:pt x="126492" y="237173"/>
                      </a:cubicBezTo>
                      <a:cubicBezTo>
                        <a:pt x="187208" y="237173"/>
                        <a:pt x="237172" y="187841"/>
                        <a:pt x="237172" y="126492"/>
                      </a:cubicBezTo>
                      <a:cubicBezTo>
                        <a:pt x="237172" y="65143"/>
                        <a:pt x="187841" y="15812"/>
                        <a:pt x="126492" y="15812"/>
                      </a:cubicBezTo>
                      <a:close/>
                    </a:path>
                  </a:pathLst>
                </a:custGeom>
                <a:grpFill/>
                <a:ln w="6271" cap="flat">
                  <a:noFill/>
                  <a:prstDash val="solid"/>
                  <a:miter/>
                </a:ln>
              </p:spPr>
              <p:txBody>
                <a:bodyPr rtlCol="0" anchor="ctr"/>
                <a:lstStyle/>
                <a:p>
                  <a:endParaRPr lang="en-US"/>
                </a:p>
              </p:txBody>
            </p:sp>
          </p:grpSp>
          <p:sp>
            <p:nvSpPr>
              <p:cNvPr id="8" name="Picture Placeholder 74">
                <a:extLst>
                  <a:ext uri="{FF2B5EF4-FFF2-40B4-BE49-F238E27FC236}">
                    <a16:creationId xmlns:a16="http://schemas.microsoft.com/office/drawing/2014/main" id="{4BC08170-8B64-5ECE-0D28-0D7D92BE2F64}"/>
                  </a:ext>
                </a:extLst>
              </p:cNvPr>
              <p:cNvSpPr/>
              <p:nvPr/>
            </p:nvSpPr>
            <p:spPr>
              <a:xfrm>
                <a:off x="812606" y="963769"/>
                <a:ext cx="63246" cy="126492"/>
              </a:xfrm>
              <a:custGeom>
                <a:avLst/>
                <a:gdLst>
                  <a:gd name="connsiteX0" fmla="*/ 56921 w 63246"/>
                  <a:gd name="connsiteY0" fmla="*/ 0 h 126492"/>
                  <a:gd name="connsiteX1" fmla="*/ 632 w 63246"/>
                  <a:gd name="connsiteY1" fmla="*/ 53127 h 126492"/>
                  <a:gd name="connsiteX2" fmla="*/ 35418 w 63246"/>
                  <a:gd name="connsiteY2" fmla="*/ 66408 h 126492"/>
                  <a:gd name="connsiteX3" fmla="*/ 0 w 63246"/>
                  <a:gd name="connsiteY3" fmla="*/ 126492 h 126492"/>
                  <a:gd name="connsiteX4" fmla="*/ 63246 w 63246"/>
                  <a:gd name="connsiteY4" fmla="*/ 58819 h 126492"/>
                  <a:gd name="connsiteX5" fmla="*/ 29726 w 63246"/>
                  <a:gd name="connsiteY5" fmla="*/ 46802 h 12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46" h="126492">
                    <a:moveTo>
                      <a:pt x="56921" y="0"/>
                    </a:moveTo>
                    <a:lnTo>
                      <a:pt x="632" y="53127"/>
                    </a:lnTo>
                    <a:lnTo>
                      <a:pt x="35418" y="66408"/>
                    </a:lnTo>
                    <a:lnTo>
                      <a:pt x="0" y="126492"/>
                    </a:lnTo>
                    <a:lnTo>
                      <a:pt x="63246" y="58819"/>
                    </a:lnTo>
                    <a:lnTo>
                      <a:pt x="29726" y="46802"/>
                    </a:lnTo>
                    <a:close/>
                  </a:path>
                </a:pathLst>
              </a:custGeom>
              <a:grpFill/>
              <a:ln w="6271" cap="flat">
                <a:noFill/>
                <a:prstDash val="solid"/>
                <a:miter/>
              </a:ln>
            </p:spPr>
            <p:txBody>
              <a:bodyPr rtlCol="0" anchor="ctr"/>
              <a:lstStyle/>
              <a:p>
                <a:endParaRPr lang="en-US"/>
              </a:p>
            </p:txBody>
          </p:sp>
          <p:sp>
            <p:nvSpPr>
              <p:cNvPr id="9" name="Picture Placeholder 74">
                <a:extLst>
                  <a:ext uri="{FF2B5EF4-FFF2-40B4-BE49-F238E27FC236}">
                    <a16:creationId xmlns:a16="http://schemas.microsoft.com/office/drawing/2014/main" id="{C79E1ED1-3C9D-14BD-A106-192900E05661}"/>
                  </a:ext>
                </a:extLst>
              </p:cNvPr>
              <p:cNvSpPr/>
              <p:nvPr/>
            </p:nvSpPr>
            <p:spPr>
              <a:xfrm>
                <a:off x="984635" y="897993"/>
                <a:ext cx="91706" cy="158114"/>
              </a:xfrm>
              <a:custGeom>
                <a:avLst/>
                <a:gdLst>
                  <a:gd name="connsiteX0" fmla="*/ 69571 w 91706"/>
                  <a:gd name="connsiteY0" fmla="*/ 109416 h 158114"/>
                  <a:gd name="connsiteX1" fmla="*/ 7590 w 91706"/>
                  <a:gd name="connsiteY1" fmla="*/ 0 h 158114"/>
                  <a:gd name="connsiteX2" fmla="*/ 0 w 91706"/>
                  <a:gd name="connsiteY2" fmla="*/ 13914 h 158114"/>
                  <a:gd name="connsiteX3" fmla="*/ 54392 w 91706"/>
                  <a:gd name="connsiteY3" fmla="*/ 105621 h 158114"/>
                  <a:gd name="connsiteX4" fmla="*/ 32888 w 91706"/>
                  <a:gd name="connsiteY4" fmla="*/ 101194 h 158114"/>
                  <a:gd name="connsiteX5" fmla="*/ 51229 w 91706"/>
                  <a:gd name="connsiteY5" fmla="*/ 158115 h 158114"/>
                  <a:gd name="connsiteX6" fmla="*/ 91707 w 91706"/>
                  <a:gd name="connsiteY6" fmla="*/ 113843 h 158114"/>
                  <a:gd name="connsiteX7" fmla="*/ 69571 w 91706"/>
                  <a:gd name="connsiteY7" fmla="*/ 109416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06" h="158114">
                    <a:moveTo>
                      <a:pt x="69571" y="109416"/>
                    </a:moveTo>
                    <a:cubicBezTo>
                      <a:pt x="70836" y="63878"/>
                      <a:pt x="48067" y="23401"/>
                      <a:pt x="7590" y="0"/>
                    </a:cubicBezTo>
                    <a:lnTo>
                      <a:pt x="0" y="13914"/>
                    </a:lnTo>
                    <a:cubicBezTo>
                      <a:pt x="34153" y="33520"/>
                      <a:pt x="53759" y="67673"/>
                      <a:pt x="54392" y="105621"/>
                    </a:cubicBezTo>
                    <a:lnTo>
                      <a:pt x="32888" y="101194"/>
                    </a:lnTo>
                    <a:lnTo>
                      <a:pt x="51229" y="158115"/>
                    </a:lnTo>
                    <a:lnTo>
                      <a:pt x="91707" y="113843"/>
                    </a:lnTo>
                    <a:lnTo>
                      <a:pt x="69571" y="109416"/>
                    </a:lnTo>
                    <a:close/>
                  </a:path>
                </a:pathLst>
              </a:custGeom>
              <a:grpFill/>
              <a:ln w="6271" cap="flat">
                <a:noFill/>
                <a:prstDash val="solid"/>
                <a:miter/>
              </a:ln>
            </p:spPr>
            <p:txBody>
              <a:bodyPr rtlCol="0" anchor="ctr"/>
              <a:lstStyle/>
              <a:p>
                <a:endParaRPr lang="en-US"/>
              </a:p>
            </p:txBody>
          </p:sp>
          <p:sp>
            <p:nvSpPr>
              <p:cNvPr id="10" name="Picture Placeholder 74">
                <a:extLst>
                  <a:ext uri="{FF2B5EF4-FFF2-40B4-BE49-F238E27FC236}">
                    <a16:creationId xmlns:a16="http://schemas.microsoft.com/office/drawing/2014/main" id="{1E74036C-0D7B-694E-7DD9-A9F5BE732118}"/>
                  </a:ext>
                </a:extLst>
              </p:cNvPr>
              <p:cNvSpPr/>
              <p:nvPr/>
            </p:nvSpPr>
            <p:spPr>
              <a:xfrm>
                <a:off x="628560" y="1000451"/>
                <a:ext cx="88544" cy="160012"/>
              </a:xfrm>
              <a:custGeom>
                <a:avLst/>
                <a:gdLst>
                  <a:gd name="connsiteX0" fmla="*/ 37315 w 88544"/>
                  <a:gd name="connsiteY0" fmla="*/ 52494 h 160012"/>
                  <a:gd name="connsiteX1" fmla="*/ 58186 w 88544"/>
                  <a:gd name="connsiteY1" fmla="*/ 57554 h 160012"/>
                  <a:gd name="connsiteX2" fmla="*/ 41742 w 88544"/>
                  <a:gd name="connsiteY2" fmla="*/ 0 h 160012"/>
                  <a:gd name="connsiteX3" fmla="*/ 0 w 88544"/>
                  <a:gd name="connsiteY3" fmla="*/ 43007 h 160012"/>
                  <a:gd name="connsiteX4" fmla="*/ 21504 w 88544"/>
                  <a:gd name="connsiteY4" fmla="*/ 48699 h 160012"/>
                  <a:gd name="connsiteX5" fmla="*/ 80322 w 88544"/>
                  <a:gd name="connsiteY5" fmla="*/ 160012 h 160012"/>
                  <a:gd name="connsiteX6" fmla="*/ 88544 w 88544"/>
                  <a:gd name="connsiteY6" fmla="*/ 146731 h 160012"/>
                  <a:gd name="connsiteX7" fmla="*/ 37315 w 88544"/>
                  <a:gd name="connsiteY7" fmla="*/ 52494 h 16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44" h="160012">
                    <a:moveTo>
                      <a:pt x="37315" y="52494"/>
                    </a:moveTo>
                    <a:lnTo>
                      <a:pt x="58186" y="57554"/>
                    </a:lnTo>
                    <a:lnTo>
                      <a:pt x="41742" y="0"/>
                    </a:lnTo>
                    <a:lnTo>
                      <a:pt x="0" y="43007"/>
                    </a:lnTo>
                    <a:lnTo>
                      <a:pt x="21504" y="48699"/>
                    </a:lnTo>
                    <a:cubicBezTo>
                      <a:pt x="18974" y="94237"/>
                      <a:pt x="40477" y="135346"/>
                      <a:pt x="80322" y="160012"/>
                    </a:cubicBezTo>
                    <a:lnTo>
                      <a:pt x="88544" y="146731"/>
                    </a:lnTo>
                    <a:cubicBezTo>
                      <a:pt x="55024" y="125227"/>
                      <a:pt x="36050" y="91074"/>
                      <a:pt x="37315" y="52494"/>
                    </a:cubicBezTo>
                    <a:close/>
                  </a:path>
                </a:pathLst>
              </a:custGeom>
              <a:grpFill/>
              <a:ln w="6271" cap="flat">
                <a:noFill/>
                <a:prstDash val="solid"/>
                <a:miter/>
              </a:ln>
            </p:spPr>
            <p:txBody>
              <a:bodyPr rtlCol="0" anchor="ctr"/>
              <a:lstStyle/>
              <a:p>
                <a:endParaRPr lang="en-US"/>
              </a:p>
            </p:txBody>
          </p:sp>
        </p:grpSp>
        <p:sp>
          <p:nvSpPr>
            <p:cNvPr id="3" name="Rounded Rectangle 110">
              <a:extLst>
                <a:ext uri="{FF2B5EF4-FFF2-40B4-BE49-F238E27FC236}">
                  <a16:creationId xmlns:a16="http://schemas.microsoft.com/office/drawing/2014/main" id="{34AB5031-9A7A-1931-FBD2-659577D299BA}"/>
                </a:ext>
              </a:extLst>
            </p:cNvPr>
            <p:cNvSpPr/>
            <p:nvPr/>
          </p:nvSpPr>
          <p:spPr>
            <a:xfrm>
              <a:off x="4995975" y="3067059"/>
              <a:ext cx="2190864" cy="1005840"/>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algn="ctr"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a:ln>
                    <a:noFill/>
                  </a:ln>
                  <a:solidFill>
                    <a:srgbClr val="1A428A"/>
                  </a:solidFill>
                  <a:effectLst/>
                  <a:uLnTx/>
                  <a:uFillTx/>
                  <a:ea typeface="Avenir Heavy" charset="0"/>
                  <a:cs typeface="Avenir Heavy" charset="0"/>
                </a:rPr>
                <a:t>Efficiency</a:t>
              </a:r>
            </a:p>
          </p:txBody>
        </p:sp>
        <p:sp>
          <p:nvSpPr>
            <p:cNvPr id="4" name="Rounded Rectangle 111">
              <a:extLst>
                <a:ext uri="{FF2B5EF4-FFF2-40B4-BE49-F238E27FC236}">
                  <a16:creationId xmlns:a16="http://schemas.microsoft.com/office/drawing/2014/main" id="{354C5D50-A91C-5463-E7B0-F87A79897281}"/>
                </a:ext>
              </a:extLst>
            </p:cNvPr>
            <p:cNvSpPr/>
            <p:nvPr/>
          </p:nvSpPr>
          <p:spPr>
            <a:xfrm>
              <a:off x="4995975" y="2131872"/>
              <a:ext cx="2190864" cy="841248"/>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algn="ctr"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dirty="0">
                  <a:ln>
                    <a:noFill/>
                  </a:ln>
                  <a:solidFill>
                    <a:srgbClr val="1A428A"/>
                  </a:solidFill>
                  <a:effectLst/>
                  <a:uLnTx/>
                  <a:uFillTx/>
                  <a:ea typeface="Avenir Heavy" charset="0"/>
                  <a:cs typeface="Avenir Heavy" charset="0"/>
                </a:rPr>
                <a:t>Transparency</a:t>
              </a:r>
            </a:p>
          </p:txBody>
        </p:sp>
      </p:grpSp>
      <p:grpSp>
        <p:nvGrpSpPr>
          <p:cNvPr id="63" name="Group 62">
            <a:extLst>
              <a:ext uri="{FF2B5EF4-FFF2-40B4-BE49-F238E27FC236}">
                <a16:creationId xmlns:a16="http://schemas.microsoft.com/office/drawing/2014/main" id="{A00B2E21-9A98-4B8B-E24D-1F34052ADCBF}"/>
              </a:ext>
            </a:extLst>
          </p:cNvPr>
          <p:cNvGrpSpPr/>
          <p:nvPr/>
        </p:nvGrpSpPr>
        <p:grpSpPr>
          <a:xfrm>
            <a:off x="1287881" y="1093984"/>
            <a:ext cx="2674233" cy="4296224"/>
            <a:chOff x="1295696" y="1093984"/>
            <a:chExt cx="2674233" cy="4296224"/>
          </a:xfrm>
        </p:grpSpPr>
        <p:grpSp>
          <p:nvGrpSpPr>
            <p:cNvPr id="102" name="Group 101">
              <a:extLst>
                <a:ext uri="{FF2B5EF4-FFF2-40B4-BE49-F238E27FC236}">
                  <a16:creationId xmlns:a16="http://schemas.microsoft.com/office/drawing/2014/main" id="{65D97D1E-51DE-455A-82FD-16CA2BFBD993}"/>
                </a:ext>
              </a:extLst>
            </p:cNvPr>
            <p:cNvGrpSpPr/>
            <p:nvPr/>
          </p:nvGrpSpPr>
          <p:grpSpPr>
            <a:xfrm>
              <a:off x="1295696" y="1093984"/>
              <a:ext cx="2674233" cy="4296224"/>
              <a:chOff x="1204493" y="1066800"/>
              <a:chExt cx="2674930" cy="4297343"/>
            </a:xfrm>
          </p:grpSpPr>
          <p:sp>
            <p:nvSpPr>
              <p:cNvPr id="107" name="Rectangle 106">
                <a:extLst>
                  <a:ext uri="{FF2B5EF4-FFF2-40B4-BE49-F238E27FC236}">
                    <a16:creationId xmlns:a16="http://schemas.microsoft.com/office/drawing/2014/main" id="{B199BC9E-540C-4784-8C1A-FC84FF09D0F6}"/>
                  </a:ext>
                </a:extLst>
              </p:cNvPr>
              <p:cNvSpPr/>
              <p:nvPr/>
            </p:nvSpPr>
            <p:spPr>
              <a:xfrm>
                <a:off x="1204493" y="1066800"/>
                <a:ext cx="2674930" cy="4297343"/>
              </a:xfrm>
              <a:prstGeom prst="rect">
                <a:avLst/>
              </a:prstGeom>
              <a:solidFill>
                <a:srgbClr val="0091DA"/>
              </a:solidFill>
              <a:ln w="101600" cap="flat" cmpd="sng" algn="ctr">
                <a:noFill/>
                <a:prstDash val="solid"/>
              </a:ln>
              <a:effectLst/>
            </p:spPr>
            <p:txBody>
              <a:bodyPr rtlCol="0" anchor="t"/>
              <a:lstStyle/>
              <a:p>
                <a:pPr algn="ctr" defTabSz="914126">
                  <a:defRPr/>
                </a:pPr>
                <a:endParaRPr lang="en-US" sz="1799" kern="0">
                  <a:solidFill>
                    <a:prstClr val="white"/>
                  </a:solidFill>
                  <a:ea typeface="Avenir Book" charset="0"/>
                  <a:cs typeface="Arial" panose="020B0604020202020204" pitchFamily="34" charset="0"/>
                </a:endParaRPr>
              </a:p>
            </p:txBody>
          </p:sp>
          <p:sp>
            <p:nvSpPr>
              <p:cNvPr id="108" name="TextBox 107">
                <a:extLst>
                  <a:ext uri="{FF2B5EF4-FFF2-40B4-BE49-F238E27FC236}">
                    <a16:creationId xmlns:a16="http://schemas.microsoft.com/office/drawing/2014/main" id="{727E60C3-8AD6-46D8-BD21-39C753D43586}"/>
                  </a:ext>
                </a:extLst>
              </p:cNvPr>
              <p:cNvSpPr txBox="1"/>
              <p:nvPr/>
            </p:nvSpPr>
            <p:spPr>
              <a:xfrm>
                <a:off x="1347966" y="1145490"/>
                <a:ext cx="115283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Efficient</a:t>
                </a:r>
              </a:p>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Provider</a:t>
                </a:r>
              </a:p>
            </p:txBody>
          </p:sp>
          <p:cxnSp>
            <p:nvCxnSpPr>
              <p:cNvPr id="109" name="Straight Connector 108">
                <a:extLst>
                  <a:ext uri="{FF2B5EF4-FFF2-40B4-BE49-F238E27FC236}">
                    <a16:creationId xmlns:a16="http://schemas.microsoft.com/office/drawing/2014/main" id="{34E923C4-ECB2-4E2E-A4E5-DEEF7F0E420D}"/>
                  </a:ext>
                </a:extLst>
              </p:cNvPr>
              <p:cNvCxnSpPr/>
              <p:nvPr/>
            </p:nvCxnSpPr>
            <p:spPr>
              <a:xfrm>
                <a:off x="1205983" y="1857548"/>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03" name="Rounded Rectangle 108">
              <a:extLst>
                <a:ext uri="{FF2B5EF4-FFF2-40B4-BE49-F238E27FC236}">
                  <a16:creationId xmlns:a16="http://schemas.microsoft.com/office/drawing/2014/main" id="{D4829FE5-185A-4534-B662-E83D7C583AFF}"/>
                </a:ext>
              </a:extLst>
            </p:cNvPr>
            <p:cNvSpPr/>
            <p:nvPr/>
          </p:nvSpPr>
          <p:spPr>
            <a:xfrm>
              <a:off x="1534249" y="3067059"/>
              <a:ext cx="2190864" cy="1005840"/>
            </a:xfrm>
            <a:prstGeom prst="rect">
              <a:avLst/>
            </a:prstGeom>
            <a:solidFill>
              <a:sysClr val="window" lastClr="FFFFFF"/>
            </a:solidFill>
            <a:ln w="25400" cap="flat" cmpd="sng" algn="ctr">
              <a:noFill/>
              <a:prstDash val="solid"/>
            </a:ln>
            <a:effectLst/>
          </p:spPr>
          <p:txBody>
            <a:bodyPr wrap="square" tIns="63991" rtlCol="0" anchor="ctr"/>
            <a:lstStyle/>
            <a:p>
              <a:pPr marL="73130" indent="-73130" algn="ctr" defTabSz="914126">
                <a:lnSpc>
                  <a:spcPct val="90000"/>
                </a:lnSpc>
                <a:spcAft>
                  <a:spcPts val="200"/>
                </a:spcAft>
                <a:defRPr/>
              </a:pPr>
              <a:r>
                <a:rPr lang="en-US" sz="1600" b="1" kern="0" dirty="0">
                  <a:solidFill>
                    <a:srgbClr val="1A428A"/>
                  </a:solidFill>
                  <a:ea typeface="Avenir Heavy" charset="0"/>
                  <a:cs typeface="Avenir Heavy" charset="0"/>
                </a:rPr>
                <a:t>Awareness</a:t>
              </a:r>
            </a:p>
          </p:txBody>
        </p:sp>
        <p:sp>
          <p:nvSpPr>
            <p:cNvPr id="104" name="Rounded Rectangle 109">
              <a:extLst>
                <a:ext uri="{FF2B5EF4-FFF2-40B4-BE49-F238E27FC236}">
                  <a16:creationId xmlns:a16="http://schemas.microsoft.com/office/drawing/2014/main" id="{B6A06B2F-6CDE-4B2A-9A66-936C50EEE85D}"/>
                </a:ext>
              </a:extLst>
            </p:cNvPr>
            <p:cNvSpPr/>
            <p:nvPr/>
          </p:nvSpPr>
          <p:spPr>
            <a:xfrm>
              <a:off x="1534249" y="2131872"/>
              <a:ext cx="2190864" cy="841248"/>
            </a:xfrm>
            <a:prstGeom prst="rect">
              <a:avLst/>
            </a:prstGeom>
            <a:solidFill>
              <a:sysClr val="window" lastClr="FFFFFF"/>
            </a:solidFill>
            <a:ln w="25400" cap="flat" cmpd="sng" algn="ctr">
              <a:noFill/>
              <a:prstDash val="solid"/>
            </a:ln>
            <a:effectLst/>
          </p:spPr>
          <p:txBody>
            <a:bodyPr wrap="square" tIns="63991" rtlCol="0" anchor="ctr"/>
            <a:lstStyle/>
            <a:p>
              <a:pPr marL="73130" indent="-73130" algn="ctr" defTabSz="914126">
                <a:lnSpc>
                  <a:spcPct val="90000"/>
                </a:lnSpc>
                <a:spcAft>
                  <a:spcPts val="200"/>
                </a:spcAft>
                <a:defRPr/>
              </a:pPr>
              <a:r>
                <a:rPr lang="en-US" sz="1600" b="1" kern="0" dirty="0">
                  <a:solidFill>
                    <a:srgbClr val="1A428A"/>
                  </a:solidFill>
                  <a:ea typeface="Avenir Heavy" charset="0"/>
                  <a:cs typeface="Avenir Heavy" charset="0"/>
                </a:rPr>
                <a:t>Vision and Strategy</a:t>
              </a:r>
            </a:p>
          </p:txBody>
        </p:sp>
        <p:sp>
          <p:nvSpPr>
            <p:cNvPr id="105" name="Rounded Rectangle 116">
              <a:extLst>
                <a:ext uri="{FF2B5EF4-FFF2-40B4-BE49-F238E27FC236}">
                  <a16:creationId xmlns:a16="http://schemas.microsoft.com/office/drawing/2014/main" id="{883E7892-7F07-46B3-8123-C9E04D71CCEE}"/>
                </a:ext>
              </a:extLst>
            </p:cNvPr>
            <p:cNvSpPr/>
            <p:nvPr/>
          </p:nvSpPr>
          <p:spPr>
            <a:xfrm>
              <a:off x="1534249" y="4166837"/>
              <a:ext cx="2190864" cy="896112"/>
            </a:xfrm>
            <a:prstGeom prst="rect">
              <a:avLst/>
            </a:prstGeom>
            <a:solidFill>
              <a:sysClr val="window" lastClr="FFFFFF"/>
            </a:solidFill>
            <a:ln w="25400" cap="flat" cmpd="sng" algn="ctr">
              <a:noFill/>
              <a:prstDash val="solid"/>
            </a:ln>
            <a:effectLst/>
          </p:spPr>
          <p:txBody>
            <a:bodyPr wrap="square" tIns="63991" rtlCol="0" anchor="ctr"/>
            <a:lstStyle/>
            <a:p>
              <a:pPr marL="73130" indent="-73130" algn="ctr" defTabSz="914126">
                <a:lnSpc>
                  <a:spcPct val="90000"/>
                </a:lnSpc>
                <a:spcAft>
                  <a:spcPts val="200"/>
                </a:spcAft>
                <a:defRPr/>
              </a:pPr>
              <a:r>
                <a:rPr lang="en-US" sz="1600" b="1" kern="0">
                  <a:solidFill>
                    <a:srgbClr val="1A428A"/>
                  </a:solidFill>
                  <a:ea typeface="Avenir Heavy" charset="0"/>
                  <a:cs typeface="Avenir Heavy" charset="0"/>
                </a:rPr>
                <a:t>Virtual DC</a:t>
              </a:r>
            </a:p>
          </p:txBody>
        </p:sp>
        <p:grpSp>
          <p:nvGrpSpPr>
            <p:cNvPr id="13" name="Group 12" descr="vCloud Availability DR2C&#10;">
              <a:extLst>
                <a:ext uri="{FF2B5EF4-FFF2-40B4-BE49-F238E27FC236}">
                  <a16:creationId xmlns:a16="http://schemas.microsoft.com/office/drawing/2014/main" id="{CCAACB75-E308-25A5-8AD1-43A5E9396A32}"/>
                </a:ext>
              </a:extLst>
            </p:cNvPr>
            <p:cNvGrpSpPr/>
            <p:nvPr/>
          </p:nvGrpSpPr>
          <p:grpSpPr>
            <a:xfrm>
              <a:off x="3230415" y="1354730"/>
              <a:ext cx="581776" cy="683203"/>
              <a:chOff x="1895435" y="722232"/>
              <a:chExt cx="511261" cy="600394"/>
            </a:xfrm>
            <a:solidFill>
              <a:schemeClr val="bg1"/>
            </a:solidFill>
          </p:grpSpPr>
          <p:sp>
            <p:nvSpPr>
              <p:cNvPr id="14" name="Picture Placeholder 75">
                <a:extLst>
                  <a:ext uri="{FF2B5EF4-FFF2-40B4-BE49-F238E27FC236}">
                    <a16:creationId xmlns:a16="http://schemas.microsoft.com/office/drawing/2014/main" id="{FF50EEB5-219B-83C7-D3A2-E0BF2ED0EACD}"/>
                  </a:ext>
                </a:extLst>
              </p:cNvPr>
              <p:cNvSpPr/>
              <p:nvPr/>
            </p:nvSpPr>
            <p:spPr>
              <a:xfrm>
                <a:off x="1895435" y="722232"/>
                <a:ext cx="511261" cy="292133"/>
              </a:xfrm>
              <a:custGeom>
                <a:avLst/>
                <a:gdLst>
                  <a:gd name="connsiteX0" fmla="*/ 440526 w 511261"/>
                  <a:gd name="connsiteY0" fmla="*/ 109542 h 292133"/>
                  <a:gd name="connsiteX1" fmla="*/ 333008 w 511261"/>
                  <a:gd name="connsiteY1" fmla="*/ 0 h 292133"/>
                  <a:gd name="connsiteX2" fmla="*/ 330225 w 511261"/>
                  <a:gd name="connsiteY2" fmla="*/ 0 h 292133"/>
                  <a:gd name="connsiteX3" fmla="*/ 227956 w 511261"/>
                  <a:gd name="connsiteY3" fmla="*/ 74694 h 292133"/>
                  <a:gd name="connsiteX4" fmla="*/ 190008 w 511261"/>
                  <a:gd name="connsiteY4" fmla="*/ 65523 h 292133"/>
                  <a:gd name="connsiteX5" fmla="*/ 187542 w 511261"/>
                  <a:gd name="connsiteY5" fmla="*/ 65523 h 292133"/>
                  <a:gd name="connsiteX6" fmla="*/ 95266 w 511261"/>
                  <a:gd name="connsiteY6" fmla="*/ 140596 h 292133"/>
                  <a:gd name="connsiteX7" fmla="*/ 76798 w 511261"/>
                  <a:gd name="connsiteY7" fmla="*/ 137940 h 292133"/>
                  <a:gd name="connsiteX8" fmla="*/ 74964 w 511261"/>
                  <a:gd name="connsiteY8" fmla="*/ 137940 h 292133"/>
                  <a:gd name="connsiteX9" fmla="*/ 17 w 511261"/>
                  <a:gd name="connsiteY9" fmla="*/ 211431 h 292133"/>
                  <a:gd name="connsiteX10" fmla="*/ 78316 w 511261"/>
                  <a:gd name="connsiteY10" fmla="*/ 292133 h 292133"/>
                  <a:gd name="connsiteX11" fmla="*/ 87107 w 511261"/>
                  <a:gd name="connsiteY11" fmla="*/ 292133 h 292133"/>
                  <a:gd name="connsiteX12" fmla="*/ 141688 w 511261"/>
                  <a:gd name="connsiteY12" fmla="*/ 292133 h 292133"/>
                  <a:gd name="connsiteX13" fmla="*/ 141688 w 511261"/>
                  <a:gd name="connsiteY13" fmla="*/ 276322 h 292133"/>
                  <a:gd name="connsiteX14" fmla="*/ 87107 w 511261"/>
                  <a:gd name="connsiteY14" fmla="*/ 276322 h 292133"/>
                  <a:gd name="connsiteX15" fmla="*/ 78695 w 511261"/>
                  <a:gd name="connsiteY15" fmla="*/ 276322 h 292133"/>
                  <a:gd name="connsiteX16" fmla="*/ 15829 w 511261"/>
                  <a:gd name="connsiteY16" fmla="*/ 211811 h 292133"/>
                  <a:gd name="connsiteX17" fmla="*/ 74964 w 511261"/>
                  <a:gd name="connsiteY17" fmla="*/ 153751 h 292133"/>
                  <a:gd name="connsiteX18" fmla="*/ 76482 w 511261"/>
                  <a:gd name="connsiteY18" fmla="*/ 153751 h 292133"/>
                  <a:gd name="connsiteX19" fmla="*/ 91028 w 511261"/>
                  <a:gd name="connsiteY19" fmla="*/ 155838 h 292133"/>
                  <a:gd name="connsiteX20" fmla="*/ 107219 w 511261"/>
                  <a:gd name="connsiteY20" fmla="*/ 160265 h 292133"/>
                  <a:gd name="connsiteX21" fmla="*/ 110698 w 511261"/>
                  <a:gd name="connsiteY21" fmla="*/ 143885 h 292133"/>
                  <a:gd name="connsiteX22" fmla="*/ 187542 w 511261"/>
                  <a:gd name="connsiteY22" fmla="*/ 81271 h 292133"/>
                  <a:gd name="connsiteX23" fmla="*/ 189439 w 511261"/>
                  <a:gd name="connsiteY23" fmla="*/ 81271 h 292133"/>
                  <a:gd name="connsiteX24" fmla="*/ 221062 w 511261"/>
                  <a:gd name="connsiteY24" fmla="*/ 88861 h 292133"/>
                  <a:gd name="connsiteX25" fmla="*/ 236494 w 511261"/>
                  <a:gd name="connsiteY25" fmla="*/ 96324 h 292133"/>
                  <a:gd name="connsiteX26" fmla="*/ 242819 w 511261"/>
                  <a:gd name="connsiteY26" fmla="*/ 80322 h 292133"/>
                  <a:gd name="connsiteX27" fmla="*/ 330288 w 511261"/>
                  <a:gd name="connsiteY27" fmla="*/ 15748 h 292133"/>
                  <a:gd name="connsiteX28" fmla="*/ 332691 w 511261"/>
                  <a:gd name="connsiteY28" fmla="*/ 15748 h 292133"/>
                  <a:gd name="connsiteX29" fmla="*/ 424904 w 511261"/>
                  <a:gd name="connsiteY29" fmla="*/ 110617 h 292133"/>
                  <a:gd name="connsiteX30" fmla="*/ 426043 w 511261"/>
                  <a:gd name="connsiteY30" fmla="*/ 123709 h 292133"/>
                  <a:gd name="connsiteX31" fmla="*/ 439134 w 511261"/>
                  <a:gd name="connsiteY31" fmla="*/ 124974 h 292133"/>
                  <a:gd name="connsiteX32" fmla="*/ 495676 w 511261"/>
                  <a:gd name="connsiteY32" fmla="*/ 201502 h 292133"/>
                  <a:gd name="connsiteX33" fmla="*/ 433442 w 511261"/>
                  <a:gd name="connsiteY33" fmla="*/ 275057 h 292133"/>
                  <a:gd name="connsiteX34" fmla="*/ 422817 w 511261"/>
                  <a:gd name="connsiteY34" fmla="*/ 275057 h 292133"/>
                  <a:gd name="connsiteX35" fmla="*/ 340597 w 511261"/>
                  <a:gd name="connsiteY35" fmla="*/ 275057 h 292133"/>
                  <a:gd name="connsiteX36" fmla="*/ 340597 w 511261"/>
                  <a:gd name="connsiteY36" fmla="*/ 291501 h 292133"/>
                  <a:gd name="connsiteX37" fmla="*/ 422817 w 511261"/>
                  <a:gd name="connsiteY37" fmla="*/ 291501 h 292133"/>
                  <a:gd name="connsiteX38" fmla="*/ 433189 w 511261"/>
                  <a:gd name="connsiteY38" fmla="*/ 291501 h 292133"/>
                  <a:gd name="connsiteX39" fmla="*/ 511235 w 511261"/>
                  <a:gd name="connsiteY39" fmla="*/ 202450 h 292133"/>
                  <a:gd name="connsiteX40" fmla="*/ 440526 w 511261"/>
                  <a:gd name="connsiteY40" fmla="*/ 109542 h 29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1261" h="292133">
                    <a:moveTo>
                      <a:pt x="440526" y="109542"/>
                    </a:moveTo>
                    <a:cubicBezTo>
                      <a:pt x="435023" y="49079"/>
                      <a:pt x="389550" y="1391"/>
                      <a:pt x="333008" y="0"/>
                    </a:cubicBezTo>
                    <a:lnTo>
                      <a:pt x="330225" y="0"/>
                    </a:lnTo>
                    <a:cubicBezTo>
                      <a:pt x="284561" y="0"/>
                      <a:pt x="245032" y="30738"/>
                      <a:pt x="227956" y="74694"/>
                    </a:cubicBezTo>
                    <a:cubicBezTo>
                      <a:pt x="216111" y="68950"/>
                      <a:pt x="203169" y="65823"/>
                      <a:pt x="190008" y="65523"/>
                    </a:cubicBezTo>
                    <a:lnTo>
                      <a:pt x="187542" y="65523"/>
                    </a:lnTo>
                    <a:cubicBezTo>
                      <a:pt x="142897" y="65568"/>
                      <a:pt x="104392" y="96894"/>
                      <a:pt x="95266" y="140596"/>
                    </a:cubicBezTo>
                    <a:cubicBezTo>
                      <a:pt x="89246" y="138939"/>
                      <a:pt x="83041" y="138047"/>
                      <a:pt x="76798" y="137940"/>
                    </a:cubicBezTo>
                    <a:lnTo>
                      <a:pt x="74964" y="137940"/>
                    </a:lnTo>
                    <a:cubicBezTo>
                      <a:pt x="34189" y="138066"/>
                      <a:pt x="943" y="170666"/>
                      <a:pt x="17" y="211431"/>
                    </a:cubicBezTo>
                    <a:cubicBezTo>
                      <a:pt x="-931" y="252984"/>
                      <a:pt x="36953" y="290995"/>
                      <a:pt x="78316" y="292133"/>
                    </a:cubicBezTo>
                    <a:lnTo>
                      <a:pt x="87107" y="292133"/>
                    </a:lnTo>
                    <a:lnTo>
                      <a:pt x="141688" y="292133"/>
                    </a:lnTo>
                    <a:lnTo>
                      <a:pt x="141688" y="276322"/>
                    </a:lnTo>
                    <a:lnTo>
                      <a:pt x="87107" y="276322"/>
                    </a:lnTo>
                    <a:lnTo>
                      <a:pt x="78695" y="276322"/>
                    </a:lnTo>
                    <a:cubicBezTo>
                      <a:pt x="45618" y="275436"/>
                      <a:pt x="15070" y="244066"/>
                      <a:pt x="15829" y="211811"/>
                    </a:cubicBezTo>
                    <a:cubicBezTo>
                      <a:pt x="16680" y="179687"/>
                      <a:pt x="42829" y="154012"/>
                      <a:pt x="74964" y="153751"/>
                    </a:cubicBezTo>
                    <a:lnTo>
                      <a:pt x="76482" y="153751"/>
                    </a:lnTo>
                    <a:cubicBezTo>
                      <a:pt x="81398" y="153851"/>
                      <a:pt x="86283" y="154552"/>
                      <a:pt x="91028" y="155838"/>
                    </a:cubicBezTo>
                    <a:lnTo>
                      <a:pt x="107219" y="160265"/>
                    </a:lnTo>
                    <a:lnTo>
                      <a:pt x="110698" y="143885"/>
                    </a:lnTo>
                    <a:cubicBezTo>
                      <a:pt x="118423" y="107553"/>
                      <a:pt x="150399" y="81499"/>
                      <a:pt x="187542" y="81271"/>
                    </a:cubicBezTo>
                    <a:lnTo>
                      <a:pt x="189439" y="81271"/>
                    </a:lnTo>
                    <a:cubicBezTo>
                      <a:pt x="200403" y="81500"/>
                      <a:pt x="211189" y="84089"/>
                      <a:pt x="221062" y="88861"/>
                    </a:cubicBezTo>
                    <a:lnTo>
                      <a:pt x="236494" y="96324"/>
                    </a:lnTo>
                    <a:lnTo>
                      <a:pt x="242819" y="80322"/>
                    </a:lnTo>
                    <a:cubicBezTo>
                      <a:pt x="257998" y="41110"/>
                      <a:pt x="292340" y="15748"/>
                      <a:pt x="330288" y="15748"/>
                    </a:cubicBezTo>
                    <a:lnTo>
                      <a:pt x="332691" y="15748"/>
                    </a:lnTo>
                    <a:cubicBezTo>
                      <a:pt x="380379" y="16887"/>
                      <a:pt x="420034" y="57807"/>
                      <a:pt x="424904" y="110617"/>
                    </a:cubicBezTo>
                    <a:lnTo>
                      <a:pt x="426043" y="123709"/>
                    </a:lnTo>
                    <a:lnTo>
                      <a:pt x="439134" y="124974"/>
                    </a:lnTo>
                    <a:cubicBezTo>
                      <a:pt x="471833" y="128073"/>
                      <a:pt x="496688" y="161657"/>
                      <a:pt x="495676" y="201502"/>
                    </a:cubicBezTo>
                    <a:cubicBezTo>
                      <a:pt x="494664" y="241347"/>
                      <a:pt x="466899" y="275057"/>
                      <a:pt x="433442" y="275057"/>
                    </a:cubicBezTo>
                    <a:lnTo>
                      <a:pt x="422817" y="275057"/>
                    </a:lnTo>
                    <a:lnTo>
                      <a:pt x="340597" y="275057"/>
                    </a:lnTo>
                    <a:lnTo>
                      <a:pt x="340597" y="291501"/>
                    </a:lnTo>
                    <a:lnTo>
                      <a:pt x="422817" y="291501"/>
                    </a:lnTo>
                    <a:lnTo>
                      <a:pt x="433189" y="291501"/>
                    </a:lnTo>
                    <a:cubicBezTo>
                      <a:pt x="475248" y="291501"/>
                      <a:pt x="510160" y="251846"/>
                      <a:pt x="511235" y="202450"/>
                    </a:cubicBezTo>
                    <a:cubicBezTo>
                      <a:pt x="512310" y="153055"/>
                      <a:pt x="481003" y="113400"/>
                      <a:pt x="440526" y="109542"/>
                    </a:cubicBezTo>
                    <a:close/>
                  </a:path>
                </a:pathLst>
              </a:custGeom>
              <a:grpFill/>
              <a:ln w="6271" cap="flat">
                <a:noFill/>
                <a:prstDash val="solid"/>
                <a:miter/>
              </a:ln>
            </p:spPr>
            <p:txBody>
              <a:bodyPr rtlCol="0" anchor="ctr"/>
              <a:lstStyle/>
              <a:p>
                <a:endParaRPr lang="en-US"/>
              </a:p>
            </p:txBody>
          </p:sp>
          <p:sp>
            <p:nvSpPr>
              <p:cNvPr id="15" name="Picture Placeholder 75">
                <a:extLst>
                  <a:ext uri="{FF2B5EF4-FFF2-40B4-BE49-F238E27FC236}">
                    <a16:creationId xmlns:a16="http://schemas.microsoft.com/office/drawing/2014/main" id="{9C743CC9-B654-F342-AEA2-95077A2F24B4}"/>
                  </a:ext>
                </a:extLst>
              </p:cNvPr>
              <p:cNvSpPr/>
              <p:nvPr/>
            </p:nvSpPr>
            <p:spPr>
              <a:xfrm>
                <a:off x="2019857" y="1058574"/>
                <a:ext cx="115234" cy="264052"/>
              </a:xfrm>
              <a:custGeom>
                <a:avLst/>
                <a:gdLst>
                  <a:gd name="connsiteX0" fmla="*/ 15812 w 115234"/>
                  <a:gd name="connsiteY0" fmla="*/ 264052 h 264052"/>
                  <a:gd name="connsiteX1" fmla="*/ 0 w 115234"/>
                  <a:gd name="connsiteY1" fmla="*/ 264052 h 264052"/>
                  <a:gd name="connsiteX2" fmla="*/ 0 w 115234"/>
                  <a:gd name="connsiteY2" fmla="*/ 0 h 264052"/>
                  <a:gd name="connsiteX3" fmla="*/ 115234 w 115234"/>
                  <a:gd name="connsiteY3" fmla="*/ 0 h 264052"/>
                  <a:gd name="connsiteX4" fmla="*/ 115234 w 115234"/>
                  <a:gd name="connsiteY4" fmla="*/ 89746 h 264052"/>
                  <a:gd name="connsiteX5" fmla="*/ 99423 w 115234"/>
                  <a:gd name="connsiteY5" fmla="*/ 89746 h 264052"/>
                  <a:gd name="connsiteX6" fmla="*/ 99423 w 115234"/>
                  <a:gd name="connsiteY6" fmla="*/ 15812 h 264052"/>
                  <a:gd name="connsiteX7" fmla="*/ 15812 w 115234"/>
                  <a:gd name="connsiteY7" fmla="*/ 15812 h 264052"/>
                  <a:gd name="connsiteX8" fmla="*/ 15812 w 115234"/>
                  <a:gd name="connsiteY8" fmla="*/ 264052 h 26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4" h="264052">
                    <a:moveTo>
                      <a:pt x="15812" y="264052"/>
                    </a:moveTo>
                    <a:lnTo>
                      <a:pt x="0" y="264052"/>
                    </a:lnTo>
                    <a:lnTo>
                      <a:pt x="0" y="0"/>
                    </a:lnTo>
                    <a:lnTo>
                      <a:pt x="115234" y="0"/>
                    </a:lnTo>
                    <a:lnTo>
                      <a:pt x="115234" y="89746"/>
                    </a:lnTo>
                    <a:lnTo>
                      <a:pt x="99423" y="89746"/>
                    </a:lnTo>
                    <a:lnTo>
                      <a:pt x="99423" y="15812"/>
                    </a:lnTo>
                    <a:lnTo>
                      <a:pt x="15812" y="15812"/>
                    </a:lnTo>
                    <a:lnTo>
                      <a:pt x="15812" y="264052"/>
                    </a:lnTo>
                    <a:close/>
                  </a:path>
                </a:pathLst>
              </a:custGeom>
              <a:grpFill/>
              <a:ln w="6271" cap="flat">
                <a:noFill/>
                <a:prstDash val="solid"/>
                <a:miter/>
              </a:ln>
            </p:spPr>
            <p:txBody>
              <a:bodyPr rtlCol="0" anchor="ctr"/>
              <a:lstStyle/>
              <a:p>
                <a:endParaRPr lang="en-US"/>
              </a:p>
            </p:txBody>
          </p:sp>
          <p:sp>
            <p:nvSpPr>
              <p:cNvPr id="16" name="Picture Placeholder 75">
                <a:extLst>
                  <a:ext uri="{FF2B5EF4-FFF2-40B4-BE49-F238E27FC236}">
                    <a16:creationId xmlns:a16="http://schemas.microsoft.com/office/drawing/2014/main" id="{FF357A79-D6CF-D06B-9B54-8C385B7A6CF7}"/>
                  </a:ext>
                </a:extLst>
              </p:cNvPr>
              <p:cNvSpPr/>
              <p:nvPr/>
            </p:nvSpPr>
            <p:spPr>
              <a:xfrm>
                <a:off x="2118837" y="1174631"/>
                <a:ext cx="122381" cy="147995"/>
              </a:xfrm>
              <a:custGeom>
                <a:avLst/>
                <a:gdLst>
                  <a:gd name="connsiteX0" fmla="*/ 122381 w 122381"/>
                  <a:gd name="connsiteY0" fmla="*/ 147996 h 147995"/>
                  <a:gd name="connsiteX1" fmla="*/ 106570 w 122381"/>
                  <a:gd name="connsiteY1" fmla="*/ 147996 h 147995"/>
                  <a:gd name="connsiteX2" fmla="*/ 106570 w 122381"/>
                  <a:gd name="connsiteY2" fmla="*/ 15812 h 147995"/>
                  <a:gd name="connsiteX3" fmla="*/ 15812 w 122381"/>
                  <a:gd name="connsiteY3" fmla="*/ 15812 h 147995"/>
                  <a:gd name="connsiteX4" fmla="*/ 15812 w 122381"/>
                  <a:gd name="connsiteY4" fmla="*/ 147996 h 147995"/>
                  <a:gd name="connsiteX5" fmla="*/ 0 w 122381"/>
                  <a:gd name="connsiteY5" fmla="*/ 147996 h 147995"/>
                  <a:gd name="connsiteX6" fmla="*/ 0 w 122381"/>
                  <a:gd name="connsiteY6" fmla="*/ 0 h 147995"/>
                  <a:gd name="connsiteX7" fmla="*/ 122381 w 122381"/>
                  <a:gd name="connsiteY7" fmla="*/ 0 h 147995"/>
                  <a:gd name="connsiteX8" fmla="*/ 122381 w 122381"/>
                  <a:gd name="connsiteY8" fmla="*/ 147996 h 14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81" h="147995">
                    <a:moveTo>
                      <a:pt x="122381" y="147996"/>
                    </a:moveTo>
                    <a:lnTo>
                      <a:pt x="106570" y="147996"/>
                    </a:lnTo>
                    <a:lnTo>
                      <a:pt x="106570" y="15812"/>
                    </a:lnTo>
                    <a:lnTo>
                      <a:pt x="15812" y="15812"/>
                    </a:lnTo>
                    <a:lnTo>
                      <a:pt x="15812" y="147996"/>
                    </a:lnTo>
                    <a:lnTo>
                      <a:pt x="0" y="147996"/>
                    </a:lnTo>
                    <a:lnTo>
                      <a:pt x="0" y="0"/>
                    </a:lnTo>
                    <a:lnTo>
                      <a:pt x="122381" y="0"/>
                    </a:lnTo>
                    <a:lnTo>
                      <a:pt x="122381" y="147996"/>
                    </a:lnTo>
                    <a:close/>
                  </a:path>
                </a:pathLst>
              </a:custGeom>
              <a:grpFill/>
              <a:ln w="6271" cap="flat">
                <a:noFill/>
                <a:prstDash val="solid"/>
                <a:miter/>
              </a:ln>
            </p:spPr>
            <p:txBody>
              <a:bodyPr rtlCol="0" anchor="ctr"/>
              <a:lstStyle/>
              <a:p>
                <a:endParaRPr lang="en-US"/>
              </a:p>
            </p:txBody>
          </p:sp>
          <p:sp>
            <p:nvSpPr>
              <p:cNvPr id="17" name="Picture Placeholder 75">
                <a:extLst>
                  <a:ext uri="{FF2B5EF4-FFF2-40B4-BE49-F238E27FC236}">
                    <a16:creationId xmlns:a16="http://schemas.microsoft.com/office/drawing/2014/main" id="{E8C0D2CF-95CC-2D6E-F7F3-0FCF44986EE3}"/>
                  </a:ext>
                </a:extLst>
              </p:cNvPr>
              <p:cNvSpPr/>
              <p:nvPr/>
            </p:nvSpPr>
            <p:spPr>
              <a:xfrm>
                <a:off x="2059702"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8" name="Picture Placeholder 75">
                <a:extLst>
                  <a:ext uri="{FF2B5EF4-FFF2-40B4-BE49-F238E27FC236}">
                    <a16:creationId xmlns:a16="http://schemas.microsoft.com/office/drawing/2014/main" id="{10FF7480-3A9F-0E33-6D58-897B6EB82BF7}"/>
                  </a:ext>
                </a:extLst>
              </p:cNvPr>
              <p:cNvSpPr/>
              <p:nvPr/>
            </p:nvSpPr>
            <p:spPr>
              <a:xfrm>
                <a:off x="2088100"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9" name="Picture Placeholder 75">
                <a:extLst>
                  <a:ext uri="{FF2B5EF4-FFF2-40B4-BE49-F238E27FC236}">
                    <a16:creationId xmlns:a16="http://schemas.microsoft.com/office/drawing/2014/main" id="{6D1A3E9D-DD29-3200-5C0C-59DE21572793}"/>
                  </a:ext>
                </a:extLst>
              </p:cNvPr>
              <p:cNvSpPr/>
              <p:nvPr/>
            </p:nvSpPr>
            <p:spPr>
              <a:xfrm>
                <a:off x="2059702"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0" name="Picture Placeholder 75">
                <a:extLst>
                  <a:ext uri="{FF2B5EF4-FFF2-40B4-BE49-F238E27FC236}">
                    <a16:creationId xmlns:a16="http://schemas.microsoft.com/office/drawing/2014/main" id="{2215B994-8942-915A-75BB-C08813B65B84}"/>
                  </a:ext>
                </a:extLst>
              </p:cNvPr>
              <p:cNvSpPr/>
              <p:nvPr/>
            </p:nvSpPr>
            <p:spPr>
              <a:xfrm>
                <a:off x="2088100"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1" name="Picture Placeholder 75">
                <a:extLst>
                  <a:ext uri="{FF2B5EF4-FFF2-40B4-BE49-F238E27FC236}">
                    <a16:creationId xmlns:a16="http://schemas.microsoft.com/office/drawing/2014/main" id="{63DA9B20-40D9-6215-FC46-375929084973}"/>
                  </a:ext>
                </a:extLst>
              </p:cNvPr>
              <p:cNvSpPr/>
              <p:nvPr/>
            </p:nvSpPr>
            <p:spPr>
              <a:xfrm>
                <a:off x="2059702"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2" name="Picture Placeholder 75">
                <a:extLst>
                  <a:ext uri="{FF2B5EF4-FFF2-40B4-BE49-F238E27FC236}">
                    <a16:creationId xmlns:a16="http://schemas.microsoft.com/office/drawing/2014/main" id="{5DAD5349-B1E6-7788-E3A5-B51CFC8D23D8}"/>
                  </a:ext>
                </a:extLst>
              </p:cNvPr>
              <p:cNvSpPr/>
              <p:nvPr/>
            </p:nvSpPr>
            <p:spPr>
              <a:xfrm>
                <a:off x="2088100"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3" name="Picture Placeholder 75">
                <a:extLst>
                  <a:ext uri="{FF2B5EF4-FFF2-40B4-BE49-F238E27FC236}">
                    <a16:creationId xmlns:a16="http://schemas.microsoft.com/office/drawing/2014/main" id="{D1F039B2-0E3E-7CB3-8B45-4F46E4AA4158}"/>
                  </a:ext>
                </a:extLst>
              </p:cNvPr>
              <p:cNvSpPr/>
              <p:nvPr/>
            </p:nvSpPr>
            <p:spPr>
              <a:xfrm>
                <a:off x="2059702"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4" name="Picture Placeholder 75">
                <a:extLst>
                  <a:ext uri="{FF2B5EF4-FFF2-40B4-BE49-F238E27FC236}">
                    <a16:creationId xmlns:a16="http://schemas.microsoft.com/office/drawing/2014/main" id="{D32E987C-BE51-FB87-2AFD-75D5DB674593}"/>
                  </a:ext>
                </a:extLst>
              </p:cNvPr>
              <p:cNvSpPr/>
              <p:nvPr/>
            </p:nvSpPr>
            <p:spPr>
              <a:xfrm>
                <a:off x="2088100"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5" name="Picture Placeholder 75">
                <a:extLst>
                  <a:ext uri="{FF2B5EF4-FFF2-40B4-BE49-F238E27FC236}">
                    <a16:creationId xmlns:a16="http://schemas.microsoft.com/office/drawing/2014/main" id="{DF61EE35-E090-CE86-BB04-12D10F929EAB}"/>
                  </a:ext>
                </a:extLst>
              </p:cNvPr>
              <p:cNvSpPr/>
              <p:nvPr/>
            </p:nvSpPr>
            <p:spPr>
              <a:xfrm>
                <a:off x="2059702"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6" name="Picture Placeholder 75">
                <a:extLst>
                  <a:ext uri="{FF2B5EF4-FFF2-40B4-BE49-F238E27FC236}">
                    <a16:creationId xmlns:a16="http://schemas.microsoft.com/office/drawing/2014/main" id="{F4E038F6-CBCE-E952-8BF2-F1BFEEFBDEC1}"/>
                  </a:ext>
                </a:extLst>
              </p:cNvPr>
              <p:cNvSpPr/>
              <p:nvPr/>
            </p:nvSpPr>
            <p:spPr>
              <a:xfrm>
                <a:off x="2088100"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7" name="Picture Placeholder 75">
                <a:extLst>
                  <a:ext uri="{FF2B5EF4-FFF2-40B4-BE49-F238E27FC236}">
                    <a16:creationId xmlns:a16="http://schemas.microsoft.com/office/drawing/2014/main" id="{7208CBA3-D117-2B9A-7D9E-B4733097F5E3}"/>
                  </a:ext>
                </a:extLst>
              </p:cNvPr>
              <p:cNvSpPr/>
              <p:nvPr/>
            </p:nvSpPr>
            <p:spPr>
              <a:xfrm>
                <a:off x="2059702"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8" name="Picture Placeholder 75">
                <a:extLst>
                  <a:ext uri="{FF2B5EF4-FFF2-40B4-BE49-F238E27FC236}">
                    <a16:creationId xmlns:a16="http://schemas.microsoft.com/office/drawing/2014/main" id="{286B1465-4849-41FC-A64F-867BCF7D79E7}"/>
                  </a:ext>
                </a:extLst>
              </p:cNvPr>
              <p:cNvSpPr/>
              <p:nvPr/>
            </p:nvSpPr>
            <p:spPr>
              <a:xfrm>
                <a:off x="2088100"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9" name="Picture Placeholder 75">
                <a:extLst>
                  <a:ext uri="{FF2B5EF4-FFF2-40B4-BE49-F238E27FC236}">
                    <a16:creationId xmlns:a16="http://schemas.microsoft.com/office/drawing/2014/main" id="{2F510F17-2E1E-35D8-5D9F-0C7E049270E4}"/>
                  </a:ext>
                </a:extLst>
              </p:cNvPr>
              <p:cNvSpPr/>
              <p:nvPr/>
            </p:nvSpPr>
            <p:spPr>
              <a:xfrm>
                <a:off x="2059702"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0" name="Picture Placeholder 75">
                <a:extLst>
                  <a:ext uri="{FF2B5EF4-FFF2-40B4-BE49-F238E27FC236}">
                    <a16:creationId xmlns:a16="http://schemas.microsoft.com/office/drawing/2014/main" id="{29655592-FED0-EE41-D747-3BA5ABA97AF5}"/>
                  </a:ext>
                </a:extLst>
              </p:cNvPr>
              <p:cNvSpPr/>
              <p:nvPr/>
            </p:nvSpPr>
            <p:spPr>
              <a:xfrm>
                <a:off x="2088100"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1" name="Picture Placeholder 75">
                <a:extLst>
                  <a:ext uri="{FF2B5EF4-FFF2-40B4-BE49-F238E27FC236}">
                    <a16:creationId xmlns:a16="http://schemas.microsoft.com/office/drawing/2014/main" id="{52007E03-2733-33B4-EE97-811532DBFAD4}"/>
                  </a:ext>
                </a:extLst>
              </p:cNvPr>
              <p:cNvSpPr/>
              <p:nvPr/>
            </p:nvSpPr>
            <p:spPr>
              <a:xfrm>
                <a:off x="2059702"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2" name="Picture Placeholder 75">
                <a:extLst>
                  <a:ext uri="{FF2B5EF4-FFF2-40B4-BE49-F238E27FC236}">
                    <a16:creationId xmlns:a16="http://schemas.microsoft.com/office/drawing/2014/main" id="{B626588B-F399-C349-BD0E-AB3E3F2548F0}"/>
                  </a:ext>
                </a:extLst>
              </p:cNvPr>
              <p:cNvSpPr/>
              <p:nvPr/>
            </p:nvSpPr>
            <p:spPr>
              <a:xfrm>
                <a:off x="2088100"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3" name="Picture Placeholder 75">
                <a:extLst>
                  <a:ext uri="{FF2B5EF4-FFF2-40B4-BE49-F238E27FC236}">
                    <a16:creationId xmlns:a16="http://schemas.microsoft.com/office/drawing/2014/main" id="{E9148422-6458-2249-3202-329379A6C2F6}"/>
                  </a:ext>
                </a:extLst>
              </p:cNvPr>
              <p:cNvSpPr/>
              <p:nvPr/>
            </p:nvSpPr>
            <p:spPr>
              <a:xfrm>
                <a:off x="2151978" y="1214286"/>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4" name="Picture Placeholder 75">
                <a:extLst>
                  <a:ext uri="{FF2B5EF4-FFF2-40B4-BE49-F238E27FC236}">
                    <a16:creationId xmlns:a16="http://schemas.microsoft.com/office/drawing/2014/main" id="{3C54B191-7A61-CDE8-D3C1-2DC1027E360A}"/>
                  </a:ext>
                </a:extLst>
              </p:cNvPr>
              <p:cNvSpPr/>
              <p:nvPr/>
            </p:nvSpPr>
            <p:spPr>
              <a:xfrm>
                <a:off x="2151978" y="1244771"/>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5" name="Picture Placeholder 75">
                <a:extLst>
                  <a:ext uri="{FF2B5EF4-FFF2-40B4-BE49-F238E27FC236}">
                    <a16:creationId xmlns:a16="http://schemas.microsoft.com/office/drawing/2014/main" id="{0669824D-3953-B725-B61E-D3D6F313AD16}"/>
                  </a:ext>
                </a:extLst>
              </p:cNvPr>
              <p:cNvSpPr/>
              <p:nvPr/>
            </p:nvSpPr>
            <p:spPr>
              <a:xfrm>
                <a:off x="2151978" y="1275318"/>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6" name="Picture Placeholder 75">
                <a:extLst>
                  <a:ext uri="{FF2B5EF4-FFF2-40B4-BE49-F238E27FC236}">
                    <a16:creationId xmlns:a16="http://schemas.microsoft.com/office/drawing/2014/main" id="{70E75727-158D-E9AA-8D6D-536C2E7550F4}"/>
                  </a:ext>
                </a:extLst>
              </p:cNvPr>
              <p:cNvSpPr/>
              <p:nvPr/>
            </p:nvSpPr>
            <p:spPr>
              <a:xfrm>
                <a:off x="2151978" y="1305803"/>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7" name="Picture Placeholder 75">
                <a:extLst>
                  <a:ext uri="{FF2B5EF4-FFF2-40B4-BE49-F238E27FC236}">
                    <a16:creationId xmlns:a16="http://schemas.microsoft.com/office/drawing/2014/main" id="{D91E6AA2-26CF-BB27-8282-FAF85D0394D3}"/>
                  </a:ext>
                </a:extLst>
              </p:cNvPr>
              <p:cNvSpPr/>
              <p:nvPr/>
            </p:nvSpPr>
            <p:spPr>
              <a:xfrm>
                <a:off x="2042752" y="915828"/>
                <a:ext cx="59893" cy="120357"/>
              </a:xfrm>
              <a:custGeom>
                <a:avLst/>
                <a:gdLst>
                  <a:gd name="connsiteX0" fmla="*/ 29915 w 59893"/>
                  <a:gd name="connsiteY0" fmla="*/ 0 h 120357"/>
                  <a:gd name="connsiteX1" fmla="*/ 0 w 59893"/>
                  <a:gd name="connsiteY1" fmla="*/ 51925 h 120357"/>
                  <a:gd name="connsiteX2" fmla="*/ 22010 w 59893"/>
                  <a:gd name="connsiteY2" fmla="*/ 51925 h 120357"/>
                  <a:gd name="connsiteX3" fmla="*/ 22010 w 59893"/>
                  <a:gd name="connsiteY3" fmla="*/ 120357 h 120357"/>
                  <a:gd name="connsiteX4" fmla="*/ 37821 w 59893"/>
                  <a:gd name="connsiteY4" fmla="*/ 120357 h 120357"/>
                  <a:gd name="connsiteX5" fmla="*/ 37821 w 59893"/>
                  <a:gd name="connsiteY5" fmla="*/ 51925 h 120357"/>
                  <a:gd name="connsiteX6" fmla="*/ 59894 w 59893"/>
                  <a:gd name="connsiteY6" fmla="*/ 51925 h 120357"/>
                  <a:gd name="connsiteX7" fmla="*/ 29915 w 59893"/>
                  <a:gd name="connsiteY7" fmla="*/ 0 h 1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20357">
                    <a:moveTo>
                      <a:pt x="29915" y="0"/>
                    </a:moveTo>
                    <a:lnTo>
                      <a:pt x="0" y="51925"/>
                    </a:lnTo>
                    <a:lnTo>
                      <a:pt x="22010" y="51925"/>
                    </a:lnTo>
                    <a:lnTo>
                      <a:pt x="22010" y="120357"/>
                    </a:lnTo>
                    <a:lnTo>
                      <a:pt x="37821" y="120357"/>
                    </a:lnTo>
                    <a:lnTo>
                      <a:pt x="37821" y="51925"/>
                    </a:lnTo>
                    <a:lnTo>
                      <a:pt x="59894" y="51925"/>
                    </a:lnTo>
                    <a:lnTo>
                      <a:pt x="29915" y="0"/>
                    </a:lnTo>
                    <a:close/>
                  </a:path>
                </a:pathLst>
              </a:custGeom>
              <a:grpFill/>
              <a:ln w="6271" cap="flat">
                <a:noFill/>
                <a:prstDash val="solid"/>
                <a:miter/>
              </a:ln>
            </p:spPr>
            <p:txBody>
              <a:bodyPr rtlCol="0" anchor="ctr"/>
              <a:lstStyle/>
              <a:p>
                <a:endParaRPr lang="en-US"/>
              </a:p>
            </p:txBody>
          </p:sp>
          <p:sp>
            <p:nvSpPr>
              <p:cNvPr id="38" name="Picture Placeholder 75">
                <a:extLst>
                  <a:ext uri="{FF2B5EF4-FFF2-40B4-BE49-F238E27FC236}">
                    <a16:creationId xmlns:a16="http://schemas.microsoft.com/office/drawing/2014/main" id="{204DAB95-74E2-FBC0-601D-049EAD912FAF}"/>
                  </a:ext>
                </a:extLst>
              </p:cNvPr>
              <p:cNvSpPr/>
              <p:nvPr/>
            </p:nvSpPr>
            <p:spPr>
              <a:xfrm>
                <a:off x="2174810" y="915955"/>
                <a:ext cx="59893" cy="225345"/>
              </a:xfrm>
              <a:custGeom>
                <a:avLst/>
                <a:gdLst>
                  <a:gd name="connsiteX0" fmla="*/ 59894 w 59893"/>
                  <a:gd name="connsiteY0" fmla="*/ 51862 h 225345"/>
                  <a:gd name="connsiteX1" fmla="*/ 29979 w 59893"/>
                  <a:gd name="connsiteY1" fmla="*/ 0 h 225345"/>
                  <a:gd name="connsiteX2" fmla="*/ 0 w 59893"/>
                  <a:gd name="connsiteY2" fmla="*/ 51862 h 225345"/>
                  <a:gd name="connsiteX3" fmla="*/ 22073 w 59893"/>
                  <a:gd name="connsiteY3" fmla="*/ 51862 h 225345"/>
                  <a:gd name="connsiteX4" fmla="*/ 22073 w 59893"/>
                  <a:gd name="connsiteY4" fmla="*/ 225345 h 225345"/>
                  <a:gd name="connsiteX5" fmla="*/ 37884 w 59893"/>
                  <a:gd name="connsiteY5" fmla="*/ 225345 h 225345"/>
                  <a:gd name="connsiteX6" fmla="*/ 37884 w 59893"/>
                  <a:gd name="connsiteY6" fmla="*/ 51862 h 225345"/>
                  <a:gd name="connsiteX7" fmla="*/ 59894 w 59893"/>
                  <a:gd name="connsiteY7" fmla="*/ 51862 h 22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225345">
                    <a:moveTo>
                      <a:pt x="59894" y="51862"/>
                    </a:moveTo>
                    <a:lnTo>
                      <a:pt x="29979" y="0"/>
                    </a:lnTo>
                    <a:lnTo>
                      <a:pt x="0" y="51862"/>
                    </a:lnTo>
                    <a:lnTo>
                      <a:pt x="22073" y="51862"/>
                    </a:lnTo>
                    <a:lnTo>
                      <a:pt x="22073" y="225345"/>
                    </a:lnTo>
                    <a:lnTo>
                      <a:pt x="37884" y="225345"/>
                    </a:lnTo>
                    <a:lnTo>
                      <a:pt x="37884" y="51862"/>
                    </a:lnTo>
                    <a:lnTo>
                      <a:pt x="59894" y="51862"/>
                    </a:lnTo>
                    <a:close/>
                  </a:path>
                </a:pathLst>
              </a:custGeom>
              <a:grpFill/>
              <a:ln w="6271" cap="flat">
                <a:noFill/>
                <a:prstDash val="solid"/>
                <a:miter/>
              </a:ln>
            </p:spPr>
            <p:txBody>
              <a:bodyPr rtlCol="0" anchor="ctr"/>
              <a:lstStyle/>
              <a:p>
                <a:endParaRPr lang="en-US"/>
              </a:p>
            </p:txBody>
          </p:sp>
          <p:sp>
            <p:nvSpPr>
              <p:cNvPr id="39" name="Picture Placeholder 75">
                <a:extLst>
                  <a:ext uri="{FF2B5EF4-FFF2-40B4-BE49-F238E27FC236}">
                    <a16:creationId xmlns:a16="http://schemas.microsoft.com/office/drawing/2014/main" id="{50F2CE88-F3A3-779D-DB64-54B4190B4A43}"/>
                  </a:ext>
                </a:extLst>
              </p:cNvPr>
              <p:cNvSpPr/>
              <p:nvPr/>
            </p:nvSpPr>
            <p:spPr>
              <a:xfrm>
                <a:off x="2109540" y="868836"/>
                <a:ext cx="59893" cy="167348"/>
              </a:xfrm>
              <a:custGeom>
                <a:avLst/>
                <a:gdLst>
                  <a:gd name="connsiteX0" fmla="*/ 29789 w 59893"/>
                  <a:gd name="connsiteY0" fmla="*/ 0 h 167348"/>
                  <a:gd name="connsiteX1" fmla="*/ 0 w 59893"/>
                  <a:gd name="connsiteY1" fmla="*/ 51988 h 167348"/>
                  <a:gd name="connsiteX2" fmla="*/ 22073 w 59893"/>
                  <a:gd name="connsiteY2" fmla="*/ 51925 h 167348"/>
                  <a:gd name="connsiteX3" fmla="*/ 22452 w 59893"/>
                  <a:gd name="connsiteY3" fmla="*/ 167349 h 167348"/>
                  <a:gd name="connsiteX4" fmla="*/ 38264 w 59893"/>
                  <a:gd name="connsiteY4" fmla="*/ 167286 h 167348"/>
                  <a:gd name="connsiteX5" fmla="*/ 37884 w 59893"/>
                  <a:gd name="connsiteY5" fmla="*/ 51862 h 167348"/>
                  <a:gd name="connsiteX6" fmla="*/ 59894 w 59893"/>
                  <a:gd name="connsiteY6" fmla="*/ 51798 h 167348"/>
                  <a:gd name="connsiteX7" fmla="*/ 29789 w 59893"/>
                  <a:gd name="connsiteY7" fmla="*/ 0 h 1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67348">
                    <a:moveTo>
                      <a:pt x="29789" y="0"/>
                    </a:moveTo>
                    <a:lnTo>
                      <a:pt x="0" y="51988"/>
                    </a:lnTo>
                    <a:lnTo>
                      <a:pt x="22073" y="51925"/>
                    </a:lnTo>
                    <a:lnTo>
                      <a:pt x="22452" y="167349"/>
                    </a:lnTo>
                    <a:lnTo>
                      <a:pt x="38264" y="167286"/>
                    </a:lnTo>
                    <a:lnTo>
                      <a:pt x="37884" y="51862"/>
                    </a:lnTo>
                    <a:lnTo>
                      <a:pt x="59894" y="51798"/>
                    </a:lnTo>
                    <a:lnTo>
                      <a:pt x="29789" y="0"/>
                    </a:lnTo>
                    <a:close/>
                  </a:path>
                </a:pathLst>
              </a:custGeom>
              <a:grpFill/>
              <a:ln w="6271" cap="flat">
                <a:noFill/>
                <a:prstDash val="solid"/>
                <a:miter/>
              </a:ln>
            </p:spPr>
            <p:txBody>
              <a:bodyPr rtlCol="0" anchor="ctr"/>
              <a:lstStyle/>
              <a:p>
                <a:endParaRPr lang="en-US"/>
              </a:p>
            </p:txBody>
          </p:sp>
        </p:grpSp>
      </p:grpSp>
      <p:grpSp>
        <p:nvGrpSpPr>
          <p:cNvPr id="66" name="Group 65">
            <a:extLst>
              <a:ext uri="{FF2B5EF4-FFF2-40B4-BE49-F238E27FC236}">
                <a16:creationId xmlns:a16="http://schemas.microsoft.com/office/drawing/2014/main" id="{768EF641-5917-35F6-FDDB-6A59A1769044}"/>
              </a:ext>
            </a:extLst>
          </p:cNvPr>
          <p:cNvGrpSpPr/>
          <p:nvPr/>
        </p:nvGrpSpPr>
        <p:grpSpPr>
          <a:xfrm>
            <a:off x="8223850" y="1093985"/>
            <a:ext cx="2674233" cy="4296224"/>
            <a:chOff x="8223850" y="1093985"/>
            <a:chExt cx="2674233" cy="4296224"/>
          </a:xfrm>
        </p:grpSpPr>
        <p:grpSp>
          <p:nvGrpSpPr>
            <p:cNvPr id="68" name="Group 67">
              <a:extLst>
                <a:ext uri="{FF2B5EF4-FFF2-40B4-BE49-F238E27FC236}">
                  <a16:creationId xmlns:a16="http://schemas.microsoft.com/office/drawing/2014/main" id="{6574E63C-A385-4976-BD25-9724EAA80B5A}"/>
                </a:ext>
              </a:extLst>
            </p:cNvPr>
            <p:cNvGrpSpPr/>
            <p:nvPr/>
          </p:nvGrpSpPr>
          <p:grpSpPr>
            <a:xfrm>
              <a:off x="8223850" y="1093985"/>
              <a:ext cx="2674233" cy="4296224"/>
              <a:chOff x="8143882" y="1066800"/>
              <a:chExt cx="2674930" cy="4297343"/>
            </a:xfrm>
          </p:grpSpPr>
          <p:sp>
            <p:nvSpPr>
              <p:cNvPr id="87" name="Rectangle 86">
                <a:extLst>
                  <a:ext uri="{FF2B5EF4-FFF2-40B4-BE49-F238E27FC236}">
                    <a16:creationId xmlns:a16="http://schemas.microsoft.com/office/drawing/2014/main" id="{BE84B9CD-7D62-4784-8B0C-3BE87785B11D}"/>
                  </a:ext>
                </a:extLst>
              </p:cNvPr>
              <p:cNvSpPr/>
              <p:nvPr/>
            </p:nvSpPr>
            <p:spPr>
              <a:xfrm>
                <a:off x="8143882" y="1066800"/>
                <a:ext cx="2674930"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95" name="TextBox 94">
                <a:extLst>
                  <a:ext uri="{FF2B5EF4-FFF2-40B4-BE49-F238E27FC236}">
                    <a16:creationId xmlns:a16="http://schemas.microsoft.com/office/drawing/2014/main" id="{B3EB51F8-F5A8-4692-A055-6518AB2DE70C}"/>
                  </a:ext>
                </a:extLst>
              </p:cNvPr>
              <p:cNvSpPr txBox="1"/>
              <p:nvPr/>
            </p:nvSpPr>
            <p:spPr>
              <a:xfrm>
                <a:off x="8283833" y="1145491"/>
                <a:ext cx="1362881"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Green</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Enterprise</a:t>
                </a:r>
              </a:p>
            </p:txBody>
          </p:sp>
          <p:grpSp>
            <p:nvGrpSpPr>
              <p:cNvPr id="96" name="Group 4">
                <a:extLst>
                  <a:ext uri="{FF2B5EF4-FFF2-40B4-BE49-F238E27FC236}">
                    <a16:creationId xmlns:a16="http://schemas.microsoft.com/office/drawing/2014/main" id="{0E4F6FB9-5EC5-4CDC-9A31-A5069CC0D4AA}"/>
                  </a:ext>
                </a:extLst>
              </p:cNvPr>
              <p:cNvGrpSpPr>
                <a:grpSpLocks noChangeAspect="1"/>
              </p:cNvGrpSpPr>
              <p:nvPr/>
            </p:nvGrpSpPr>
            <p:grpSpPr bwMode="auto">
              <a:xfrm>
                <a:off x="9978316" y="1406098"/>
                <a:ext cx="638039" cy="543468"/>
                <a:chOff x="4138" y="1092"/>
                <a:chExt cx="506" cy="431"/>
              </a:xfrm>
              <a:solidFill>
                <a:srgbClr val="006990">
                  <a:lumMod val="75000"/>
                </a:srgbClr>
              </a:solidFill>
            </p:grpSpPr>
            <p:sp>
              <p:nvSpPr>
                <p:cNvPr id="98" name="Freeform 57">
                  <a:extLst>
                    <a:ext uri="{FF2B5EF4-FFF2-40B4-BE49-F238E27FC236}">
                      <a16:creationId xmlns:a16="http://schemas.microsoft.com/office/drawing/2014/main" id="{86A03457-D35D-4445-9189-585AB260E51C}"/>
                    </a:ext>
                  </a:extLst>
                </p:cNvPr>
                <p:cNvSpPr>
                  <a:spLocks/>
                </p:cNvSpPr>
                <p:nvPr/>
              </p:nvSpPr>
              <p:spPr bwMode="auto">
                <a:xfrm>
                  <a:off x="4500"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3" y="0"/>
                        <a:pt x="118" y="0"/>
                      </a:cubicBezTo>
                      <a:cubicBezTo>
                        <a:pt x="183" y="0"/>
                        <a:pt x="236" y="53"/>
                        <a:pt x="236" y="118"/>
                      </a:cubicBezTo>
                      <a:cubicBezTo>
                        <a:pt x="236" y="184"/>
                        <a:pt x="183" y="237"/>
                        <a:pt x="118" y="237"/>
                      </a:cubicBezTo>
                      <a:cubicBezTo>
                        <a:pt x="53"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99" name="Freeform 6">
                  <a:extLst>
                    <a:ext uri="{FF2B5EF4-FFF2-40B4-BE49-F238E27FC236}">
                      <a16:creationId xmlns:a16="http://schemas.microsoft.com/office/drawing/2014/main" id="{4FCFD35C-DECB-4AD2-BD6C-C4CCE67B86AC}"/>
                    </a:ext>
                  </a:extLst>
                </p:cNvPr>
                <p:cNvSpPr>
                  <a:spLocks/>
                </p:cNvSpPr>
                <p:nvPr/>
              </p:nvSpPr>
              <p:spPr bwMode="auto">
                <a:xfrm>
                  <a:off x="4138"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2" y="0"/>
                        <a:pt x="118" y="0"/>
                      </a:cubicBezTo>
                      <a:cubicBezTo>
                        <a:pt x="183" y="0"/>
                        <a:pt x="236" y="53"/>
                        <a:pt x="236" y="118"/>
                      </a:cubicBezTo>
                      <a:cubicBezTo>
                        <a:pt x="236" y="184"/>
                        <a:pt x="183" y="237"/>
                        <a:pt x="118" y="237"/>
                      </a:cubicBezTo>
                      <a:cubicBezTo>
                        <a:pt x="52"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100" name="Freeform 7">
                  <a:extLst>
                    <a:ext uri="{FF2B5EF4-FFF2-40B4-BE49-F238E27FC236}">
                      <a16:creationId xmlns:a16="http://schemas.microsoft.com/office/drawing/2014/main" id="{A0EEDE67-15DC-4BD6-A331-AAA6E36751F7}"/>
                    </a:ext>
                  </a:extLst>
                </p:cNvPr>
                <p:cNvSpPr>
                  <a:spLocks/>
                </p:cNvSpPr>
                <p:nvPr/>
              </p:nvSpPr>
              <p:spPr bwMode="auto">
                <a:xfrm>
                  <a:off x="4319" y="1092"/>
                  <a:ext cx="144" cy="144"/>
                </a:xfrm>
                <a:custGeom>
                  <a:avLst/>
                  <a:gdLst>
                    <a:gd name="T0" fmla="*/ 0 w 237"/>
                    <a:gd name="T1" fmla="*/ 117 h 235"/>
                    <a:gd name="T2" fmla="*/ 0 w 237"/>
                    <a:gd name="T3" fmla="*/ 117 h 235"/>
                    <a:gd name="T4" fmla="*/ 118 w 237"/>
                    <a:gd name="T5" fmla="*/ 0 h 235"/>
                    <a:gd name="T6" fmla="*/ 237 w 237"/>
                    <a:gd name="T7" fmla="*/ 117 h 235"/>
                    <a:gd name="T8" fmla="*/ 118 w 237"/>
                    <a:gd name="T9" fmla="*/ 235 h 235"/>
                    <a:gd name="T10" fmla="*/ 0 w 237"/>
                    <a:gd name="T11" fmla="*/ 117 h 235"/>
                  </a:gdLst>
                  <a:ahLst/>
                  <a:cxnLst>
                    <a:cxn ang="0">
                      <a:pos x="T0" y="T1"/>
                    </a:cxn>
                    <a:cxn ang="0">
                      <a:pos x="T2" y="T3"/>
                    </a:cxn>
                    <a:cxn ang="0">
                      <a:pos x="T4" y="T5"/>
                    </a:cxn>
                    <a:cxn ang="0">
                      <a:pos x="T6" y="T7"/>
                    </a:cxn>
                    <a:cxn ang="0">
                      <a:pos x="T8" y="T9"/>
                    </a:cxn>
                    <a:cxn ang="0">
                      <a:pos x="T10" y="T11"/>
                    </a:cxn>
                  </a:cxnLst>
                  <a:rect l="0" t="0" r="r" b="b"/>
                  <a:pathLst>
                    <a:path w="237" h="235">
                      <a:moveTo>
                        <a:pt x="0" y="117"/>
                      </a:moveTo>
                      <a:lnTo>
                        <a:pt x="0" y="117"/>
                      </a:lnTo>
                      <a:cubicBezTo>
                        <a:pt x="0" y="52"/>
                        <a:pt x="53" y="0"/>
                        <a:pt x="118" y="0"/>
                      </a:cubicBezTo>
                      <a:cubicBezTo>
                        <a:pt x="184" y="0"/>
                        <a:pt x="237" y="52"/>
                        <a:pt x="237" y="117"/>
                      </a:cubicBezTo>
                      <a:cubicBezTo>
                        <a:pt x="237" y="182"/>
                        <a:pt x="184" y="235"/>
                        <a:pt x="118" y="235"/>
                      </a:cubicBezTo>
                      <a:cubicBezTo>
                        <a:pt x="53" y="235"/>
                        <a:pt x="0" y="182"/>
                        <a:pt x="0" y="117"/>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cxnSp>
            <p:nvCxnSpPr>
              <p:cNvPr id="97" name="Straight Connector 96">
                <a:extLst>
                  <a:ext uri="{FF2B5EF4-FFF2-40B4-BE49-F238E27FC236}">
                    <a16:creationId xmlns:a16="http://schemas.microsoft.com/office/drawing/2014/main" id="{CB2E1A62-E4F8-4EAA-8374-1601246F17EC}"/>
                  </a:ext>
                </a:extLst>
              </p:cNvPr>
              <p:cNvCxnSpPr>
                <a:cxnSpLocks/>
              </p:cNvCxnSpPr>
              <p:nvPr/>
            </p:nvCxnSpPr>
            <p:spPr>
              <a:xfrm>
                <a:off x="8147934" y="1852794"/>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69" name="Rounded Rectangle 112">
              <a:extLst>
                <a:ext uri="{FF2B5EF4-FFF2-40B4-BE49-F238E27FC236}">
                  <a16:creationId xmlns:a16="http://schemas.microsoft.com/office/drawing/2014/main" id="{796787CB-C7DA-45AB-9E92-3835D3DE97AC}"/>
                </a:ext>
              </a:extLst>
            </p:cNvPr>
            <p:cNvSpPr/>
            <p:nvPr/>
          </p:nvSpPr>
          <p:spPr>
            <a:xfrm>
              <a:off x="8465580" y="3067059"/>
              <a:ext cx="2191829" cy="1005840"/>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dirty="0">
                  <a:ln>
                    <a:noFill/>
                  </a:ln>
                  <a:solidFill>
                    <a:srgbClr val="1A428A"/>
                  </a:solidFill>
                  <a:effectLst/>
                  <a:uLnTx/>
                  <a:uFillTx/>
                  <a:ea typeface="Avenir Heavy" charset="0"/>
                  <a:cs typeface="Avenir Heavy" charset="0"/>
                </a:rPr>
                <a:t>Green Policies</a:t>
              </a:r>
            </a:p>
          </p:txBody>
        </p:sp>
        <p:sp>
          <p:nvSpPr>
            <p:cNvPr id="70" name="Rounded Rectangle 113">
              <a:extLst>
                <a:ext uri="{FF2B5EF4-FFF2-40B4-BE49-F238E27FC236}">
                  <a16:creationId xmlns:a16="http://schemas.microsoft.com/office/drawing/2014/main" id="{89945475-DB9A-48F0-A6EB-EBE11768BD04}"/>
                </a:ext>
              </a:extLst>
            </p:cNvPr>
            <p:cNvSpPr/>
            <p:nvPr/>
          </p:nvSpPr>
          <p:spPr>
            <a:xfrm>
              <a:off x="8465580" y="4166837"/>
              <a:ext cx="2191829" cy="896112"/>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a:ln>
                    <a:noFill/>
                  </a:ln>
                  <a:solidFill>
                    <a:srgbClr val="1A428A"/>
                  </a:solidFill>
                  <a:effectLst/>
                  <a:uLnTx/>
                  <a:uFillTx/>
                  <a:ea typeface="Avenir Heavy" charset="0"/>
                  <a:cs typeface="Avenir Heavy" charset="0"/>
                </a:rPr>
                <a:t>Green Automation</a:t>
              </a:r>
              <a:endParaRPr lang="en-US" sz="1600" kern="0">
                <a:solidFill>
                  <a:srgbClr val="717074">
                    <a:lumMod val="10000"/>
                  </a:srgbClr>
                </a:solidFill>
                <a:cs typeface="Arial" panose="020B0604020202020204" pitchFamily="34" charset="0"/>
              </a:endParaRPr>
            </a:p>
          </p:txBody>
        </p:sp>
        <p:sp>
          <p:nvSpPr>
            <p:cNvPr id="71" name="Rounded Rectangle 114">
              <a:extLst>
                <a:ext uri="{FF2B5EF4-FFF2-40B4-BE49-F238E27FC236}">
                  <a16:creationId xmlns:a16="http://schemas.microsoft.com/office/drawing/2014/main" id="{ADA36E55-1B3C-449A-9DD6-63EFDB53DFE2}"/>
                </a:ext>
              </a:extLst>
            </p:cNvPr>
            <p:cNvSpPr/>
            <p:nvPr/>
          </p:nvSpPr>
          <p:spPr>
            <a:xfrm>
              <a:off x="8465580" y="2131872"/>
              <a:ext cx="2191829" cy="841248"/>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dirty="0">
                  <a:ln>
                    <a:noFill/>
                  </a:ln>
                  <a:solidFill>
                    <a:srgbClr val="1A428A"/>
                  </a:solidFill>
                  <a:effectLst/>
                  <a:uLnTx/>
                  <a:uFillTx/>
                  <a:ea typeface="Avenir Heavy" charset="0"/>
                  <a:cs typeface="Avenir Heavy" charset="0"/>
                </a:rPr>
                <a:t>Green Energy</a:t>
              </a:r>
            </a:p>
          </p:txBody>
        </p:sp>
        <p:grpSp>
          <p:nvGrpSpPr>
            <p:cNvPr id="40" name="Group 39" descr="Cloud Provider Hub&#10;">
              <a:extLst>
                <a:ext uri="{FF2B5EF4-FFF2-40B4-BE49-F238E27FC236}">
                  <a16:creationId xmlns:a16="http://schemas.microsoft.com/office/drawing/2014/main" id="{BCEF0BC3-C70A-7E38-3735-C4BD5E873C86}"/>
                </a:ext>
              </a:extLst>
            </p:cNvPr>
            <p:cNvGrpSpPr/>
            <p:nvPr/>
          </p:nvGrpSpPr>
          <p:grpSpPr>
            <a:xfrm>
              <a:off x="10119248" y="1359404"/>
              <a:ext cx="687314" cy="659386"/>
              <a:chOff x="7123798" y="710974"/>
              <a:chExt cx="604007" cy="579464"/>
            </a:xfrm>
            <a:solidFill>
              <a:schemeClr val="bg1"/>
            </a:solidFill>
          </p:grpSpPr>
          <p:sp>
            <p:nvSpPr>
              <p:cNvPr id="41" name="Picture Placeholder 79">
                <a:extLst>
                  <a:ext uri="{FF2B5EF4-FFF2-40B4-BE49-F238E27FC236}">
                    <a16:creationId xmlns:a16="http://schemas.microsoft.com/office/drawing/2014/main" id="{24A235DF-6769-D4F6-E7C6-911381483AE9}"/>
                  </a:ext>
                </a:extLst>
              </p:cNvPr>
              <p:cNvSpPr/>
              <p:nvPr/>
            </p:nvSpPr>
            <p:spPr>
              <a:xfrm>
                <a:off x="7154848" y="1148128"/>
                <a:ext cx="127160" cy="79186"/>
              </a:xfrm>
              <a:custGeom>
                <a:avLst/>
                <a:gdLst>
                  <a:gd name="connsiteX0" fmla="*/ 26880 w 127160"/>
                  <a:gd name="connsiteY0" fmla="*/ 79186 h 79186"/>
                  <a:gd name="connsiteX1" fmla="*/ 24792 w 127160"/>
                  <a:gd name="connsiteY1" fmla="*/ 79186 h 79186"/>
                  <a:gd name="connsiteX2" fmla="*/ 0 w 127160"/>
                  <a:gd name="connsiteY2" fmla="*/ 53508 h 79186"/>
                  <a:gd name="connsiteX3" fmla="*/ 23211 w 127160"/>
                  <a:gd name="connsiteY3" fmla="*/ 30044 h 79186"/>
                  <a:gd name="connsiteX4" fmla="*/ 49269 w 127160"/>
                  <a:gd name="connsiteY4" fmla="*/ 14233 h 79186"/>
                  <a:gd name="connsiteX5" fmla="*/ 53443 w 127160"/>
                  <a:gd name="connsiteY5" fmla="*/ 14675 h 79186"/>
                  <a:gd name="connsiteX6" fmla="*/ 80512 w 127160"/>
                  <a:gd name="connsiteY6" fmla="*/ 2 h 79186"/>
                  <a:gd name="connsiteX7" fmla="*/ 110681 w 127160"/>
                  <a:gd name="connsiteY7" fmla="*/ 25301 h 79186"/>
                  <a:gd name="connsiteX8" fmla="*/ 127124 w 127160"/>
                  <a:gd name="connsiteY8" fmla="*/ 52117 h 79186"/>
                  <a:gd name="connsiteX9" fmla="*/ 118333 w 127160"/>
                  <a:gd name="connsiteY9" fmla="*/ 72545 h 79186"/>
                  <a:gd name="connsiteX10" fmla="*/ 101573 w 127160"/>
                  <a:gd name="connsiteY10" fmla="*/ 78870 h 79186"/>
                  <a:gd name="connsiteX11" fmla="*/ 63625 w 127160"/>
                  <a:gd name="connsiteY11" fmla="*/ 78870 h 79186"/>
                  <a:gd name="connsiteX12" fmla="*/ 24160 w 127160"/>
                  <a:gd name="connsiteY12" fmla="*/ 45603 h 79186"/>
                  <a:gd name="connsiteX13" fmla="*/ 18341 w 127160"/>
                  <a:gd name="connsiteY13" fmla="*/ 47943 h 79186"/>
                  <a:gd name="connsiteX14" fmla="*/ 15685 w 127160"/>
                  <a:gd name="connsiteY14" fmla="*/ 53888 h 79186"/>
                  <a:gd name="connsiteX15" fmla="*/ 24792 w 127160"/>
                  <a:gd name="connsiteY15" fmla="*/ 63375 h 79186"/>
                  <a:gd name="connsiteX16" fmla="*/ 63183 w 127160"/>
                  <a:gd name="connsiteY16" fmla="*/ 63375 h 79186"/>
                  <a:gd name="connsiteX17" fmla="*/ 101700 w 127160"/>
                  <a:gd name="connsiteY17" fmla="*/ 63375 h 79186"/>
                  <a:gd name="connsiteX18" fmla="*/ 107202 w 127160"/>
                  <a:gd name="connsiteY18" fmla="*/ 61098 h 79186"/>
                  <a:gd name="connsiteX19" fmla="*/ 111060 w 127160"/>
                  <a:gd name="connsiteY19" fmla="*/ 51737 h 79186"/>
                  <a:gd name="connsiteX20" fmla="*/ 102712 w 127160"/>
                  <a:gd name="connsiteY20" fmla="*/ 39594 h 79186"/>
                  <a:gd name="connsiteX21" fmla="*/ 96387 w 127160"/>
                  <a:gd name="connsiteY21" fmla="*/ 38962 h 79186"/>
                  <a:gd name="connsiteX22" fmla="*/ 95818 w 127160"/>
                  <a:gd name="connsiteY22" fmla="*/ 32637 h 79186"/>
                  <a:gd name="connsiteX23" fmla="*/ 80069 w 127160"/>
                  <a:gd name="connsiteY23" fmla="*/ 15940 h 79186"/>
                  <a:gd name="connsiteX24" fmla="*/ 80069 w 127160"/>
                  <a:gd name="connsiteY24" fmla="*/ 15940 h 79186"/>
                  <a:gd name="connsiteX25" fmla="*/ 64764 w 127160"/>
                  <a:gd name="connsiteY25" fmla="*/ 27135 h 79186"/>
                  <a:gd name="connsiteX26" fmla="*/ 61665 w 127160"/>
                  <a:gd name="connsiteY26" fmla="*/ 35104 h 79186"/>
                  <a:gd name="connsiteX27" fmla="*/ 53949 w 127160"/>
                  <a:gd name="connsiteY27" fmla="*/ 31372 h 79186"/>
                  <a:gd name="connsiteX28" fmla="*/ 48889 w 127160"/>
                  <a:gd name="connsiteY28" fmla="*/ 30171 h 79186"/>
                  <a:gd name="connsiteX29" fmla="*/ 36240 w 127160"/>
                  <a:gd name="connsiteY29" fmla="*/ 40290 h 79186"/>
                  <a:gd name="connsiteX30" fmla="*/ 34532 w 127160"/>
                  <a:gd name="connsiteY30" fmla="*/ 48512 h 79186"/>
                  <a:gd name="connsiteX31" fmla="*/ 26437 w 127160"/>
                  <a:gd name="connsiteY31" fmla="*/ 46298 h 79186"/>
                  <a:gd name="connsiteX32" fmla="*/ 24350 w 127160"/>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160" h="79186">
                    <a:moveTo>
                      <a:pt x="26880" y="79186"/>
                    </a:moveTo>
                    <a:lnTo>
                      <a:pt x="24792" y="79186"/>
                    </a:lnTo>
                    <a:cubicBezTo>
                      <a:pt x="11015" y="78582"/>
                      <a:pt x="121" y="67298"/>
                      <a:pt x="0" y="53508"/>
                    </a:cubicBezTo>
                    <a:cubicBezTo>
                      <a:pt x="448" y="40836"/>
                      <a:pt x="10545" y="30629"/>
                      <a:pt x="23211" y="30044"/>
                    </a:cubicBezTo>
                    <a:cubicBezTo>
                      <a:pt x="28081" y="20153"/>
                      <a:pt x="38246" y="13985"/>
                      <a:pt x="49269" y="14233"/>
                    </a:cubicBezTo>
                    <a:cubicBezTo>
                      <a:pt x="50669" y="14279"/>
                      <a:pt x="52064" y="14427"/>
                      <a:pt x="53443" y="14675"/>
                    </a:cubicBezTo>
                    <a:cubicBezTo>
                      <a:pt x="59315" y="5425"/>
                      <a:pt x="69557" y="-126"/>
                      <a:pt x="80512" y="2"/>
                    </a:cubicBezTo>
                    <a:cubicBezTo>
                      <a:pt x="95095" y="736"/>
                      <a:pt x="107416" y="11068"/>
                      <a:pt x="110681" y="25301"/>
                    </a:cubicBezTo>
                    <a:cubicBezTo>
                      <a:pt x="121173" y="29987"/>
                      <a:pt x="127706" y="40640"/>
                      <a:pt x="127124" y="52117"/>
                    </a:cubicBezTo>
                    <a:cubicBezTo>
                      <a:pt x="126988" y="59816"/>
                      <a:pt x="123831" y="67153"/>
                      <a:pt x="118333" y="72545"/>
                    </a:cubicBezTo>
                    <a:cubicBezTo>
                      <a:pt x="113811" y="76799"/>
                      <a:pt x="107779" y="79076"/>
                      <a:pt x="101573" y="78870"/>
                    </a:cubicBezTo>
                    <a:lnTo>
                      <a:pt x="63625" y="78870"/>
                    </a:lnTo>
                    <a:close/>
                    <a:moveTo>
                      <a:pt x="24160" y="45603"/>
                    </a:moveTo>
                    <a:cubicBezTo>
                      <a:pt x="21986" y="45576"/>
                      <a:pt x="19891" y="46418"/>
                      <a:pt x="18341" y="47943"/>
                    </a:cubicBezTo>
                    <a:cubicBezTo>
                      <a:pt x="16699" y="49492"/>
                      <a:pt x="15743" y="51631"/>
                      <a:pt x="15685" y="53888"/>
                    </a:cubicBezTo>
                    <a:cubicBezTo>
                      <a:pt x="15998" y="58849"/>
                      <a:pt x="19848" y="62860"/>
                      <a:pt x="24792" y="63375"/>
                    </a:cubicBezTo>
                    <a:cubicBezTo>
                      <a:pt x="26121" y="63375"/>
                      <a:pt x="45790" y="63375"/>
                      <a:pt x="63183" y="63375"/>
                    </a:cubicBezTo>
                    <a:lnTo>
                      <a:pt x="101700" y="63375"/>
                    </a:lnTo>
                    <a:cubicBezTo>
                      <a:pt x="103739" y="63263"/>
                      <a:pt x="105680" y="62460"/>
                      <a:pt x="107202" y="61098"/>
                    </a:cubicBezTo>
                    <a:cubicBezTo>
                      <a:pt x="109634" y="58583"/>
                      <a:pt x="111014" y="55235"/>
                      <a:pt x="111060" y="51737"/>
                    </a:cubicBezTo>
                    <a:cubicBezTo>
                      <a:pt x="111710" y="46170"/>
                      <a:pt x="108142" y="40981"/>
                      <a:pt x="102712" y="39594"/>
                    </a:cubicBezTo>
                    <a:lnTo>
                      <a:pt x="96387" y="38962"/>
                    </a:lnTo>
                    <a:lnTo>
                      <a:pt x="95818" y="32637"/>
                    </a:lnTo>
                    <a:cubicBezTo>
                      <a:pt x="95534" y="23895"/>
                      <a:pt x="88780" y="16734"/>
                      <a:pt x="80069" y="15940"/>
                    </a:cubicBezTo>
                    <a:lnTo>
                      <a:pt x="80069" y="15940"/>
                    </a:lnTo>
                    <a:cubicBezTo>
                      <a:pt x="73100" y="16020"/>
                      <a:pt x="66952" y="20517"/>
                      <a:pt x="64764" y="27135"/>
                    </a:cubicBezTo>
                    <a:lnTo>
                      <a:pt x="61665" y="35104"/>
                    </a:lnTo>
                    <a:lnTo>
                      <a:pt x="53949" y="31372"/>
                    </a:lnTo>
                    <a:cubicBezTo>
                      <a:pt x="52358" y="30640"/>
                      <a:pt x="50639" y="30232"/>
                      <a:pt x="48889" y="30171"/>
                    </a:cubicBezTo>
                    <a:cubicBezTo>
                      <a:pt x="42783" y="30047"/>
                      <a:pt x="37460" y="34306"/>
                      <a:pt x="36240" y="40290"/>
                    </a:cubicBezTo>
                    <a:lnTo>
                      <a:pt x="34532" y="48512"/>
                    </a:lnTo>
                    <a:lnTo>
                      <a:pt x="26437" y="46298"/>
                    </a:lnTo>
                    <a:cubicBezTo>
                      <a:pt x="25760" y="46091"/>
                      <a:pt x="25057" y="45985"/>
                      <a:pt x="24350" y="45982"/>
                    </a:cubicBezTo>
                    <a:close/>
                  </a:path>
                </a:pathLst>
              </a:custGeom>
              <a:grpFill/>
              <a:ln w="6271" cap="flat">
                <a:noFill/>
                <a:prstDash val="solid"/>
                <a:miter/>
              </a:ln>
            </p:spPr>
            <p:txBody>
              <a:bodyPr rtlCol="0" anchor="ctr"/>
              <a:lstStyle/>
              <a:p>
                <a:endParaRPr lang="en-US"/>
              </a:p>
            </p:txBody>
          </p:sp>
          <p:sp>
            <p:nvSpPr>
              <p:cNvPr id="42" name="Picture Placeholder 79">
                <a:extLst>
                  <a:ext uri="{FF2B5EF4-FFF2-40B4-BE49-F238E27FC236}">
                    <a16:creationId xmlns:a16="http://schemas.microsoft.com/office/drawing/2014/main" id="{2B7E13C7-B4A7-5981-73B5-1F3B553704E1}"/>
                  </a:ext>
                </a:extLst>
              </p:cNvPr>
              <p:cNvSpPr/>
              <p:nvPr/>
            </p:nvSpPr>
            <p:spPr>
              <a:xfrm>
                <a:off x="7204496"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3" name="Picture Placeholder 79">
                <a:extLst>
                  <a:ext uri="{FF2B5EF4-FFF2-40B4-BE49-F238E27FC236}">
                    <a16:creationId xmlns:a16="http://schemas.microsoft.com/office/drawing/2014/main" id="{F493FFF6-2B2A-A63D-CD60-03D236E5EABA}"/>
                  </a:ext>
                </a:extLst>
              </p:cNvPr>
              <p:cNvSpPr/>
              <p:nvPr/>
            </p:nvSpPr>
            <p:spPr>
              <a:xfrm>
                <a:off x="7131130"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4" name="Picture Placeholder 79">
                <a:extLst>
                  <a:ext uri="{FF2B5EF4-FFF2-40B4-BE49-F238E27FC236}">
                    <a16:creationId xmlns:a16="http://schemas.microsoft.com/office/drawing/2014/main" id="{3E5B2612-F9D7-1855-6540-C0D5C1FBB9C9}"/>
                  </a:ext>
                </a:extLst>
              </p:cNvPr>
              <p:cNvSpPr/>
              <p:nvPr/>
            </p:nvSpPr>
            <p:spPr>
              <a:xfrm>
                <a:off x="7242696" y="1104111"/>
                <a:ext cx="70772" cy="121179"/>
              </a:xfrm>
              <a:custGeom>
                <a:avLst/>
                <a:gdLst>
                  <a:gd name="connsiteX0" fmla="*/ 1897 w 70772"/>
                  <a:gd name="connsiteY0" fmla="*/ 6578 h 121179"/>
                  <a:gd name="connsiteX1" fmla="*/ 0 w 70772"/>
                  <a:gd name="connsiteY1" fmla="*/ 16191 h 121179"/>
                  <a:gd name="connsiteX2" fmla="*/ 54961 w 70772"/>
                  <a:gd name="connsiteY2" fmla="*/ 91454 h 121179"/>
                  <a:gd name="connsiteX3" fmla="*/ 51419 w 70772"/>
                  <a:gd name="connsiteY3" fmla="*/ 114855 h 121179"/>
                  <a:gd name="connsiteX4" fmla="*/ 65902 w 70772"/>
                  <a:gd name="connsiteY4" fmla="*/ 121179 h 121179"/>
                  <a:gd name="connsiteX5" fmla="*/ 70772 w 70772"/>
                  <a:gd name="connsiteY5" fmla="*/ 91390 h 121179"/>
                  <a:gd name="connsiteX6" fmla="*/ 1202 w 70772"/>
                  <a:gd name="connsiteY6" fmla="*/ 0 h 121179"/>
                  <a:gd name="connsiteX7" fmla="*/ 1897 w 70772"/>
                  <a:gd name="connsiteY7" fmla="*/ 6578 h 12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72" h="121179">
                    <a:moveTo>
                      <a:pt x="1897" y="6578"/>
                    </a:moveTo>
                    <a:cubicBezTo>
                      <a:pt x="1897" y="9875"/>
                      <a:pt x="1253" y="13141"/>
                      <a:pt x="0" y="16191"/>
                    </a:cubicBezTo>
                    <a:cubicBezTo>
                      <a:pt x="32707" y="26700"/>
                      <a:pt x="54906" y="57100"/>
                      <a:pt x="54961" y="91454"/>
                    </a:cubicBezTo>
                    <a:cubicBezTo>
                      <a:pt x="54987" y="99390"/>
                      <a:pt x="53793" y="107282"/>
                      <a:pt x="51419" y="114855"/>
                    </a:cubicBezTo>
                    <a:cubicBezTo>
                      <a:pt x="56783" y="115421"/>
                      <a:pt x="61841" y="117630"/>
                      <a:pt x="65902" y="121179"/>
                    </a:cubicBezTo>
                    <a:cubicBezTo>
                      <a:pt x="69141" y="111582"/>
                      <a:pt x="70786" y="101519"/>
                      <a:pt x="70772" y="91390"/>
                    </a:cubicBezTo>
                    <a:cubicBezTo>
                      <a:pt x="70753" y="48755"/>
                      <a:pt x="42293" y="11370"/>
                      <a:pt x="1202" y="0"/>
                    </a:cubicBezTo>
                    <a:cubicBezTo>
                      <a:pt x="1725" y="2152"/>
                      <a:pt x="1959" y="4364"/>
                      <a:pt x="1897" y="6578"/>
                    </a:cubicBezTo>
                    <a:close/>
                  </a:path>
                </a:pathLst>
              </a:custGeom>
              <a:grpFill/>
              <a:ln w="6271" cap="flat">
                <a:noFill/>
                <a:prstDash val="solid"/>
                <a:miter/>
              </a:ln>
            </p:spPr>
            <p:txBody>
              <a:bodyPr rtlCol="0" anchor="ctr"/>
              <a:lstStyle/>
              <a:p>
                <a:endParaRPr lang="en-US"/>
              </a:p>
            </p:txBody>
          </p:sp>
          <p:sp>
            <p:nvSpPr>
              <p:cNvPr id="45" name="Picture Placeholder 79">
                <a:extLst>
                  <a:ext uri="{FF2B5EF4-FFF2-40B4-BE49-F238E27FC236}">
                    <a16:creationId xmlns:a16="http://schemas.microsoft.com/office/drawing/2014/main" id="{56E88AF9-7AE6-A0A0-9C7D-0B67953779B8}"/>
                  </a:ext>
                </a:extLst>
              </p:cNvPr>
              <p:cNvSpPr/>
              <p:nvPr/>
            </p:nvSpPr>
            <p:spPr>
              <a:xfrm>
                <a:off x="7123798" y="1104364"/>
                <a:ext cx="70768" cy="119028"/>
              </a:xfrm>
              <a:custGeom>
                <a:avLst/>
                <a:gdLst>
                  <a:gd name="connsiteX0" fmla="*/ 18780 w 70768"/>
                  <a:gd name="connsiteY0" fmla="*/ 112515 h 119028"/>
                  <a:gd name="connsiteX1" fmla="*/ 15745 w 70768"/>
                  <a:gd name="connsiteY1" fmla="*/ 91201 h 119028"/>
                  <a:gd name="connsiteX2" fmla="*/ 70769 w 70768"/>
                  <a:gd name="connsiteY2" fmla="*/ 15938 h 119028"/>
                  <a:gd name="connsiteX3" fmla="*/ 68871 w 70768"/>
                  <a:gd name="connsiteY3" fmla="*/ 6325 h 119028"/>
                  <a:gd name="connsiteX4" fmla="*/ 69820 w 70768"/>
                  <a:gd name="connsiteY4" fmla="*/ 0 h 119028"/>
                  <a:gd name="connsiteX5" fmla="*/ 3397 w 70768"/>
                  <a:gd name="connsiteY5" fmla="*/ 116569 h 119028"/>
                  <a:gd name="connsiteX6" fmla="*/ 4107 w 70768"/>
                  <a:gd name="connsiteY6" fmla="*/ 119029 h 119028"/>
                  <a:gd name="connsiteX7" fmla="*/ 18780 w 70768"/>
                  <a:gd name="connsiteY7"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68" h="119028">
                    <a:moveTo>
                      <a:pt x="18780" y="112515"/>
                    </a:moveTo>
                    <a:cubicBezTo>
                      <a:pt x="16768" y="105589"/>
                      <a:pt x="15746" y="98413"/>
                      <a:pt x="15745" y="91201"/>
                    </a:cubicBezTo>
                    <a:cubicBezTo>
                      <a:pt x="15808" y="56830"/>
                      <a:pt x="38037" y="26425"/>
                      <a:pt x="70769" y="15938"/>
                    </a:cubicBezTo>
                    <a:cubicBezTo>
                      <a:pt x="69516" y="12888"/>
                      <a:pt x="68871" y="9622"/>
                      <a:pt x="68871" y="6325"/>
                    </a:cubicBezTo>
                    <a:cubicBezTo>
                      <a:pt x="68914" y="4184"/>
                      <a:pt x="69234" y="2059"/>
                      <a:pt x="69820" y="0"/>
                    </a:cubicBezTo>
                    <a:cubicBezTo>
                      <a:pt x="19288" y="13848"/>
                      <a:pt x="-10450" y="66037"/>
                      <a:pt x="3397" y="116569"/>
                    </a:cubicBezTo>
                    <a:cubicBezTo>
                      <a:pt x="3623" y="117392"/>
                      <a:pt x="3859" y="118212"/>
                      <a:pt x="4107" y="119029"/>
                    </a:cubicBezTo>
                    <a:cubicBezTo>
                      <a:pt x="8189" y="115364"/>
                      <a:pt x="13325" y="113083"/>
                      <a:pt x="18780" y="112515"/>
                    </a:cubicBezTo>
                    <a:close/>
                  </a:path>
                </a:pathLst>
              </a:custGeom>
              <a:grpFill/>
              <a:ln w="6271" cap="flat">
                <a:noFill/>
                <a:prstDash val="solid"/>
                <a:miter/>
              </a:ln>
            </p:spPr>
            <p:txBody>
              <a:bodyPr rtlCol="0" anchor="ctr"/>
              <a:lstStyle/>
              <a:p>
                <a:endParaRPr lang="en-US"/>
              </a:p>
            </p:txBody>
          </p:sp>
          <p:sp>
            <p:nvSpPr>
              <p:cNvPr id="46" name="Picture Placeholder 79">
                <a:extLst>
                  <a:ext uri="{FF2B5EF4-FFF2-40B4-BE49-F238E27FC236}">
                    <a16:creationId xmlns:a16="http://schemas.microsoft.com/office/drawing/2014/main" id="{207CBF32-7E36-D50F-9772-EF89AC4D5FBD}"/>
                  </a:ext>
                </a:extLst>
              </p:cNvPr>
              <p:cNvSpPr/>
              <p:nvPr/>
            </p:nvSpPr>
            <p:spPr>
              <a:xfrm>
                <a:off x="7155607" y="1255775"/>
                <a:ext cx="124278" cy="34658"/>
              </a:xfrm>
              <a:custGeom>
                <a:avLst/>
                <a:gdLst>
                  <a:gd name="connsiteX0" fmla="*/ 113021 w 124278"/>
                  <a:gd name="connsiteY0" fmla="*/ 1012 h 34658"/>
                  <a:gd name="connsiteX1" fmla="*/ 11827 w 124278"/>
                  <a:gd name="connsiteY1" fmla="*/ 0 h 34658"/>
                  <a:gd name="connsiteX2" fmla="*/ 0 w 124278"/>
                  <a:gd name="connsiteY2" fmla="*/ 10562 h 34658"/>
                  <a:gd name="connsiteX3" fmla="*/ 124278 w 124278"/>
                  <a:gd name="connsiteY3" fmla="*/ 12080 h 34658"/>
                  <a:gd name="connsiteX4" fmla="*/ 113021 w 124278"/>
                  <a:gd name="connsiteY4" fmla="*/ 1012 h 3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8">
                    <a:moveTo>
                      <a:pt x="113021" y="1012"/>
                    </a:moveTo>
                    <a:cubicBezTo>
                      <a:pt x="83491" y="25210"/>
                      <a:pt x="40867" y="24786"/>
                      <a:pt x="11827" y="0"/>
                    </a:cubicBezTo>
                    <a:cubicBezTo>
                      <a:pt x="9068" y="4656"/>
                      <a:pt x="4937" y="8345"/>
                      <a:pt x="0" y="10562"/>
                    </a:cubicBezTo>
                    <a:cubicBezTo>
                      <a:pt x="35207" y="42103"/>
                      <a:pt x="88312" y="42754"/>
                      <a:pt x="124278" y="12080"/>
                    </a:cubicBezTo>
                    <a:cubicBezTo>
                      <a:pt x="119464" y="9654"/>
                      <a:pt x="115528" y="5785"/>
                      <a:pt x="113021" y="1012"/>
                    </a:cubicBezTo>
                    <a:close/>
                  </a:path>
                </a:pathLst>
              </a:custGeom>
              <a:grpFill/>
              <a:ln w="6271" cap="flat">
                <a:noFill/>
                <a:prstDash val="solid"/>
                <a:miter/>
              </a:ln>
            </p:spPr>
            <p:txBody>
              <a:bodyPr rtlCol="0" anchor="ctr"/>
              <a:lstStyle/>
              <a:p>
                <a:endParaRPr lang="en-US"/>
              </a:p>
            </p:txBody>
          </p:sp>
          <p:sp>
            <p:nvSpPr>
              <p:cNvPr id="47" name="Picture Placeholder 79">
                <a:extLst>
                  <a:ext uri="{FF2B5EF4-FFF2-40B4-BE49-F238E27FC236}">
                    <a16:creationId xmlns:a16="http://schemas.microsoft.com/office/drawing/2014/main" id="{BB5083D4-EA62-F772-3275-CF757A5B7ED5}"/>
                  </a:ext>
                </a:extLst>
              </p:cNvPr>
              <p:cNvSpPr/>
              <p:nvPr/>
            </p:nvSpPr>
            <p:spPr>
              <a:xfrm>
                <a:off x="7277355"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8" name="Picture Placeholder 79">
                <a:extLst>
                  <a:ext uri="{FF2B5EF4-FFF2-40B4-BE49-F238E27FC236}">
                    <a16:creationId xmlns:a16="http://schemas.microsoft.com/office/drawing/2014/main" id="{74411E5B-93CD-A8FA-265E-F48D940484DD}"/>
                  </a:ext>
                </a:extLst>
              </p:cNvPr>
              <p:cNvSpPr/>
              <p:nvPr/>
            </p:nvSpPr>
            <p:spPr>
              <a:xfrm>
                <a:off x="7369378" y="1148128"/>
                <a:ext cx="127035" cy="79186"/>
              </a:xfrm>
              <a:custGeom>
                <a:avLst/>
                <a:gdLst>
                  <a:gd name="connsiteX0" fmla="*/ 26816 w 127035"/>
                  <a:gd name="connsiteY0" fmla="*/ 79186 h 79186"/>
                  <a:gd name="connsiteX1" fmla="*/ 24603 w 127035"/>
                  <a:gd name="connsiteY1" fmla="*/ 79186 h 79186"/>
                  <a:gd name="connsiteX2" fmla="*/ 0 w 127035"/>
                  <a:gd name="connsiteY2" fmla="*/ 53508 h 79186"/>
                  <a:gd name="connsiteX3" fmla="*/ 7273 w 127035"/>
                  <a:gd name="connsiteY3" fmla="*/ 36369 h 79186"/>
                  <a:gd name="connsiteX4" fmla="*/ 23085 w 127035"/>
                  <a:gd name="connsiteY4" fmla="*/ 30044 h 79186"/>
                  <a:gd name="connsiteX5" fmla="*/ 49205 w 127035"/>
                  <a:gd name="connsiteY5" fmla="*/ 14233 h 79186"/>
                  <a:gd name="connsiteX6" fmla="*/ 53380 w 127035"/>
                  <a:gd name="connsiteY6" fmla="*/ 14675 h 79186"/>
                  <a:gd name="connsiteX7" fmla="*/ 80449 w 127035"/>
                  <a:gd name="connsiteY7" fmla="*/ 2 h 79186"/>
                  <a:gd name="connsiteX8" fmla="*/ 110554 w 127035"/>
                  <a:gd name="connsiteY8" fmla="*/ 25301 h 79186"/>
                  <a:gd name="connsiteX9" fmla="*/ 126998 w 127035"/>
                  <a:gd name="connsiteY9" fmla="*/ 52117 h 79186"/>
                  <a:gd name="connsiteX10" fmla="*/ 118270 w 127035"/>
                  <a:gd name="connsiteY10" fmla="*/ 72545 h 79186"/>
                  <a:gd name="connsiteX11" fmla="*/ 101510 w 127035"/>
                  <a:gd name="connsiteY11" fmla="*/ 78870 h 79186"/>
                  <a:gd name="connsiteX12" fmla="*/ 63562 w 127035"/>
                  <a:gd name="connsiteY12" fmla="*/ 78870 h 79186"/>
                  <a:gd name="connsiteX13" fmla="*/ 24033 w 127035"/>
                  <a:gd name="connsiteY13" fmla="*/ 45603 h 79186"/>
                  <a:gd name="connsiteX14" fmla="*/ 15622 w 127035"/>
                  <a:gd name="connsiteY14" fmla="*/ 53888 h 79186"/>
                  <a:gd name="connsiteX15" fmla="*/ 25298 w 127035"/>
                  <a:gd name="connsiteY15" fmla="*/ 63375 h 79186"/>
                  <a:gd name="connsiteX16" fmla="*/ 63689 w 127035"/>
                  <a:gd name="connsiteY16" fmla="*/ 63375 h 79186"/>
                  <a:gd name="connsiteX17" fmla="*/ 102206 w 127035"/>
                  <a:gd name="connsiteY17" fmla="*/ 63375 h 79186"/>
                  <a:gd name="connsiteX18" fmla="*/ 107708 w 127035"/>
                  <a:gd name="connsiteY18" fmla="*/ 61098 h 79186"/>
                  <a:gd name="connsiteX19" fmla="*/ 111503 w 127035"/>
                  <a:gd name="connsiteY19" fmla="*/ 51737 h 79186"/>
                  <a:gd name="connsiteX20" fmla="*/ 103217 w 127035"/>
                  <a:gd name="connsiteY20" fmla="*/ 39594 h 79186"/>
                  <a:gd name="connsiteX21" fmla="*/ 96893 w 127035"/>
                  <a:gd name="connsiteY21" fmla="*/ 38962 h 79186"/>
                  <a:gd name="connsiteX22" fmla="*/ 96324 w 127035"/>
                  <a:gd name="connsiteY22" fmla="*/ 32637 h 79186"/>
                  <a:gd name="connsiteX23" fmla="*/ 80512 w 127035"/>
                  <a:gd name="connsiteY23" fmla="*/ 15940 h 79186"/>
                  <a:gd name="connsiteX24" fmla="*/ 80512 w 127035"/>
                  <a:gd name="connsiteY24" fmla="*/ 15940 h 79186"/>
                  <a:gd name="connsiteX25" fmla="*/ 65207 w 127035"/>
                  <a:gd name="connsiteY25" fmla="*/ 27135 h 79186"/>
                  <a:gd name="connsiteX26" fmla="*/ 62108 w 127035"/>
                  <a:gd name="connsiteY26" fmla="*/ 35104 h 79186"/>
                  <a:gd name="connsiteX27" fmla="*/ 54392 w 127035"/>
                  <a:gd name="connsiteY27" fmla="*/ 31372 h 79186"/>
                  <a:gd name="connsiteX28" fmla="*/ 49332 w 127035"/>
                  <a:gd name="connsiteY28" fmla="*/ 30171 h 79186"/>
                  <a:gd name="connsiteX29" fmla="*/ 36683 w 127035"/>
                  <a:gd name="connsiteY29" fmla="*/ 40290 h 79186"/>
                  <a:gd name="connsiteX30" fmla="*/ 34912 w 127035"/>
                  <a:gd name="connsiteY30" fmla="*/ 48512 h 79186"/>
                  <a:gd name="connsiteX31" fmla="*/ 26880 w 127035"/>
                  <a:gd name="connsiteY31" fmla="*/ 46298 h 79186"/>
                  <a:gd name="connsiteX32" fmla="*/ 24792 w 127035"/>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35" h="79186">
                    <a:moveTo>
                      <a:pt x="26816" y="79186"/>
                    </a:moveTo>
                    <a:lnTo>
                      <a:pt x="24603" y="79186"/>
                    </a:lnTo>
                    <a:cubicBezTo>
                      <a:pt x="10900" y="78484"/>
                      <a:pt x="116" y="67229"/>
                      <a:pt x="0" y="53508"/>
                    </a:cubicBezTo>
                    <a:cubicBezTo>
                      <a:pt x="37" y="47053"/>
                      <a:pt x="2656" y="40881"/>
                      <a:pt x="7273" y="36369"/>
                    </a:cubicBezTo>
                    <a:cubicBezTo>
                      <a:pt x="11617" y="32436"/>
                      <a:pt x="17227" y="30191"/>
                      <a:pt x="23085" y="30044"/>
                    </a:cubicBezTo>
                    <a:cubicBezTo>
                      <a:pt x="28000" y="20165"/>
                      <a:pt x="38173" y="14007"/>
                      <a:pt x="49205" y="14233"/>
                    </a:cubicBezTo>
                    <a:cubicBezTo>
                      <a:pt x="50605" y="14286"/>
                      <a:pt x="52000" y="14434"/>
                      <a:pt x="53380" y="14675"/>
                    </a:cubicBezTo>
                    <a:cubicBezTo>
                      <a:pt x="59251" y="5425"/>
                      <a:pt x="69493" y="-126"/>
                      <a:pt x="80449" y="2"/>
                    </a:cubicBezTo>
                    <a:cubicBezTo>
                      <a:pt x="95033" y="700"/>
                      <a:pt x="107354" y="11054"/>
                      <a:pt x="110554" y="25301"/>
                    </a:cubicBezTo>
                    <a:cubicBezTo>
                      <a:pt x="121059" y="29973"/>
                      <a:pt x="127598" y="40636"/>
                      <a:pt x="126998" y="52117"/>
                    </a:cubicBezTo>
                    <a:cubicBezTo>
                      <a:pt x="126912" y="59814"/>
                      <a:pt x="123773" y="67162"/>
                      <a:pt x="118270" y="72545"/>
                    </a:cubicBezTo>
                    <a:cubicBezTo>
                      <a:pt x="113747" y="76799"/>
                      <a:pt x="107716" y="79076"/>
                      <a:pt x="101510" y="78870"/>
                    </a:cubicBezTo>
                    <a:lnTo>
                      <a:pt x="63562" y="78870"/>
                    </a:lnTo>
                    <a:close/>
                    <a:moveTo>
                      <a:pt x="24033" y="45603"/>
                    </a:moveTo>
                    <a:cubicBezTo>
                      <a:pt x="19437" y="45602"/>
                      <a:pt x="15691" y="49292"/>
                      <a:pt x="15622" y="53888"/>
                    </a:cubicBezTo>
                    <a:cubicBezTo>
                      <a:pt x="15970" y="59049"/>
                      <a:pt x="20131" y="63129"/>
                      <a:pt x="25298" y="63375"/>
                    </a:cubicBezTo>
                    <a:cubicBezTo>
                      <a:pt x="26627" y="63375"/>
                      <a:pt x="46296" y="63375"/>
                      <a:pt x="63689" y="63375"/>
                    </a:cubicBezTo>
                    <a:lnTo>
                      <a:pt x="102206" y="63375"/>
                    </a:lnTo>
                    <a:cubicBezTo>
                      <a:pt x="104245" y="63263"/>
                      <a:pt x="106186" y="62460"/>
                      <a:pt x="107708" y="61098"/>
                    </a:cubicBezTo>
                    <a:cubicBezTo>
                      <a:pt x="110145" y="58591"/>
                      <a:pt x="111506" y="55233"/>
                      <a:pt x="111503" y="51737"/>
                    </a:cubicBezTo>
                    <a:cubicBezTo>
                      <a:pt x="112216" y="46175"/>
                      <a:pt x="108657" y="40958"/>
                      <a:pt x="103217" y="39594"/>
                    </a:cubicBezTo>
                    <a:lnTo>
                      <a:pt x="96893" y="38962"/>
                    </a:lnTo>
                    <a:lnTo>
                      <a:pt x="96324" y="32637"/>
                    </a:lnTo>
                    <a:cubicBezTo>
                      <a:pt x="96037" y="23872"/>
                      <a:pt x="89248" y="16704"/>
                      <a:pt x="80512" y="15940"/>
                    </a:cubicBezTo>
                    <a:lnTo>
                      <a:pt x="80512" y="15940"/>
                    </a:lnTo>
                    <a:cubicBezTo>
                      <a:pt x="73543" y="16020"/>
                      <a:pt x="67394" y="20517"/>
                      <a:pt x="65207" y="27135"/>
                    </a:cubicBezTo>
                    <a:lnTo>
                      <a:pt x="62108" y="35104"/>
                    </a:lnTo>
                    <a:lnTo>
                      <a:pt x="54392" y="31372"/>
                    </a:lnTo>
                    <a:cubicBezTo>
                      <a:pt x="52801" y="30640"/>
                      <a:pt x="51081" y="30232"/>
                      <a:pt x="49332" y="30171"/>
                    </a:cubicBezTo>
                    <a:cubicBezTo>
                      <a:pt x="43225" y="30047"/>
                      <a:pt x="37903" y="34306"/>
                      <a:pt x="36683" y="40290"/>
                    </a:cubicBezTo>
                    <a:lnTo>
                      <a:pt x="34912" y="48512"/>
                    </a:lnTo>
                    <a:lnTo>
                      <a:pt x="26880" y="46298"/>
                    </a:lnTo>
                    <a:cubicBezTo>
                      <a:pt x="26202" y="46096"/>
                      <a:pt x="25500" y="45990"/>
                      <a:pt x="24792" y="45982"/>
                    </a:cubicBezTo>
                    <a:close/>
                  </a:path>
                </a:pathLst>
              </a:custGeom>
              <a:grpFill/>
              <a:ln w="6271" cap="flat">
                <a:noFill/>
                <a:prstDash val="solid"/>
                <a:miter/>
              </a:ln>
            </p:spPr>
            <p:txBody>
              <a:bodyPr rtlCol="0" anchor="ctr"/>
              <a:lstStyle/>
              <a:p>
                <a:endParaRPr lang="en-US"/>
              </a:p>
            </p:txBody>
          </p:sp>
          <p:sp>
            <p:nvSpPr>
              <p:cNvPr id="49" name="Picture Placeholder 79">
                <a:extLst>
                  <a:ext uri="{FF2B5EF4-FFF2-40B4-BE49-F238E27FC236}">
                    <a16:creationId xmlns:a16="http://schemas.microsoft.com/office/drawing/2014/main" id="{746C09D4-FB7B-585A-DE4F-E1456DFA6E67}"/>
                  </a:ext>
                </a:extLst>
              </p:cNvPr>
              <p:cNvSpPr/>
              <p:nvPr/>
            </p:nvSpPr>
            <p:spPr>
              <a:xfrm>
                <a:off x="7418963"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0" name="Picture Placeholder 79">
                <a:extLst>
                  <a:ext uri="{FF2B5EF4-FFF2-40B4-BE49-F238E27FC236}">
                    <a16:creationId xmlns:a16="http://schemas.microsoft.com/office/drawing/2014/main" id="{5063433D-EB48-010C-AAA0-94A5431DD409}"/>
                  </a:ext>
                </a:extLst>
              </p:cNvPr>
              <p:cNvSpPr/>
              <p:nvPr/>
            </p:nvSpPr>
            <p:spPr>
              <a:xfrm>
                <a:off x="7345598"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1" name="Picture Placeholder 79">
                <a:extLst>
                  <a:ext uri="{FF2B5EF4-FFF2-40B4-BE49-F238E27FC236}">
                    <a16:creationId xmlns:a16="http://schemas.microsoft.com/office/drawing/2014/main" id="{175B631A-2924-61D2-CD57-81DB2AD0880C}"/>
                  </a:ext>
                </a:extLst>
              </p:cNvPr>
              <p:cNvSpPr/>
              <p:nvPr/>
            </p:nvSpPr>
            <p:spPr>
              <a:xfrm>
                <a:off x="7457164" y="1104175"/>
                <a:ext cx="70711" cy="121116"/>
              </a:xfrm>
              <a:custGeom>
                <a:avLst/>
                <a:gdLst>
                  <a:gd name="connsiteX0" fmla="*/ 1897 w 70711"/>
                  <a:gd name="connsiteY0" fmla="*/ 6514 h 121116"/>
                  <a:gd name="connsiteX1" fmla="*/ 0 w 70711"/>
                  <a:gd name="connsiteY1" fmla="*/ 16128 h 121116"/>
                  <a:gd name="connsiteX2" fmla="*/ 51356 w 70711"/>
                  <a:gd name="connsiteY2" fmla="*/ 114791 h 121116"/>
                  <a:gd name="connsiteX3" fmla="*/ 65839 w 70711"/>
                  <a:gd name="connsiteY3" fmla="*/ 121116 h 121116"/>
                  <a:gd name="connsiteX4" fmla="*/ 6072 w 70711"/>
                  <a:gd name="connsiteY4" fmla="*/ 1599 h 121116"/>
                  <a:gd name="connsiteX5" fmla="*/ 759 w 70711"/>
                  <a:gd name="connsiteY5" fmla="*/ 0 h 121116"/>
                  <a:gd name="connsiteX6" fmla="*/ 1897 w 70711"/>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1" h="121116">
                    <a:moveTo>
                      <a:pt x="1897" y="6514"/>
                    </a:moveTo>
                    <a:cubicBezTo>
                      <a:pt x="1897" y="9812"/>
                      <a:pt x="1253" y="13077"/>
                      <a:pt x="0" y="16128"/>
                    </a:cubicBezTo>
                    <a:cubicBezTo>
                      <a:pt x="41296" y="29347"/>
                      <a:pt x="64217" y="73382"/>
                      <a:pt x="51356" y="114791"/>
                    </a:cubicBezTo>
                    <a:cubicBezTo>
                      <a:pt x="56720" y="115358"/>
                      <a:pt x="61778" y="117567"/>
                      <a:pt x="65839" y="121116"/>
                    </a:cubicBezTo>
                    <a:cubicBezTo>
                      <a:pt x="82339" y="71608"/>
                      <a:pt x="55580" y="18098"/>
                      <a:pt x="6072" y="1599"/>
                    </a:cubicBezTo>
                    <a:cubicBezTo>
                      <a:pt x="4317" y="1014"/>
                      <a:pt x="2545" y="481"/>
                      <a:pt x="759" y="0"/>
                    </a:cubicBezTo>
                    <a:cubicBezTo>
                      <a:pt x="1426" y="2111"/>
                      <a:pt x="1809" y="4302"/>
                      <a:pt x="1897" y="6514"/>
                    </a:cubicBezTo>
                    <a:close/>
                  </a:path>
                </a:pathLst>
              </a:custGeom>
              <a:grpFill/>
              <a:ln w="6271" cap="flat">
                <a:noFill/>
                <a:prstDash val="solid"/>
                <a:miter/>
              </a:ln>
            </p:spPr>
            <p:txBody>
              <a:bodyPr rtlCol="0" anchor="ctr"/>
              <a:lstStyle/>
              <a:p>
                <a:endParaRPr lang="en-US"/>
              </a:p>
            </p:txBody>
          </p:sp>
          <p:sp>
            <p:nvSpPr>
              <p:cNvPr id="52" name="Picture Placeholder 79">
                <a:extLst>
                  <a:ext uri="{FF2B5EF4-FFF2-40B4-BE49-F238E27FC236}">
                    <a16:creationId xmlns:a16="http://schemas.microsoft.com/office/drawing/2014/main" id="{7BB9A29E-3CB8-B3D0-4725-EB0B3CDB155F}"/>
                  </a:ext>
                </a:extLst>
              </p:cNvPr>
              <p:cNvSpPr/>
              <p:nvPr/>
            </p:nvSpPr>
            <p:spPr>
              <a:xfrm>
                <a:off x="7338275" y="1104364"/>
                <a:ext cx="70442" cy="119028"/>
              </a:xfrm>
              <a:custGeom>
                <a:avLst/>
                <a:gdLst>
                  <a:gd name="connsiteX0" fmla="*/ 18454 w 70442"/>
                  <a:gd name="connsiteY0" fmla="*/ 112515 h 119028"/>
                  <a:gd name="connsiteX1" fmla="*/ 70442 w 70442"/>
                  <a:gd name="connsiteY1" fmla="*/ 15938 h 119028"/>
                  <a:gd name="connsiteX2" fmla="*/ 69051 w 70442"/>
                  <a:gd name="connsiteY2" fmla="*/ 6325 h 119028"/>
                  <a:gd name="connsiteX3" fmla="*/ 69936 w 70442"/>
                  <a:gd name="connsiteY3" fmla="*/ 0 h 119028"/>
                  <a:gd name="connsiteX4" fmla="*/ 3365 w 70442"/>
                  <a:gd name="connsiteY4" fmla="*/ 116484 h 119028"/>
                  <a:gd name="connsiteX5" fmla="*/ 4097 w 70442"/>
                  <a:gd name="connsiteY5" fmla="*/ 119029 h 119028"/>
                  <a:gd name="connsiteX6" fmla="*/ 18454 w 70442"/>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42" h="119028">
                    <a:moveTo>
                      <a:pt x="18454" y="112515"/>
                    </a:moveTo>
                    <a:cubicBezTo>
                      <a:pt x="6863" y="71565"/>
                      <a:pt x="29878" y="28811"/>
                      <a:pt x="70442" y="15938"/>
                    </a:cubicBezTo>
                    <a:cubicBezTo>
                      <a:pt x="69397" y="12845"/>
                      <a:pt x="68926" y="9587"/>
                      <a:pt x="69051" y="6325"/>
                    </a:cubicBezTo>
                    <a:cubicBezTo>
                      <a:pt x="69103" y="4189"/>
                      <a:pt x="69400" y="2067"/>
                      <a:pt x="69936" y="0"/>
                    </a:cubicBezTo>
                    <a:cubicBezTo>
                      <a:pt x="19387" y="13783"/>
                      <a:pt x="-10418" y="65935"/>
                      <a:pt x="3365" y="116484"/>
                    </a:cubicBezTo>
                    <a:cubicBezTo>
                      <a:pt x="3597" y="117336"/>
                      <a:pt x="3841" y="118184"/>
                      <a:pt x="4097" y="119029"/>
                    </a:cubicBezTo>
                    <a:cubicBezTo>
                      <a:pt x="8093" y="115424"/>
                      <a:pt x="13109" y="113148"/>
                      <a:pt x="18454" y="112515"/>
                    </a:cubicBezTo>
                    <a:close/>
                  </a:path>
                </a:pathLst>
              </a:custGeom>
              <a:grpFill/>
              <a:ln w="6271" cap="flat">
                <a:noFill/>
                <a:prstDash val="solid"/>
                <a:miter/>
              </a:ln>
            </p:spPr>
            <p:txBody>
              <a:bodyPr rtlCol="0" anchor="ctr"/>
              <a:lstStyle/>
              <a:p>
                <a:endParaRPr lang="en-US"/>
              </a:p>
            </p:txBody>
          </p:sp>
          <p:sp>
            <p:nvSpPr>
              <p:cNvPr id="53" name="Picture Placeholder 79">
                <a:extLst>
                  <a:ext uri="{FF2B5EF4-FFF2-40B4-BE49-F238E27FC236}">
                    <a16:creationId xmlns:a16="http://schemas.microsoft.com/office/drawing/2014/main" id="{FDDC6689-2413-5E67-E6A4-5382E03AA955}"/>
                  </a:ext>
                </a:extLst>
              </p:cNvPr>
              <p:cNvSpPr/>
              <p:nvPr/>
            </p:nvSpPr>
            <p:spPr>
              <a:xfrm>
                <a:off x="7370200" y="1255775"/>
                <a:ext cx="124341" cy="34663"/>
              </a:xfrm>
              <a:custGeom>
                <a:avLst/>
                <a:gdLst>
                  <a:gd name="connsiteX0" fmla="*/ 113021 w 124341"/>
                  <a:gd name="connsiteY0" fmla="*/ 1012 h 34663"/>
                  <a:gd name="connsiteX1" fmla="*/ 11827 w 124341"/>
                  <a:gd name="connsiteY1" fmla="*/ 0 h 34663"/>
                  <a:gd name="connsiteX2" fmla="*/ 0 w 124341"/>
                  <a:gd name="connsiteY2" fmla="*/ 10562 h 34663"/>
                  <a:gd name="connsiteX3" fmla="*/ 124342 w 124341"/>
                  <a:gd name="connsiteY3" fmla="*/ 12080 h 34663"/>
                  <a:gd name="connsiteX4" fmla="*/ 113021 w 124341"/>
                  <a:gd name="connsiteY4" fmla="*/ 1012 h 34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41" h="34663">
                    <a:moveTo>
                      <a:pt x="113021" y="1012"/>
                    </a:moveTo>
                    <a:cubicBezTo>
                      <a:pt x="83491" y="25210"/>
                      <a:pt x="40867" y="24786"/>
                      <a:pt x="11827" y="0"/>
                    </a:cubicBezTo>
                    <a:cubicBezTo>
                      <a:pt x="9118" y="4697"/>
                      <a:pt x="4972" y="8400"/>
                      <a:pt x="0" y="10562"/>
                    </a:cubicBezTo>
                    <a:cubicBezTo>
                      <a:pt x="35227" y="42109"/>
                      <a:pt x="88355" y="42761"/>
                      <a:pt x="124342" y="12080"/>
                    </a:cubicBezTo>
                    <a:cubicBezTo>
                      <a:pt x="119524" y="9637"/>
                      <a:pt x="115572" y="5774"/>
                      <a:pt x="113021" y="1012"/>
                    </a:cubicBezTo>
                    <a:close/>
                  </a:path>
                </a:pathLst>
              </a:custGeom>
              <a:grpFill/>
              <a:ln w="6271" cap="flat">
                <a:noFill/>
                <a:prstDash val="solid"/>
                <a:miter/>
              </a:ln>
            </p:spPr>
            <p:txBody>
              <a:bodyPr rtlCol="0" anchor="ctr"/>
              <a:lstStyle/>
              <a:p>
                <a:endParaRPr lang="en-US"/>
              </a:p>
            </p:txBody>
          </p:sp>
          <p:sp>
            <p:nvSpPr>
              <p:cNvPr id="54" name="Picture Placeholder 79">
                <a:extLst>
                  <a:ext uri="{FF2B5EF4-FFF2-40B4-BE49-F238E27FC236}">
                    <a16:creationId xmlns:a16="http://schemas.microsoft.com/office/drawing/2014/main" id="{4FFBC70D-75C6-E9DB-BFB5-3C701134A6D3}"/>
                  </a:ext>
                </a:extLst>
              </p:cNvPr>
              <p:cNvSpPr/>
              <p:nvPr/>
            </p:nvSpPr>
            <p:spPr>
              <a:xfrm>
                <a:off x="7491822"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5" name="Picture Placeholder 79">
                <a:extLst>
                  <a:ext uri="{FF2B5EF4-FFF2-40B4-BE49-F238E27FC236}">
                    <a16:creationId xmlns:a16="http://schemas.microsoft.com/office/drawing/2014/main" id="{712646A2-4244-BFE5-3233-CAECD20A3DA2}"/>
                  </a:ext>
                </a:extLst>
              </p:cNvPr>
              <p:cNvSpPr/>
              <p:nvPr/>
            </p:nvSpPr>
            <p:spPr>
              <a:xfrm>
                <a:off x="7568982" y="1055979"/>
                <a:ext cx="127097" cy="79439"/>
              </a:xfrm>
              <a:custGeom>
                <a:avLst/>
                <a:gdLst>
                  <a:gd name="connsiteX0" fmla="*/ 27069 w 127097"/>
                  <a:gd name="connsiteY0" fmla="*/ 79439 h 79439"/>
                  <a:gd name="connsiteX1" fmla="*/ 24856 w 127097"/>
                  <a:gd name="connsiteY1" fmla="*/ 79439 h 79439"/>
                  <a:gd name="connsiteX2" fmla="*/ 0 w 127097"/>
                  <a:gd name="connsiteY2" fmla="*/ 53761 h 79439"/>
                  <a:gd name="connsiteX3" fmla="*/ 23338 w 127097"/>
                  <a:gd name="connsiteY3" fmla="*/ 30044 h 79439"/>
                  <a:gd name="connsiteX4" fmla="*/ 49458 w 127097"/>
                  <a:gd name="connsiteY4" fmla="*/ 14233 h 79439"/>
                  <a:gd name="connsiteX5" fmla="*/ 53380 w 127097"/>
                  <a:gd name="connsiteY5" fmla="*/ 14675 h 79439"/>
                  <a:gd name="connsiteX6" fmla="*/ 80449 w 127097"/>
                  <a:gd name="connsiteY6" fmla="*/ 2 h 79439"/>
                  <a:gd name="connsiteX7" fmla="*/ 110617 w 127097"/>
                  <a:gd name="connsiteY7" fmla="*/ 25301 h 79439"/>
                  <a:gd name="connsiteX8" fmla="*/ 127061 w 127097"/>
                  <a:gd name="connsiteY8" fmla="*/ 52054 h 79439"/>
                  <a:gd name="connsiteX9" fmla="*/ 118333 w 127097"/>
                  <a:gd name="connsiteY9" fmla="*/ 72545 h 79439"/>
                  <a:gd name="connsiteX10" fmla="*/ 101573 w 127097"/>
                  <a:gd name="connsiteY10" fmla="*/ 78870 h 79439"/>
                  <a:gd name="connsiteX11" fmla="*/ 63626 w 127097"/>
                  <a:gd name="connsiteY11" fmla="*/ 78870 h 79439"/>
                  <a:gd name="connsiteX12" fmla="*/ 24286 w 127097"/>
                  <a:gd name="connsiteY12" fmla="*/ 45856 h 79439"/>
                  <a:gd name="connsiteX13" fmla="*/ 18468 w 127097"/>
                  <a:gd name="connsiteY13" fmla="*/ 48196 h 79439"/>
                  <a:gd name="connsiteX14" fmla="*/ 15812 w 127097"/>
                  <a:gd name="connsiteY14" fmla="*/ 54141 h 79439"/>
                  <a:gd name="connsiteX15" fmla="*/ 25235 w 127097"/>
                  <a:gd name="connsiteY15" fmla="*/ 63628 h 79439"/>
                  <a:gd name="connsiteX16" fmla="*/ 63626 w 127097"/>
                  <a:gd name="connsiteY16" fmla="*/ 63628 h 79439"/>
                  <a:gd name="connsiteX17" fmla="*/ 102142 w 127097"/>
                  <a:gd name="connsiteY17" fmla="*/ 63628 h 79439"/>
                  <a:gd name="connsiteX18" fmla="*/ 107581 w 127097"/>
                  <a:gd name="connsiteY18" fmla="*/ 61351 h 79439"/>
                  <a:gd name="connsiteX19" fmla="*/ 111439 w 127097"/>
                  <a:gd name="connsiteY19" fmla="*/ 51927 h 79439"/>
                  <a:gd name="connsiteX20" fmla="*/ 103154 w 127097"/>
                  <a:gd name="connsiteY20" fmla="*/ 39784 h 79439"/>
                  <a:gd name="connsiteX21" fmla="*/ 96830 w 127097"/>
                  <a:gd name="connsiteY21" fmla="*/ 39215 h 79439"/>
                  <a:gd name="connsiteX22" fmla="*/ 96197 w 127097"/>
                  <a:gd name="connsiteY22" fmla="*/ 32890 h 79439"/>
                  <a:gd name="connsiteX23" fmla="*/ 80449 w 127097"/>
                  <a:gd name="connsiteY23" fmla="*/ 16256 h 79439"/>
                  <a:gd name="connsiteX24" fmla="*/ 80449 w 127097"/>
                  <a:gd name="connsiteY24" fmla="*/ 16256 h 79439"/>
                  <a:gd name="connsiteX25" fmla="*/ 64954 w 127097"/>
                  <a:gd name="connsiteY25" fmla="*/ 27324 h 79439"/>
                  <a:gd name="connsiteX26" fmla="*/ 61855 w 127097"/>
                  <a:gd name="connsiteY26" fmla="*/ 35293 h 79439"/>
                  <a:gd name="connsiteX27" fmla="*/ 54139 w 127097"/>
                  <a:gd name="connsiteY27" fmla="*/ 31562 h 79439"/>
                  <a:gd name="connsiteX28" fmla="*/ 37287 w 127097"/>
                  <a:gd name="connsiteY28" fmla="*/ 37565 h 79439"/>
                  <a:gd name="connsiteX29" fmla="*/ 36430 w 127097"/>
                  <a:gd name="connsiteY29" fmla="*/ 39974 h 79439"/>
                  <a:gd name="connsiteX30" fmla="*/ 34406 w 127097"/>
                  <a:gd name="connsiteY30" fmla="*/ 48385 h 79439"/>
                  <a:gd name="connsiteX31" fmla="*/ 26563 w 127097"/>
                  <a:gd name="connsiteY31" fmla="*/ 46298 h 79439"/>
                  <a:gd name="connsiteX32" fmla="*/ 24476 w 127097"/>
                  <a:gd name="connsiteY32" fmla="*/ 46298 h 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97" h="79439">
                    <a:moveTo>
                      <a:pt x="27069" y="79439"/>
                    </a:moveTo>
                    <a:lnTo>
                      <a:pt x="24856" y="79439"/>
                    </a:lnTo>
                    <a:cubicBezTo>
                      <a:pt x="11054" y="78867"/>
                      <a:pt x="123" y="67575"/>
                      <a:pt x="0" y="53761"/>
                    </a:cubicBezTo>
                    <a:cubicBezTo>
                      <a:pt x="322" y="40944"/>
                      <a:pt x="10528" y="30573"/>
                      <a:pt x="23338" y="30044"/>
                    </a:cubicBezTo>
                    <a:cubicBezTo>
                      <a:pt x="28217" y="20131"/>
                      <a:pt x="38414" y="13960"/>
                      <a:pt x="49458" y="14233"/>
                    </a:cubicBezTo>
                    <a:cubicBezTo>
                      <a:pt x="50774" y="14291"/>
                      <a:pt x="52084" y="14439"/>
                      <a:pt x="53380" y="14675"/>
                    </a:cubicBezTo>
                    <a:cubicBezTo>
                      <a:pt x="59251" y="5425"/>
                      <a:pt x="69493" y="-126"/>
                      <a:pt x="80449" y="2"/>
                    </a:cubicBezTo>
                    <a:cubicBezTo>
                      <a:pt x="95049" y="694"/>
                      <a:pt x="107392" y="11044"/>
                      <a:pt x="110617" y="25301"/>
                    </a:cubicBezTo>
                    <a:cubicBezTo>
                      <a:pt x="121110" y="29950"/>
                      <a:pt x="127649" y="40590"/>
                      <a:pt x="127061" y="52054"/>
                    </a:cubicBezTo>
                    <a:cubicBezTo>
                      <a:pt x="126966" y="59767"/>
                      <a:pt x="123829" y="67131"/>
                      <a:pt x="118333" y="72545"/>
                    </a:cubicBezTo>
                    <a:cubicBezTo>
                      <a:pt x="113811" y="76799"/>
                      <a:pt x="107779" y="79076"/>
                      <a:pt x="101573" y="78870"/>
                    </a:cubicBezTo>
                    <a:cubicBezTo>
                      <a:pt x="100118" y="78870"/>
                      <a:pt x="81840" y="78870"/>
                      <a:pt x="63626" y="78870"/>
                    </a:cubicBezTo>
                    <a:close/>
                    <a:moveTo>
                      <a:pt x="24286" y="45856"/>
                    </a:moveTo>
                    <a:cubicBezTo>
                      <a:pt x="22115" y="45843"/>
                      <a:pt x="20026" y="46683"/>
                      <a:pt x="18468" y="48196"/>
                    </a:cubicBezTo>
                    <a:cubicBezTo>
                      <a:pt x="16826" y="49745"/>
                      <a:pt x="15870" y="51884"/>
                      <a:pt x="15812" y="54141"/>
                    </a:cubicBezTo>
                    <a:cubicBezTo>
                      <a:pt x="16198" y="59188"/>
                      <a:pt x="20191" y="63208"/>
                      <a:pt x="25235" y="63628"/>
                    </a:cubicBezTo>
                    <a:lnTo>
                      <a:pt x="63626" y="63628"/>
                    </a:lnTo>
                    <a:cubicBezTo>
                      <a:pt x="86710" y="63628"/>
                      <a:pt x="100751" y="63628"/>
                      <a:pt x="102142" y="63628"/>
                    </a:cubicBezTo>
                    <a:cubicBezTo>
                      <a:pt x="104160" y="63502"/>
                      <a:pt x="106076" y="62700"/>
                      <a:pt x="107581" y="61351"/>
                    </a:cubicBezTo>
                    <a:cubicBezTo>
                      <a:pt x="110075" y="58851"/>
                      <a:pt x="111465" y="55458"/>
                      <a:pt x="111439" y="51927"/>
                    </a:cubicBezTo>
                    <a:cubicBezTo>
                      <a:pt x="112097" y="46379"/>
                      <a:pt x="108559" y="41197"/>
                      <a:pt x="103154" y="39784"/>
                    </a:cubicBezTo>
                    <a:lnTo>
                      <a:pt x="96830" y="39215"/>
                    </a:lnTo>
                    <a:lnTo>
                      <a:pt x="96197" y="32890"/>
                    </a:lnTo>
                    <a:cubicBezTo>
                      <a:pt x="95911" y="24160"/>
                      <a:pt x="89150" y="17020"/>
                      <a:pt x="80449" y="16256"/>
                    </a:cubicBezTo>
                    <a:lnTo>
                      <a:pt x="80449" y="16256"/>
                    </a:lnTo>
                    <a:cubicBezTo>
                      <a:pt x="73431" y="16198"/>
                      <a:pt x="67174" y="20667"/>
                      <a:pt x="64954" y="27324"/>
                    </a:cubicBezTo>
                    <a:lnTo>
                      <a:pt x="61855" y="35293"/>
                    </a:lnTo>
                    <a:lnTo>
                      <a:pt x="54139" y="31562"/>
                    </a:lnTo>
                    <a:cubicBezTo>
                      <a:pt x="47828" y="28566"/>
                      <a:pt x="40283" y="31254"/>
                      <a:pt x="37287" y="37565"/>
                    </a:cubicBezTo>
                    <a:cubicBezTo>
                      <a:pt x="36920" y="38337"/>
                      <a:pt x="36633" y="39144"/>
                      <a:pt x="36430" y="39974"/>
                    </a:cubicBezTo>
                    <a:lnTo>
                      <a:pt x="34406" y="48385"/>
                    </a:lnTo>
                    <a:lnTo>
                      <a:pt x="26563" y="46298"/>
                    </a:lnTo>
                    <a:cubicBezTo>
                      <a:pt x="25870" y="46229"/>
                      <a:pt x="25170" y="46229"/>
                      <a:pt x="24476" y="46298"/>
                    </a:cubicBezTo>
                    <a:close/>
                  </a:path>
                </a:pathLst>
              </a:custGeom>
              <a:grpFill/>
              <a:ln w="6271" cap="flat">
                <a:noFill/>
                <a:prstDash val="solid"/>
                <a:miter/>
              </a:ln>
            </p:spPr>
            <p:txBody>
              <a:bodyPr rtlCol="0" anchor="ctr"/>
              <a:lstStyle/>
              <a:p>
                <a:endParaRPr lang="en-US"/>
              </a:p>
            </p:txBody>
          </p:sp>
          <p:sp>
            <p:nvSpPr>
              <p:cNvPr id="56" name="Picture Placeholder 79">
                <a:extLst>
                  <a:ext uri="{FF2B5EF4-FFF2-40B4-BE49-F238E27FC236}">
                    <a16:creationId xmlns:a16="http://schemas.microsoft.com/office/drawing/2014/main" id="{7DC7B619-CFAB-7417-358C-F2AD723A3D22}"/>
                  </a:ext>
                </a:extLst>
              </p:cNvPr>
              <p:cNvSpPr/>
              <p:nvPr/>
            </p:nvSpPr>
            <p:spPr>
              <a:xfrm>
                <a:off x="7618822" y="1004499"/>
                <a:ext cx="28207" cy="28207"/>
              </a:xfrm>
              <a:custGeom>
                <a:avLst/>
                <a:gdLst>
                  <a:gd name="connsiteX0" fmla="*/ 14103 w 28207"/>
                  <a:gd name="connsiteY0" fmla="*/ 28208 h 28207"/>
                  <a:gd name="connsiteX1" fmla="*/ 0 w 28207"/>
                  <a:gd name="connsiteY1" fmla="*/ 14103 h 28207"/>
                  <a:gd name="connsiteX2" fmla="*/ 14105 w 28207"/>
                  <a:gd name="connsiteY2" fmla="*/ 0 h 28207"/>
                  <a:gd name="connsiteX3" fmla="*/ 28208 w 28207"/>
                  <a:gd name="connsiteY3" fmla="*/ 14105 h 28207"/>
                  <a:gd name="connsiteX4" fmla="*/ 28206 w 28207"/>
                  <a:gd name="connsiteY4" fmla="*/ 14294 h 28207"/>
                  <a:gd name="connsiteX5" fmla="*/ 14103 w 28207"/>
                  <a:gd name="connsiteY5" fmla="*/ 28208 h 28207"/>
                  <a:gd name="connsiteX6" fmla="*/ 14103 w 28207"/>
                  <a:gd name="connsiteY6" fmla="*/ 7906 h 28207"/>
                  <a:gd name="connsiteX7" fmla="*/ 7778 w 28207"/>
                  <a:gd name="connsiteY7" fmla="*/ 14230 h 28207"/>
                  <a:gd name="connsiteX8" fmla="*/ 14103 w 28207"/>
                  <a:gd name="connsiteY8" fmla="*/ 20555 h 28207"/>
                  <a:gd name="connsiteX9" fmla="*/ 20427 w 28207"/>
                  <a:gd name="connsiteY9" fmla="*/ 14230 h 28207"/>
                  <a:gd name="connsiteX10" fmla="*/ 14103 w 28207"/>
                  <a:gd name="connsiteY10" fmla="*/ 8095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7" h="28207">
                    <a:moveTo>
                      <a:pt x="14103" y="28208"/>
                    </a:moveTo>
                    <a:cubicBezTo>
                      <a:pt x="6313" y="28207"/>
                      <a:pt x="-1" y="21892"/>
                      <a:pt x="0" y="14103"/>
                    </a:cubicBezTo>
                    <a:cubicBezTo>
                      <a:pt x="1" y="6313"/>
                      <a:pt x="6316" y="-1"/>
                      <a:pt x="14105" y="0"/>
                    </a:cubicBezTo>
                    <a:cubicBezTo>
                      <a:pt x="21894" y="1"/>
                      <a:pt x="28208" y="6316"/>
                      <a:pt x="28208" y="14105"/>
                    </a:cubicBezTo>
                    <a:cubicBezTo>
                      <a:pt x="28208" y="14168"/>
                      <a:pt x="28207" y="14231"/>
                      <a:pt x="28206" y="14294"/>
                    </a:cubicBezTo>
                    <a:cubicBezTo>
                      <a:pt x="28103" y="22009"/>
                      <a:pt x="21819" y="28208"/>
                      <a:pt x="14103" y="28208"/>
                    </a:cubicBezTo>
                    <a:close/>
                    <a:moveTo>
                      <a:pt x="14103" y="7906"/>
                    </a:moveTo>
                    <a:cubicBezTo>
                      <a:pt x="10610" y="7906"/>
                      <a:pt x="7778" y="10737"/>
                      <a:pt x="7778" y="14230"/>
                    </a:cubicBezTo>
                    <a:cubicBezTo>
                      <a:pt x="7778" y="17723"/>
                      <a:pt x="10610" y="20555"/>
                      <a:pt x="14103" y="20555"/>
                    </a:cubicBezTo>
                    <a:cubicBezTo>
                      <a:pt x="17596" y="20555"/>
                      <a:pt x="20427" y="17723"/>
                      <a:pt x="20427" y="14230"/>
                    </a:cubicBezTo>
                    <a:cubicBezTo>
                      <a:pt x="20325" y="10812"/>
                      <a:pt x="17523" y="8094"/>
                      <a:pt x="14103" y="8095"/>
                    </a:cubicBezTo>
                    <a:close/>
                  </a:path>
                </a:pathLst>
              </a:custGeom>
              <a:grpFill/>
              <a:ln w="6271" cap="flat">
                <a:noFill/>
                <a:prstDash val="solid"/>
                <a:miter/>
              </a:ln>
            </p:spPr>
            <p:txBody>
              <a:bodyPr rtlCol="0" anchor="ctr"/>
              <a:lstStyle/>
              <a:p>
                <a:endParaRPr lang="en-US"/>
              </a:p>
            </p:txBody>
          </p:sp>
          <p:sp>
            <p:nvSpPr>
              <p:cNvPr id="57" name="Picture Placeholder 79">
                <a:extLst>
                  <a:ext uri="{FF2B5EF4-FFF2-40B4-BE49-F238E27FC236}">
                    <a16:creationId xmlns:a16="http://schemas.microsoft.com/office/drawing/2014/main" id="{3A3F04A4-C37D-FD65-D5BD-E6A05553680A}"/>
                  </a:ext>
                </a:extLst>
              </p:cNvPr>
              <p:cNvSpPr/>
              <p:nvPr/>
            </p:nvSpPr>
            <p:spPr>
              <a:xfrm>
                <a:off x="7545265" y="1136493"/>
                <a:ext cx="28334" cy="28334"/>
              </a:xfrm>
              <a:custGeom>
                <a:avLst/>
                <a:gdLst>
                  <a:gd name="connsiteX0" fmla="*/ 14230 w 28334"/>
                  <a:gd name="connsiteY0" fmla="*/ 28334 h 28334"/>
                  <a:gd name="connsiteX1" fmla="*/ 0 w 28334"/>
                  <a:gd name="connsiteY1" fmla="*/ 14230 h 28334"/>
                  <a:gd name="connsiteX2" fmla="*/ 14104 w 28334"/>
                  <a:gd name="connsiteY2" fmla="*/ 0 h 28334"/>
                  <a:gd name="connsiteX3" fmla="*/ 28334 w 28334"/>
                  <a:gd name="connsiteY3" fmla="*/ 14104 h 28334"/>
                  <a:gd name="connsiteX4" fmla="*/ 28334 w 28334"/>
                  <a:gd name="connsiteY4" fmla="*/ 14167 h 28334"/>
                  <a:gd name="connsiteX5" fmla="*/ 14230 w 28334"/>
                  <a:gd name="connsiteY5" fmla="*/ 28334 h 28334"/>
                  <a:gd name="connsiteX6" fmla="*/ 14230 w 28334"/>
                  <a:gd name="connsiteY6" fmla="*/ 7969 h 28334"/>
                  <a:gd name="connsiteX7" fmla="*/ 7906 w 28334"/>
                  <a:gd name="connsiteY7" fmla="*/ 14294 h 28334"/>
                  <a:gd name="connsiteX8" fmla="*/ 14230 w 28334"/>
                  <a:gd name="connsiteY8" fmla="*/ 20618 h 28334"/>
                  <a:gd name="connsiteX9" fmla="*/ 20555 w 28334"/>
                  <a:gd name="connsiteY9" fmla="*/ 14294 h 28334"/>
                  <a:gd name="connsiteX10" fmla="*/ 14230 w 28334"/>
                  <a:gd name="connsiteY10" fmla="*/ 7969 h 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4">
                    <a:moveTo>
                      <a:pt x="14230" y="28334"/>
                    </a:moveTo>
                    <a:cubicBezTo>
                      <a:pt x="6406" y="28369"/>
                      <a:pt x="35" y="22055"/>
                      <a:pt x="0" y="14230"/>
                    </a:cubicBezTo>
                    <a:cubicBezTo>
                      <a:pt x="-35" y="6406"/>
                      <a:pt x="6280" y="36"/>
                      <a:pt x="14104" y="0"/>
                    </a:cubicBezTo>
                    <a:cubicBezTo>
                      <a:pt x="21928" y="-35"/>
                      <a:pt x="28300" y="6280"/>
                      <a:pt x="28334" y="14104"/>
                    </a:cubicBezTo>
                    <a:cubicBezTo>
                      <a:pt x="28334" y="14125"/>
                      <a:pt x="28334" y="14146"/>
                      <a:pt x="28334" y="14167"/>
                    </a:cubicBezTo>
                    <a:cubicBezTo>
                      <a:pt x="28334" y="21967"/>
                      <a:pt x="22030" y="28300"/>
                      <a:pt x="14230" y="28334"/>
                    </a:cubicBezTo>
                    <a:close/>
                    <a:moveTo>
                      <a:pt x="14230" y="7969"/>
                    </a:moveTo>
                    <a:cubicBezTo>
                      <a:pt x="10737" y="7969"/>
                      <a:pt x="7906" y="10801"/>
                      <a:pt x="7906" y="14294"/>
                    </a:cubicBezTo>
                    <a:cubicBezTo>
                      <a:pt x="7906" y="17787"/>
                      <a:pt x="10737" y="20618"/>
                      <a:pt x="14230" y="20618"/>
                    </a:cubicBezTo>
                    <a:cubicBezTo>
                      <a:pt x="17724" y="20618"/>
                      <a:pt x="20555" y="17787"/>
                      <a:pt x="20555" y="14294"/>
                    </a:cubicBezTo>
                    <a:cubicBezTo>
                      <a:pt x="20555" y="10801"/>
                      <a:pt x="17724" y="7969"/>
                      <a:pt x="14230" y="7969"/>
                    </a:cubicBezTo>
                    <a:close/>
                  </a:path>
                </a:pathLst>
              </a:custGeom>
              <a:grpFill/>
              <a:ln w="6271" cap="flat">
                <a:noFill/>
                <a:prstDash val="solid"/>
                <a:miter/>
              </a:ln>
            </p:spPr>
            <p:txBody>
              <a:bodyPr rtlCol="0" anchor="ctr"/>
              <a:lstStyle/>
              <a:p>
                <a:endParaRPr lang="en-US"/>
              </a:p>
            </p:txBody>
          </p:sp>
          <p:sp>
            <p:nvSpPr>
              <p:cNvPr id="58" name="Picture Placeholder 79">
                <a:extLst>
                  <a:ext uri="{FF2B5EF4-FFF2-40B4-BE49-F238E27FC236}">
                    <a16:creationId xmlns:a16="http://schemas.microsoft.com/office/drawing/2014/main" id="{945A34C3-0CBC-477D-C34C-18E9219BA7C3}"/>
                  </a:ext>
                </a:extLst>
              </p:cNvPr>
              <p:cNvSpPr/>
              <p:nvPr/>
            </p:nvSpPr>
            <p:spPr>
              <a:xfrm>
                <a:off x="7657021" y="1012278"/>
                <a:ext cx="70784" cy="121116"/>
              </a:xfrm>
              <a:custGeom>
                <a:avLst/>
                <a:gdLst>
                  <a:gd name="connsiteX0" fmla="*/ 1834 w 70784"/>
                  <a:gd name="connsiteY0" fmla="*/ 6514 h 121116"/>
                  <a:gd name="connsiteX1" fmla="*/ 0 w 70784"/>
                  <a:gd name="connsiteY1" fmla="*/ 16128 h 121116"/>
                  <a:gd name="connsiteX2" fmla="*/ 51419 w 70784"/>
                  <a:gd name="connsiteY2" fmla="*/ 114791 h 121116"/>
                  <a:gd name="connsiteX3" fmla="*/ 65902 w 70784"/>
                  <a:gd name="connsiteY3" fmla="*/ 121116 h 121116"/>
                  <a:gd name="connsiteX4" fmla="*/ 6177 w 70784"/>
                  <a:gd name="connsiteY4" fmla="*/ 1578 h 121116"/>
                  <a:gd name="connsiteX5" fmla="*/ 949 w 70784"/>
                  <a:gd name="connsiteY5" fmla="*/ 0 h 121116"/>
                  <a:gd name="connsiteX6" fmla="*/ 1834 w 70784"/>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84" h="121116">
                    <a:moveTo>
                      <a:pt x="1834" y="6514"/>
                    </a:moveTo>
                    <a:cubicBezTo>
                      <a:pt x="1818" y="9804"/>
                      <a:pt x="1196" y="13063"/>
                      <a:pt x="0" y="16128"/>
                    </a:cubicBezTo>
                    <a:cubicBezTo>
                      <a:pt x="41319" y="29321"/>
                      <a:pt x="64277" y="73364"/>
                      <a:pt x="51419" y="114791"/>
                    </a:cubicBezTo>
                    <a:cubicBezTo>
                      <a:pt x="56789" y="115325"/>
                      <a:pt x="61861" y="117538"/>
                      <a:pt x="65902" y="121116"/>
                    </a:cubicBezTo>
                    <a:cubicBezTo>
                      <a:pt x="82416" y="71613"/>
                      <a:pt x="55682" y="18095"/>
                      <a:pt x="6177" y="1578"/>
                    </a:cubicBezTo>
                    <a:cubicBezTo>
                      <a:pt x="4449" y="1002"/>
                      <a:pt x="2706" y="476"/>
                      <a:pt x="949" y="0"/>
                    </a:cubicBezTo>
                    <a:cubicBezTo>
                      <a:pt x="1504" y="2128"/>
                      <a:pt x="1801" y="4315"/>
                      <a:pt x="1834" y="6514"/>
                    </a:cubicBezTo>
                    <a:close/>
                  </a:path>
                </a:pathLst>
              </a:custGeom>
              <a:grpFill/>
              <a:ln w="6271" cap="flat">
                <a:noFill/>
                <a:prstDash val="solid"/>
                <a:miter/>
              </a:ln>
            </p:spPr>
            <p:txBody>
              <a:bodyPr rtlCol="0" anchor="ctr"/>
              <a:lstStyle/>
              <a:p>
                <a:endParaRPr lang="en-US"/>
              </a:p>
            </p:txBody>
          </p:sp>
          <p:sp>
            <p:nvSpPr>
              <p:cNvPr id="59" name="Picture Placeholder 79">
                <a:extLst>
                  <a:ext uri="{FF2B5EF4-FFF2-40B4-BE49-F238E27FC236}">
                    <a16:creationId xmlns:a16="http://schemas.microsoft.com/office/drawing/2014/main" id="{F00820EF-96CC-E1F8-6A51-2807EF7E8715}"/>
                  </a:ext>
                </a:extLst>
              </p:cNvPr>
              <p:cNvSpPr/>
              <p:nvPr/>
            </p:nvSpPr>
            <p:spPr>
              <a:xfrm>
                <a:off x="7538117" y="1012468"/>
                <a:ext cx="70710" cy="119028"/>
              </a:xfrm>
              <a:custGeom>
                <a:avLst/>
                <a:gdLst>
                  <a:gd name="connsiteX0" fmla="*/ 18722 w 70710"/>
                  <a:gd name="connsiteY0" fmla="*/ 112515 h 119028"/>
                  <a:gd name="connsiteX1" fmla="*/ 70710 w 70710"/>
                  <a:gd name="connsiteY1" fmla="*/ 15938 h 119028"/>
                  <a:gd name="connsiteX2" fmla="*/ 68813 w 70710"/>
                  <a:gd name="connsiteY2" fmla="*/ 6325 h 119028"/>
                  <a:gd name="connsiteX3" fmla="*/ 69761 w 70710"/>
                  <a:gd name="connsiteY3" fmla="*/ 0 h 119028"/>
                  <a:gd name="connsiteX4" fmla="*/ 3413 w 70710"/>
                  <a:gd name="connsiteY4" fmla="*/ 116611 h 119028"/>
                  <a:gd name="connsiteX5" fmla="*/ 4112 w 70710"/>
                  <a:gd name="connsiteY5" fmla="*/ 119029 h 119028"/>
                  <a:gd name="connsiteX6" fmla="*/ 18722 w 70710"/>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0" h="119028">
                    <a:moveTo>
                      <a:pt x="18722" y="112515"/>
                    </a:moveTo>
                    <a:cubicBezTo>
                      <a:pt x="7131" y="71565"/>
                      <a:pt x="30146" y="28811"/>
                      <a:pt x="70710" y="15938"/>
                    </a:cubicBezTo>
                    <a:cubicBezTo>
                      <a:pt x="69457" y="12888"/>
                      <a:pt x="68813" y="9622"/>
                      <a:pt x="68813" y="6325"/>
                    </a:cubicBezTo>
                    <a:cubicBezTo>
                      <a:pt x="68852" y="4184"/>
                      <a:pt x="69171" y="2058"/>
                      <a:pt x="69761" y="0"/>
                    </a:cubicBezTo>
                    <a:cubicBezTo>
                      <a:pt x="19239" y="13880"/>
                      <a:pt x="-10467" y="66088"/>
                      <a:pt x="3413" y="116611"/>
                    </a:cubicBezTo>
                    <a:cubicBezTo>
                      <a:pt x="3635" y="117420"/>
                      <a:pt x="3869" y="118226"/>
                      <a:pt x="4112" y="119029"/>
                    </a:cubicBezTo>
                    <a:cubicBezTo>
                      <a:pt x="8149" y="115335"/>
                      <a:pt x="13276" y="113048"/>
                      <a:pt x="18722" y="112515"/>
                    </a:cubicBezTo>
                    <a:close/>
                  </a:path>
                </a:pathLst>
              </a:custGeom>
              <a:grpFill/>
              <a:ln w="6271" cap="flat">
                <a:noFill/>
                <a:prstDash val="solid"/>
                <a:miter/>
              </a:ln>
            </p:spPr>
            <p:txBody>
              <a:bodyPr rtlCol="0" anchor="ctr"/>
              <a:lstStyle/>
              <a:p>
                <a:endParaRPr lang="en-US"/>
              </a:p>
            </p:txBody>
          </p:sp>
          <p:sp>
            <p:nvSpPr>
              <p:cNvPr id="60" name="Picture Placeholder 79">
                <a:extLst>
                  <a:ext uri="{FF2B5EF4-FFF2-40B4-BE49-F238E27FC236}">
                    <a16:creationId xmlns:a16="http://schemas.microsoft.com/office/drawing/2014/main" id="{86F821F1-115C-8FA5-E904-05905CB2EC01}"/>
                  </a:ext>
                </a:extLst>
              </p:cNvPr>
              <p:cNvSpPr/>
              <p:nvPr/>
            </p:nvSpPr>
            <p:spPr>
              <a:xfrm>
                <a:off x="7569868" y="1163879"/>
                <a:ext cx="124278" cy="34657"/>
              </a:xfrm>
              <a:custGeom>
                <a:avLst/>
                <a:gdLst>
                  <a:gd name="connsiteX0" fmla="*/ 113021 w 124278"/>
                  <a:gd name="connsiteY0" fmla="*/ 1012 h 34657"/>
                  <a:gd name="connsiteX1" fmla="*/ 11827 w 124278"/>
                  <a:gd name="connsiteY1" fmla="*/ 0 h 34657"/>
                  <a:gd name="connsiteX2" fmla="*/ 0 w 124278"/>
                  <a:gd name="connsiteY2" fmla="*/ 10562 h 34657"/>
                  <a:gd name="connsiteX3" fmla="*/ 124278 w 124278"/>
                  <a:gd name="connsiteY3" fmla="*/ 12080 h 34657"/>
                  <a:gd name="connsiteX4" fmla="*/ 113021 w 124278"/>
                  <a:gd name="connsiteY4" fmla="*/ 1012 h 34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7">
                    <a:moveTo>
                      <a:pt x="113021" y="1012"/>
                    </a:moveTo>
                    <a:cubicBezTo>
                      <a:pt x="83491" y="25213"/>
                      <a:pt x="40867" y="24787"/>
                      <a:pt x="11827" y="0"/>
                    </a:cubicBezTo>
                    <a:cubicBezTo>
                      <a:pt x="9068" y="4656"/>
                      <a:pt x="4937" y="8345"/>
                      <a:pt x="0" y="10562"/>
                    </a:cubicBezTo>
                    <a:cubicBezTo>
                      <a:pt x="35207" y="42103"/>
                      <a:pt x="88312" y="42752"/>
                      <a:pt x="124278" y="12080"/>
                    </a:cubicBezTo>
                    <a:cubicBezTo>
                      <a:pt x="119491" y="9617"/>
                      <a:pt x="115563" y="5757"/>
                      <a:pt x="113021" y="1012"/>
                    </a:cubicBezTo>
                    <a:close/>
                  </a:path>
                </a:pathLst>
              </a:custGeom>
              <a:grpFill/>
              <a:ln w="6271" cap="flat">
                <a:noFill/>
                <a:prstDash val="solid"/>
                <a:miter/>
              </a:ln>
            </p:spPr>
            <p:txBody>
              <a:bodyPr rtlCol="0" anchor="ctr"/>
              <a:lstStyle/>
              <a:p>
                <a:endParaRPr lang="en-US"/>
              </a:p>
            </p:txBody>
          </p:sp>
          <p:sp>
            <p:nvSpPr>
              <p:cNvPr id="61" name="Picture Placeholder 79">
                <a:extLst>
                  <a:ext uri="{FF2B5EF4-FFF2-40B4-BE49-F238E27FC236}">
                    <a16:creationId xmlns:a16="http://schemas.microsoft.com/office/drawing/2014/main" id="{A7D4E5C8-F119-49F7-518D-60E8166049F5}"/>
                  </a:ext>
                </a:extLst>
              </p:cNvPr>
              <p:cNvSpPr/>
              <p:nvPr/>
            </p:nvSpPr>
            <p:spPr>
              <a:xfrm>
                <a:off x="7691490" y="1138581"/>
                <a:ext cx="28334" cy="28333"/>
              </a:xfrm>
              <a:custGeom>
                <a:avLst/>
                <a:gdLst>
                  <a:gd name="connsiteX0" fmla="*/ 14230 w 28334"/>
                  <a:gd name="connsiteY0" fmla="*/ 28334 h 28333"/>
                  <a:gd name="connsiteX1" fmla="*/ 0 w 28334"/>
                  <a:gd name="connsiteY1" fmla="*/ 14229 h 28333"/>
                  <a:gd name="connsiteX2" fmla="*/ 14104 w 28334"/>
                  <a:gd name="connsiteY2" fmla="*/ 0 h 28333"/>
                  <a:gd name="connsiteX3" fmla="*/ 28334 w 28334"/>
                  <a:gd name="connsiteY3" fmla="*/ 14104 h 28333"/>
                  <a:gd name="connsiteX4" fmla="*/ 28334 w 28334"/>
                  <a:gd name="connsiteY4" fmla="*/ 14293 h 28333"/>
                  <a:gd name="connsiteX5" fmla="*/ 14230 w 28334"/>
                  <a:gd name="connsiteY5" fmla="*/ 28334 h 28333"/>
                  <a:gd name="connsiteX6" fmla="*/ 14230 w 28334"/>
                  <a:gd name="connsiteY6" fmla="*/ 7969 h 28333"/>
                  <a:gd name="connsiteX7" fmla="*/ 7906 w 28334"/>
                  <a:gd name="connsiteY7" fmla="*/ 14293 h 28333"/>
                  <a:gd name="connsiteX8" fmla="*/ 14230 w 28334"/>
                  <a:gd name="connsiteY8" fmla="*/ 20618 h 28333"/>
                  <a:gd name="connsiteX9" fmla="*/ 20555 w 28334"/>
                  <a:gd name="connsiteY9" fmla="*/ 14293 h 28333"/>
                  <a:gd name="connsiteX10" fmla="*/ 14230 w 28334"/>
                  <a:gd name="connsiteY10" fmla="*/ 7969 h 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3">
                    <a:moveTo>
                      <a:pt x="14230" y="28334"/>
                    </a:moveTo>
                    <a:cubicBezTo>
                      <a:pt x="6407" y="28369"/>
                      <a:pt x="38" y="22053"/>
                      <a:pt x="0" y="14229"/>
                    </a:cubicBezTo>
                    <a:cubicBezTo>
                      <a:pt x="-31" y="6405"/>
                      <a:pt x="6280" y="34"/>
                      <a:pt x="14104" y="0"/>
                    </a:cubicBezTo>
                    <a:cubicBezTo>
                      <a:pt x="21928" y="-35"/>
                      <a:pt x="28303" y="6280"/>
                      <a:pt x="28334" y="14104"/>
                    </a:cubicBezTo>
                    <a:cubicBezTo>
                      <a:pt x="28334" y="14167"/>
                      <a:pt x="28334" y="14230"/>
                      <a:pt x="28334" y="14293"/>
                    </a:cubicBezTo>
                    <a:cubicBezTo>
                      <a:pt x="28296" y="22058"/>
                      <a:pt x="21997" y="28334"/>
                      <a:pt x="14230" y="28334"/>
                    </a:cubicBezTo>
                    <a:close/>
                    <a:moveTo>
                      <a:pt x="14230" y="7969"/>
                    </a:moveTo>
                    <a:cubicBezTo>
                      <a:pt x="10739" y="7969"/>
                      <a:pt x="7906" y="10800"/>
                      <a:pt x="7906" y="14293"/>
                    </a:cubicBezTo>
                    <a:cubicBezTo>
                      <a:pt x="7906" y="17786"/>
                      <a:pt x="10739" y="20618"/>
                      <a:pt x="14230" y="20618"/>
                    </a:cubicBezTo>
                    <a:cubicBezTo>
                      <a:pt x="17722" y="20618"/>
                      <a:pt x="20555" y="17786"/>
                      <a:pt x="20555" y="14293"/>
                    </a:cubicBezTo>
                    <a:cubicBezTo>
                      <a:pt x="20555" y="10800"/>
                      <a:pt x="17722" y="7969"/>
                      <a:pt x="14230" y="7969"/>
                    </a:cubicBezTo>
                    <a:close/>
                  </a:path>
                </a:pathLst>
              </a:custGeom>
              <a:grpFill/>
              <a:ln w="6271" cap="flat">
                <a:noFill/>
                <a:prstDash val="solid"/>
                <a:miter/>
              </a:ln>
            </p:spPr>
            <p:txBody>
              <a:bodyPr rtlCol="0" anchor="ctr"/>
              <a:lstStyle/>
              <a:p>
                <a:endParaRPr lang="en-US"/>
              </a:p>
            </p:txBody>
          </p:sp>
          <p:sp>
            <p:nvSpPr>
              <p:cNvPr id="62" name="Picture Placeholder 79">
                <a:extLst>
                  <a:ext uri="{FF2B5EF4-FFF2-40B4-BE49-F238E27FC236}">
                    <a16:creationId xmlns:a16="http://schemas.microsoft.com/office/drawing/2014/main" id="{9BFA6801-6903-47DC-55E5-294C0E0DC223}"/>
                  </a:ext>
                </a:extLst>
              </p:cNvPr>
              <p:cNvSpPr/>
              <p:nvPr/>
            </p:nvSpPr>
            <p:spPr>
              <a:xfrm>
                <a:off x="7133961" y="710974"/>
                <a:ext cx="492132" cy="372898"/>
              </a:xfrm>
              <a:custGeom>
                <a:avLst/>
                <a:gdLst>
                  <a:gd name="connsiteX0" fmla="*/ 492132 w 492132"/>
                  <a:gd name="connsiteY0" fmla="*/ 283405 h 372898"/>
                  <a:gd name="connsiteX1" fmla="*/ 435211 w 492132"/>
                  <a:gd name="connsiteY1" fmla="*/ 211115 h 372898"/>
                  <a:gd name="connsiteX2" fmla="*/ 444129 w 492132"/>
                  <a:gd name="connsiteY2" fmla="*/ 175255 h 372898"/>
                  <a:gd name="connsiteX3" fmla="*/ 382590 w 492132"/>
                  <a:gd name="connsiteY3" fmla="*/ 94869 h 372898"/>
                  <a:gd name="connsiteX4" fmla="*/ 289176 w 492132"/>
                  <a:gd name="connsiteY4" fmla="*/ 0 h 372898"/>
                  <a:gd name="connsiteX5" fmla="*/ 286836 w 492132"/>
                  <a:gd name="connsiteY5" fmla="*/ 0 h 372898"/>
                  <a:gd name="connsiteX6" fmla="*/ 198291 w 492132"/>
                  <a:gd name="connsiteY6" fmla="*/ 64764 h 372898"/>
                  <a:gd name="connsiteX7" fmla="*/ 165150 w 492132"/>
                  <a:gd name="connsiteY7" fmla="*/ 56858 h 372898"/>
                  <a:gd name="connsiteX8" fmla="*/ 163127 w 492132"/>
                  <a:gd name="connsiteY8" fmla="*/ 56858 h 372898"/>
                  <a:gd name="connsiteX9" fmla="*/ 82678 w 492132"/>
                  <a:gd name="connsiteY9" fmla="*/ 121812 h 372898"/>
                  <a:gd name="connsiteX10" fmla="*/ 66613 w 492132"/>
                  <a:gd name="connsiteY10" fmla="*/ 119345 h 372898"/>
                  <a:gd name="connsiteX11" fmla="*/ 65032 w 492132"/>
                  <a:gd name="connsiteY11" fmla="*/ 119345 h 372898"/>
                  <a:gd name="connsiteX12" fmla="*/ 15 w 492132"/>
                  <a:gd name="connsiteY12" fmla="*/ 183287 h 372898"/>
                  <a:gd name="connsiteX13" fmla="*/ 67941 w 492132"/>
                  <a:gd name="connsiteY13" fmla="*/ 253363 h 372898"/>
                  <a:gd name="connsiteX14" fmla="*/ 76480 w 492132"/>
                  <a:gd name="connsiteY14" fmla="*/ 253363 h 372898"/>
                  <a:gd name="connsiteX15" fmla="*/ 76480 w 492132"/>
                  <a:gd name="connsiteY15" fmla="*/ 372898 h 372898"/>
                  <a:gd name="connsiteX16" fmla="*/ 92291 w 492132"/>
                  <a:gd name="connsiteY16" fmla="*/ 372898 h 372898"/>
                  <a:gd name="connsiteX17" fmla="*/ 92291 w 492132"/>
                  <a:gd name="connsiteY17" fmla="*/ 253363 h 372898"/>
                  <a:gd name="connsiteX18" fmla="*/ 290251 w 492132"/>
                  <a:gd name="connsiteY18" fmla="*/ 252731 h 372898"/>
                  <a:gd name="connsiteX19" fmla="*/ 290251 w 492132"/>
                  <a:gd name="connsiteY19" fmla="*/ 372898 h 372898"/>
                  <a:gd name="connsiteX20" fmla="*/ 306063 w 492132"/>
                  <a:gd name="connsiteY20" fmla="*/ 372898 h 372898"/>
                  <a:gd name="connsiteX21" fmla="*/ 306063 w 492132"/>
                  <a:gd name="connsiteY21" fmla="*/ 252731 h 372898"/>
                  <a:gd name="connsiteX22" fmla="*/ 367032 w 492132"/>
                  <a:gd name="connsiteY22" fmla="*/ 252731 h 372898"/>
                  <a:gd name="connsiteX23" fmla="*/ 376076 w 492132"/>
                  <a:gd name="connsiteY23" fmla="*/ 252731 h 372898"/>
                  <a:gd name="connsiteX24" fmla="*/ 426673 w 492132"/>
                  <a:gd name="connsiteY24" fmla="*/ 225788 h 372898"/>
                  <a:gd name="connsiteX25" fmla="*/ 479610 w 492132"/>
                  <a:gd name="connsiteY25" fmla="*/ 293335 h 372898"/>
                  <a:gd name="connsiteX26" fmla="*/ 376076 w 492132"/>
                  <a:gd name="connsiteY26" fmla="*/ 236730 h 372898"/>
                  <a:gd name="connsiteX27" fmla="*/ 367032 w 492132"/>
                  <a:gd name="connsiteY27" fmla="*/ 236730 h 372898"/>
                  <a:gd name="connsiteX28" fmla="*/ 221566 w 492132"/>
                  <a:gd name="connsiteY28" fmla="*/ 237173 h 372898"/>
                  <a:gd name="connsiteX29" fmla="*/ 75278 w 492132"/>
                  <a:gd name="connsiteY29" fmla="*/ 237615 h 372898"/>
                  <a:gd name="connsiteX30" fmla="*/ 68384 w 492132"/>
                  <a:gd name="connsiteY30" fmla="*/ 237615 h 372898"/>
                  <a:gd name="connsiteX31" fmla="*/ 15827 w 492132"/>
                  <a:gd name="connsiteY31" fmla="*/ 183730 h 372898"/>
                  <a:gd name="connsiteX32" fmla="*/ 65032 w 492132"/>
                  <a:gd name="connsiteY32" fmla="*/ 135346 h 372898"/>
                  <a:gd name="connsiteX33" fmla="*/ 66297 w 492132"/>
                  <a:gd name="connsiteY33" fmla="*/ 135346 h 372898"/>
                  <a:gd name="connsiteX34" fmla="*/ 78440 w 492132"/>
                  <a:gd name="connsiteY34" fmla="*/ 137054 h 372898"/>
                  <a:gd name="connsiteX35" fmla="*/ 94631 w 492132"/>
                  <a:gd name="connsiteY35" fmla="*/ 141545 h 372898"/>
                  <a:gd name="connsiteX36" fmla="*/ 98110 w 492132"/>
                  <a:gd name="connsiteY36" fmla="*/ 125101 h 372898"/>
                  <a:gd name="connsiteX37" fmla="*/ 162557 w 492132"/>
                  <a:gd name="connsiteY37" fmla="*/ 72353 h 372898"/>
                  <a:gd name="connsiteX38" fmla="*/ 164139 w 492132"/>
                  <a:gd name="connsiteY38" fmla="*/ 72353 h 372898"/>
                  <a:gd name="connsiteX39" fmla="*/ 190828 w 492132"/>
                  <a:gd name="connsiteY39" fmla="*/ 78678 h 372898"/>
                  <a:gd name="connsiteX40" fmla="*/ 206260 w 492132"/>
                  <a:gd name="connsiteY40" fmla="*/ 86204 h 372898"/>
                  <a:gd name="connsiteX41" fmla="*/ 212585 w 492132"/>
                  <a:gd name="connsiteY41" fmla="*/ 70203 h 372898"/>
                  <a:gd name="connsiteX42" fmla="*/ 286646 w 492132"/>
                  <a:gd name="connsiteY42" fmla="*/ 15495 h 372898"/>
                  <a:gd name="connsiteX43" fmla="*/ 288607 w 492132"/>
                  <a:gd name="connsiteY43" fmla="*/ 15495 h 372898"/>
                  <a:gd name="connsiteX44" fmla="*/ 366652 w 492132"/>
                  <a:gd name="connsiteY44" fmla="*/ 96197 h 372898"/>
                  <a:gd name="connsiteX45" fmla="*/ 367854 w 492132"/>
                  <a:gd name="connsiteY45" fmla="*/ 109289 h 372898"/>
                  <a:gd name="connsiteX46" fmla="*/ 380883 w 492132"/>
                  <a:gd name="connsiteY46" fmla="*/ 110554 h 372898"/>
                  <a:gd name="connsiteX47" fmla="*/ 428127 w 492132"/>
                  <a:gd name="connsiteY47" fmla="*/ 174875 h 372898"/>
                  <a:gd name="connsiteX48" fmla="*/ 376076 w 492132"/>
                  <a:gd name="connsiteY48" fmla="*/ 236730 h 37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2132" h="372898">
                    <a:moveTo>
                      <a:pt x="492132" y="283405"/>
                    </a:moveTo>
                    <a:lnTo>
                      <a:pt x="435211" y="211115"/>
                    </a:lnTo>
                    <a:cubicBezTo>
                      <a:pt x="440661" y="199918"/>
                      <a:pt x="443700" y="187701"/>
                      <a:pt x="444129" y="175255"/>
                    </a:cubicBezTo>
                    <a:cubicBezTo>
                      <a:pt x="445141" y="133133"/>
                      <a:pt x="417881" y="98221"/>
                      <a:pt x="382590" y="94869"/>
                    </a:cubicBezTo>
                    <a:cubicBezTo>
                      <a:pt x="377784" y="42375"/>
                      <a:pt x="338318" y="949"/>
                      <a:pt x="289176" y="0"/>
                    </a:cubicBezTo>
                    <a:lnTo>
                      <a:pt x="286836" y="0"/>
                    </a:lnTo>
                    <a:cubicBezTo>
                      <a:pt x="247117" y="0"/>
                      <a:pt x="212838" y="26627"/>
                      <a:pt x="198291" y="64764"/>
                    </a:cubicBezTo>
                    <a:cubicBezTo>
                      <a:pt x="187934" y="59797"/>
                      <a:pt x="176635" y="57101"/>
                      <a:pt x="165150" y="56858"/>
                    </a:cubicBezTo>
                    <a:lnTo>
                      <a:pt x="163127" y="56858"/>
                    </a:lnTo>
                    <a:cubicBezTo>
                      <a:pt x="124349" y="56828"/>
                      <a:pt x="90821" y="83898"/>
                      <a:pt x="82678" y="121812"/>
                    </a:cubicBezTo>
                    <a:cubicBezTo>
                      <a:pt x="77456" y="120279"/>
                      <a:pt x="72054" y="119450"/>
                      <a:pt x="66613" y="119345"/>
                    </a:cubicBezTo>
                    <a:lnTo>
                      <a:pt x="65032" y="119345"/>
                    </a:lnTo>
                    <a:cubicBezTo>
                      <a:pt x="29595" y="119475"/>
                      <a:pt x="736" y="147857"/>
                      <a:pt x="15" y="183287"/>
                    </a:cubicBezTo>
                    <a:cubicBezTo>
                      <a:pt x="-807" y="219400"/>
                      <a:pt x="32018" y="252162"/>
                      <a:pt x="67941" y="253363"/>
                    </a:cubicBezTo>
                    <a:lnTo>
                      <a:pt x="76480" y="253363"/>
                    </a:lnTo>
                    <a:lnTo>
                      <a:pt x="76480" y="372898"/>
                    </a:lnTo>
                    <a:lnTo>
                      <a:pt x="92291" y="372898"/>
                    </a:lnTo>
                    <a:lnTo>
                      <a:pt x="92291" y="253363"/>
                    </a:lnTo>
                    <a:cubicBezTo>
                      <a:pt x="134729" y="253363"/>
                      <a:pt x="223463" y="252921"/>
                      <a:pt x="290251" y="252731"/>
                    </a:cubicBezTo>
                    <a:lnTo>
                      <a:pt x="290251" y="372898"/>
                    </a:lnTo>
                    <a:lnTo>
                      <a:pt x="306063" y="372898"/>
                    </a:lnTo>
                    <a:lnTo>
                      <a:pt x="306063" y="252731"/>
                    </a:lnTo>
                    <a:lnTo>
                      <a:pt x="367032" y="252731"/>
                    </a:lnTo>
                    <a:lnTo>
                      <a:pt x="376076" y="252731"/>
                    </a:lnTo>
                    <a:cubicBezTo>
                      <a:pt x="396251" y="252247"/>
                      <a:pt x="415010" y="242257"/>
                      <a:pt x="426673" y="225788"/>
                    </a:cubicBezTo>
                    <a:lnTo>
                      <a:pt x="479610" y="293335"/>
                    </a:lnTo>
                    <a:close/>
                    <a:moveTo>
                      <a:pt x="376076" y="236730"/>
                    </a:moveTo>
                    <a:lnTo>
                      <a:pt x="367032" y="236730"/>
                    </a:lnTo>
                    <a:cubicBezTo>
                      <a:pt x="345655" y="236730"/>
                      <a:pt x="282725" y="236730"/>
                      <a:pt x="221566" y="237173"/>
                    </a:cubicBezTo>
                    <a:cubicBezTo>
                      <a:pt x="160407" y="237615"/>
                      <a:pt x="96908" y="237615"/>
                      <a:pt x="75278" y="237615"/>
                    </a:cubicBezTo>
                    <a:lnTo>
                      <a:pt x="68384" y="237615"/>
                    </a:lnTo>
                    <a:cubicBezTo>
                      <a:pt x="40746" y="236856"/>
                      <a:pt x="15194" y="210672"/>
                      <a:pt x="15827" y="183730"/>
                    </a:cubicBezTo>
                    <a:cubicBezTo>
                      <a:pt x="16508" y="156976"/>
                      <a:pt x="38271" y="135577"/>
                      <a:pt x="65032" y="135346"/>
                    </a:cubicBezTo>
                    <a:lnTo>
                      <a:pt x="66297" y="135346"/>
                    </a:lnTo>
                    <a:cubicBezTo>
                      <a:pt x="70402" y="135382"/>
                      <a:pt x="74485" y="135956"/>
                      <a:pt x="78440" y="137054"/>
                    </a:cubicBezTo>
                    <a:lnTo>
                      <a:pt x="94631" y="141545"/>
                    </a:lnTo>
                    <a:lnTo>
                      <a:pt x="98110" y="125101"/>
                    </a:lnTo>
                    <a:cubicBezTo>
                      <a:pt x="104594" y="94598"/>
                      <a:pt x="131375" y="72679"/>
                      <a:pt x="162557" y="72353"/>
                    </a:cubicBezTo>
                    <a:lnTo>
                      <a:pt x="164139" y="72353"/>
                    </a:lnTo>
                    <a:cubicBezTo>
                      <a:pt x="173383" y="72546"/>
                      <a:pt x="182480" y="74701"/>
                      <a:pt x="190828" y="78678"/>
                    </a:cubicBezTo>
                    <a:lnTo>
                      <a:pt x="206260" y="86204"/>
                    </a:lnTo>
                    <a:lnTo>
                      <a:pt x="212585" y="70203"/>
                    </a:lnTo>
                    <a:cubicBezTo>
                      <a:pt x="225234" y="36936"/>
                      <a:pt x="254580" y="15495"/>
                      <a:pt x="286646" y="15495"/>
                    </a:cubicBezTo>
                    <a:lnTo>
                      <a:pt x="288607" y="15495"/>
                    </a:lnTo>
                    <a:cubicBezTo>
                      <a:pt x="329021" y="16507"/>
                      <a:pt x="362541" y="51166"/>
                      <a:pt x="366652" y="96197"/>
                    </a:cubicBezTo>
                    <a:lnTo>
                      <a:pt x="367854" y="109289"/>
                    </a:lnTo>
                    <a:lnTo>
                      <a:pt x="380883" y="110554"/>
                    </a:lnTo>
                    <a:cubicBezTo>
                      <a:pt x="408205" y="113147"/>
                      <a:pt x="428950" y="141355"/>
                      <a:pt x="428127" y="174875"/>
                    </a:cubicBezTo>
                    <a:cubicBezTo>
                      <a:pt x="427305" y="208396"/>
                      <a:pt x="403904" y="236730"/>
                      <a:pt x="376076" y="236730"/>
                    </a:cubicBezTo>
                    <a:close/>
                  </a:path>
                </a:pathLst>
              </a:custGeom>
              <a:grpFill/>
              <a:ln w="6271" cap="flat">
                <a:noFill/>
                <a:prstDash val="solid"/>
                <a:miter/>
              </a:ln>
            </p:spPr>
            <p:txBody>
              <a:bodyPr rtlCol="0" anchor="ctr"/>
              <a:lstStyle/>
              <a:p>
                <a:endParaRPr lang="en-US"/>
              </a:p>
            </p:txBody>
          </p:sp>
        </p:grpSp>
        <p:sp>
          <p:nvSpPr>
            <p:cNvPr id="64" name="Rounded Rectangle 112">
              <a:extLst>
                <a:ext uri="{FF2B5EF4-FFF2-40B4-BE49-F238E27FC236}">
                  <a16:creationId xmlns:a16="http://schemas.microsoft.com/office/drawing/2014/main" id="{F2E44F84-2351-F4B3-7CEF-42A281DAC00C}"/>
                </a:ext>
              </a:extLst>
            </p:cNvPr>
            <p:cNvSpPr/>
            <p:nvPr/>
          </p:nvSpPr>
          <p:spPr>
            <a:xfrm>
              <a:off x="8470562" y="3067059"/>
              <a:ext cx="2191829" cy="1005840"/>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algn="ctr"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dirty="0">
                  <a:ln>
                    <a:noFill/>
                  </a:ln>
                  <a:solidFill>
                    <a:srgbClr val="1A428A"/>
                  </a:solidFill>
                  <a:effectLst/>
                  <a:uLnTx/>
                  <a:uFillTx/>
                  <a:ea typeface="Avenir Heavy" charset="0"/>
                  <a:cs typeface="Avenir Heavy" charset="0"/>
                </a:rPr>
                <a:t>Green Policies</a:t>
              </a:r>
            </a:p>
          </p:txBody>
        </p:sp>
        <p:sp>
          <p:nvSpPr>
            <p:cNvPr id="67" name="Rounded Rectangle 113">
              <a:extLst>
                <a:ext uri="{FF2B5EF4-FFF2-40B4-BE49-F238E27FC236}">
                  <a16:creationId xmlns:a16="http://schemas.microsoft.com/office/drawing/2014/main" id="{43882FC7-744C-2692-DE19-2F60D8766B57}"/>
                </a:ext>
              </a:extLst>
            </p:cNvPr>
            <p:cNvSpPr/>
            <p:nvPr/>
          </p:nvSpPr>
          <p:spPr>
            <a:xfrm>
              <a:off x="8470562" y="4166837"/>
              <a:ext cx="2191829" cy="896112"/>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algn="ctr"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a:ln>
                    <a:noFill/>
                  </a:ln>
                  <a:solidFill>
                    <a:srgbClr val="1A428A"/>
                  </a:solidFill>
                  <a:effectLst/>
                  <a:uLnTx/>
                  <a:uFillTx/>
                  <a:ea typeface="Avenir Heavy" charset="0"/>
                  <a:cs typeface="Avenir Heavy" charset="0"/>
                </a:rPr>
                <a:t>Green Automation</a:t>
              </a:r>
              <a:endParaRPr lang="en-US" sz="1600" kern="0">
                <a:solidFill>
                  <a:srgbClr val="717074">
                    <a:lumMod val="10000"/>
                  </a:srgbClr>
                </a:solidFill>
                <a:cs typeface="Arial" panose="020B0604020202020204" pitchFamily="34" charset="0"/>
              </a:endParaRPr>
            </a:p>
          </p:txBody>
        </p:sp>
        <p:sp>
          <p:nvSpPr>
            <p:cNvPr id="72" name="Rounded Rectangle 114">
              <a:extLst>
                <a:ext uri="{FF2B5EF4-FFF2-40B4-BE49-F238E27FC236}">
                  <a16:creationId xmlns:a16="http://schemas.microsoft.com/office/drawing/2014/main" id="{B95DC41E-087B-695A-C3A6-958A180A10B8}"/>
                </a:ext>
              </a:extLst>
            </p:cNvPr>
            <p:cNvSpPr/>
            <p:nvPr/>
          </p:nvSpPr>
          <p:spPr>
            <a:xfrm>
              <a:off x="8470562" y="2131872"/>
              <a:ext cx="2191829" cy="841248"/>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algn="ctr"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dirty="0">
                  <a:ln>
                    <a:noFill/>
                  </a:ln>
                  <a:solidFill>
                    <a:srgbClr val="1A428A"/>
                  </a:solidFill>
                  <a:effectLst/>
                  <a:uLnTx/>
                  <a:uFillTx/>
                  <a:ea typeface="Avenir Heavy" charset="0"/>
                  <a:cs typeface="Avenir Heavy" charset="0"/>
                </a:rPr>
                <a:t>Green Energy</a:t>
              </a:r>
            </a:p>
          </p:txBody>
        </p:sp>
      </p:grpSp>
      <p:sp>
        <p:nvSpPr>
          <p:cNvPr id="120" name="Rectangle 119">
            <a:extLst>
              <a:ext uri="{FF2B5EF4-FFF2-40B4-BE49-F238E27FC236}">
                <a16:creationId xmlns:a16="http://schemas.microsoft.com/office/drawing/2014/main" id="{CF63CDF0-7126-452C-AA4E-E7BBD79632A4}"/>
              </a:ext>
            </a:extLst>
          </p:cNvPr>
          <p:cNvSpPr/>
          <p:nvPr/>
        </p:nvSpPr>
        <p:spPr>
          <a:xfrm>
            <a:off x="1290742" y="5294756"/>
            <a:ext cx="9607341" cy="469259"/>
          </a:xfrm>
          <a:prstGeom prst="rect">
            <a:avLst/>
          </a:prstGeom>
          <a:solidFill>
            <a:srgbClr val="78BE20"/>
          </a:solidFill>
          <a:ln w="9525"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rPr>
              <a:t>Tech For Good </a:t>
            </a:r>
          </a:p>
        </p:txBody>
      </p:sp>
    </p:spTree>
    <p:extLst>
      <p:ext uri="{BB962C8B-B14F-4D97-AF65-F5344CB8AC3E}">
        <p14:creationId xmlns:p14="http://schemas.microsoft.com/office/powerpoint/2010/main" val="3747936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5" name="!!GE">
            <a:extLst>
              <a:ext uri="{FF2B5EF4-FFF2-40B4-BE49-F238E27FC236}">
                <a16:creationId xmlns:a16="http://schemas.microsoft.com/office/drawing/2014/main" id="{53B3FCAB-1862-4BD0-C1E5-13AD2ABDC5A3}"/>
              </a:ext>
            </a:extLst>
          </p:cNvPr>
          <p:cNvGrpSpPr/>
          <p:nvPr/>
        </p:nvGrpSpPr>
        <p:grpSpPr>
          <a:xfrm>
            <a:off x="8207585" y="1093985"/>
            <a:ext cx="2674233" cy="4296224"/>
            <a:chOff x="8223850" y="1093985"/>
            <a:chExt cx="2674233" cy="4296224"/>
          </a:xfrm>
        </p:grpSpPr>
        <p:grpSp>
          <p:nvGrpSpPr>
            <p:cNvPr id="126" name="Group 125">
              <a:extLst>
                <a:ext uri="{FF2B5EF4-FFF2-40B4-BE49-F238E27FC236}">
                  <a16:creationId xmlns:a16="http://schemas.microsoft.com/office/drawing/2014/main" id="{53FCD7CE-7D84-420F-1C09-43AF4DC2E883}"/>
                </a:ext>
              </a:extLst>
            </p:cNvPr>
            <p:cNvGrpSpPr/>
            <p:nvPr/>
          </p:nvGrpSpPr>
          <p:grpSpPr>
            <a:xfrm>
              <a:off x="8223850" y="1093985"/>
              <a:ext cx="2674233" cy="4296224"/>
              <a:chOff x="8143882" y="1066800"/>
              <a:chExt cx="2674930" cy="4297343"/>
            </a:xfrm>
          </p:grpSpPr>
          <p:sp>
            <p:nvSpPr>
              <p:cNvPr id="153" name="Rectangle 152">
                <a:extLst>
                  <a:ext uri="{FF2B5EF4-FFF2-40B4-BE49-F238E27FC236}">
                    <a16:creationId xmlns:a16="http://schemas.microsoft.com/office/drawing/2014/main" id="{3E8C3615-1C30-C8B4-2664-F6CBF3B85AFD}"/>
                  </a:ext>
                </a:extLst>
              </p:cNvPr>
              <p:cNvSpPr/>
              <p:nvPr/>
            </p:nvSpPr>
            <p:spPr>
              <a:xfrm>
                <a:off x="8143882" y="1066800"/>
                <a:ext cx="2674930"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154" name="TextBox 153">
                <a:extLst>
                  <a:ext uri="{FF2B5EF4-FFF2-40B4-BE49-F238E27FC236}">
                    <a16:creationId xmlns:a16="http://schemas.microsoft.com/office/drawing/2014/main" id="{C67F982C-9100-22FD-B03B-6226F5FB9F62}"/>
                  </a:ext>
                </a:extLst>
              </p:cNvPr>
              <p:cNvSpPr txBox="1"/>
              <p:nvPr/>
            </p:nvSpPr>
            <p:spPr>
              <a:xfrm>
                <a:off x="8283833" y="1145491"/>
                <a:ext cx="1362881"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Green</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Enterprise</a:t>
                </a:r>
              </a:p>
            </p:txBody>
          </p:sp>
          <p:grpSp>
            <p:nvGrpSpPr>
              <p:cNvPr id="155" name="Group 4">
                <a:extLst>
                  <a:ext uri="{FF2B5EF4-FFF2-40B4-BE49-F238E27FC236}">
                    <a16:creationId xmlns:a16="http://schemas.microsoft.com/office/drawing/2014/main" id="{36364BFA-C66E-0F22-2409-6403A5EBDBEF}"/>
                  </a:ext>
                </a:extLst>
              </p:cNvPr>
              <p:cNvGrpSpPr>
                <a:grpSpLocks noChangeAspect="1"/>
              </p:cNvGrpSpPr>
              <p:nvPr/>
            </p:nvGrpSpPr>
            <p:grpSpPr bwMode="auto">
              <a:xfrm>
                <a:off x="9978316" y="1406098"/>
                <a:ext cx="638039" cy="543468"/>
                <a:chOff x="4138" y="1092"/>
                <a:chExt cx="506" cy="431"/>
              </a:xfrm>
              <a:solidFill>
                <a:srgbClr val="006990">
                  <a:lumMod val="75000"/>
                </a:srgbClr>
              </a:solidFill>
            </p:grpSpPr>
            <p:sp>
              <p:nvSpPr>
                <p:cNvPr id="157" name="Freeform 57">
                  <a:extLst>
                    <a:ext uri="{FF2B5EF4-FFF2-40B4-BE49-F238E27FC236}">
                      <a16:creationId xmlns:a16="http://schemas.microsoft.com/office/drawing/2014/main" id="{F8250A5A-245C-F90E-CCD3-31A1D90F5D9D}"/>
                    </a:ext>
                  </a:extLst>
                </p:cNvPr>
                <p:cNvSpPr>
                  <a:spLocks/>
                </p:cNvSpPr>
                <p:nvPr/>
              </p:nvSpPr>
              <p:spPr bwMode="auto">
                <a:xfrm>
                  <a:off x="4500"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3" y="0"/>
                        <a:pt x="118" y="0"/>
                      </a:cubicBezTo>
                      <a:cubicBezTo>
                        <a:pt x="183" y="0"/>
                        <a:pt x="236" y="53"/>
                        <a:pt x="236" y="118"/>
                      </a:cubicBezTo>
                      <a:cubicBezTo>
                        <a:pt x="236" y="184"/>
                        <a:pt x="183" y="237"/>
                        <a:pt x="118" y="237"/>
                      </a:cubicBezTo>
                      <a:cubicBezTo>
                        <a:pt x="53"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158" name="Freeform 6">
                  <a:extLst>
                    <a:ext uri="{FF2B5EF4-FFF2-40B4-BE49-F238E27FC236}">
                      <a16:creationId xmlns:a16="http://schemas.microsoft.com/office/drawing/2014/main" id="{639FF58A-65F1-B54C-8198-8A9AA3F66B29}"/>
                    </a:ext>
                  </a:extLst>
                </p:cNvPr>
                <p:cNvSpPr>
                  <a:spLocks/>
                </p:cNvSpPr>
                <p:nvPr/>
              </p:nvSpPr>
              <p:spPr bwMode="auto">
                <a:xfrm>
                  <a:off x="4138"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2" y="0"/>
                        <a:pt x="118" y="0"/>
                      </a:cubicBezTo>
                      <a:cubicBezTo>
                        <a:pt x="183" y="0"/>
                        <a:pt x="236" y="53"/>
                        <a:pt x="236" y="118"/>
                      </a:cubicBezTo>
                      <a:cubicBezTo>
                        <a:pt x="236" y="184"/>
                        <a:pt x="183" y="237"/>
                        <a:pt x="118" y="237"/>
                      </a:cubicBezTo>
                      <a:cubicBezTo>
                        <a:pt x="52"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159" name="Freeform 7">
                  <a:extLst>
                    <a:ext uri="{FF2B5EF4-FFF2-40B4-BE49-F238E27FC236}">
                      <a16:creationId xmlns:a16="http://schemas.microsoft.com/office/drawing/2014/main" id="{62659677-3A4A-4E39-090D-48D4BEE50E97}"/>
                    </a:ext>
                  </a:extLst>
                </p:cNvPr>
                <p:cNvSpPr>
                  <a:spLocks/>
                </p:cNvSpPr>
                <p:nvPr/>
              </p:nvSpPr>
              <p:spPr bwMode="auto">
                <a:xfrm>
                  <a:off x="4319" y="1092"/>
                  <a:ext cx="144" cy="144"/>
                </a:xfrm>
                <a:custGeom>
                  <a:avLst/>
                  <a:gdLst>
                    <a:gd name="T0" fmla="*/ 0 w 237"/>
                    <a:gd name="T1" fmla="*/ 117 h 235"/>
                    <a:gd name="T2" fmla="*/ 0 w 237"/>
                    <a:gd name="T3" fmla="*/ 117 h 235"/>
                    <a:gd name="T4" fmla="*/ 118 w 237"/>
                    <a:gd name="T5" fmla="*/ 0 h 235"/>
                    <a:gd name="T6" fmla="*/ 237 w 237"/>
                    <a:gd name="T7" fmla="*/ 117 h 235"/>
                    <a:gd name="T8" fmla="*/ 118 w 237"/>
                    <a:gd name="T9" fmla="*/ 235 h 235"/>
                    <a:gd name="T10" fmla="*/ 0 w 237"/>
                    <a:gd name="T11" fmla="*/ 117 h 235"/>
                  </a:gdLst>
                  <a:ahLst/>
                  <a:cxnLst>
                    <a:cxn ang="0">
                      <a:pos x="T0" y="T1"/>
                    </a:cxn>
                    <a:cxn ang="0">
                      <a:pos x="T2" y="T3"/>
                    </a:cxn>
                    <a:cxn ang="0">
                      <a:pos x="T4" y="T5"/>
                    </a:cxn>
                    <a:cxn ang="0">
                      <a:pos x="T6" y="T7"/>
                    </a:cxn>
                    <a:cxn ang="0">
                      <a:pos x="T8" y="T9"/>
                    </a:cxn>
                    <a:cxn ang="0">
                      <a:pos x="T10" y="T11"/>
                    </a:cxn>
                  </a:cxnLst>
                  <a:rect l="0" t="0" r="r" b="b"/>
                  <a:pathLst>
                    <a:path w="237" h="235">
                      <a:moveTo>
                        <a:pt x="0" y="117"/>
                      </a:moveTo>
                      <a:lnTo>
                        <a:pt x="0" y="117"/>
                      </a:lnTo>
                      <a:cubicBezTo>
                        <a:pt x="0" y="52"/>
                        <a:pt x="53" y="0"/>
                        <a:pt x="118" y="0"/>
                      </a:cubicBezTo>
                      <a:cubicBezTo>
                        <a:pt x="184" y="0"/>
                        <a:pt x="237" y="52"/>
                        <a:pt x="237" y="117"/>
                      </a:cubicBezTo>
                      <a:cubicBezTo>
                        <a:pt x="237" y="182"/>
                        <a:pt x="184" y="235"/>
                        <a:pt x="118" y="235"/>
                      </a:cubicBezTo>
                      <a:cubicBezTo>
                        <a:pt x="53" y="235"/>
                        <a:pt x="0" y="182"/>
                        <a:pt x="0" y="117"/>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cxnSp>
            <p:nvCxnSpPr>
              <p:cNvPr id="156" name="Straight Connector 155">
                <a:extLst>
                  <a:ext uri="{FF2B5EF4-FFF2-40B4-BE49-F238E27FC236}">
                    <a16:creationId xmlns:a16="http://schemas.microsoft.com/office/drawing/2014/main" id="{B5181478-7F86-5339-BDB5-06DD907C04B0}"/>
                  </a:ext>
                </a:extLst>
              </p:cNvPr>
              <p:cNvCxnSpPr>
                <a:cxnSpLocks/>
              </p:cNvCxnSpPr>
              <p:nvPr/>
            </p:nvCxnSpPr>
            <p:spPr>
              <a:xfrm>
                <a:off x="8147934" y="1852794"/>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27" name="Rounded Rectangle 112">
              <a:extLst>
                <a:ext uri="{FF2B5EF4-FFF2-40B4-BE49-F238E27FC236}">
                  <a16:creationId xmlns:a16="http://schemas.microsoft.com/office/drawing/2014/main" id="{4E639EB7-AA44-0B9E-C841-90DBAB26FD5F}"/>
                </a:ext>
              </a:extLst>
            </p:cNvPr>
            <p:cNvSpPr/>
            <p:nvPr/>
          </p:nvSpPr>
          <p:spPr>
            <a:xfrm>
              <a:off x="8465580" y="3067059"/>
              <a:ext cx="2191829" cy="943948"/>
            </a:xfrm>
            <a:prstGeom prst="rect">
              <a:avLst/>
            </a:prstGeom>
            <a:solidFill>
              <a:sysClr val="window" lastClr="FFFFFF"/>
            </a:solidFill>
            <a:ln w="25400" cap="flat" cmpd="sng" algn="ctr">
              <a:noFill/>
              <a:prstDash val="solid"/>
            </a:ln>
            <a:effectLst/>
          </p:spPr>
          <p:txBody>
            <a:bodyPr wrap="square" lIns="91440" tIns="63991" rIns="91440" bIns="45720" rtlCol="0" anchor="t"/>
            <a:lstStyle/>
            <a:p>
              <a:pPr marL="73025" indent="-73025" defTabSz="914126">
                <a:lnSpc>
                  <a:spcPct val="90000"/>
                </a:lnSpc>
                <a:spcAft>
                  <a:spcPts val="200"/>
                </a:spcAft>
                <a:defRPr/>
              </a:pPr>
              <a:r>
                <a:rPr kumimoji="0" lang="en-US" sz="1200" b="1" i="0" u="none" strike="noStrike" kern="0" cap="none" spc="0" normalizeH="0" baseline="0" noProof="0" dirty="0">
                  <a:ln>
                    <a:noFill/>
                  </a:ln>
                  <a:solidFill>
                    <a:srgbClr val="1A428A"/>
                  </a:solidFill>
                  <a:effectLst/>
                  <a:uLnTx/>
                  <a:uFillTx/>
                  <a:ea typeface="Avenir Heavy" charset="0"/>
                  <a:cs typeface="Avenir Heavy" charset="0"/>
                </a:rPr>
                <a:t>Green </a:t>
              </a:r>
              <a:r>
                <a:rPr lang="en-US" sz="1200" b="1" kern="0" dirty="0">
                  <a:solidFill>
                    <a:srgbClr val="1A428A"/>
                  </a:solidFill>
                  <a:ea typeface="Avenir Heavy" charset="0"/>
                  <a:cs typeface="Avenir Heavy" charset="0"/>
                </a:rPr>
                <a:t>Automation</a:t>
              </a:r>
              <a:endParaRPr lang="en-US" sz="1200" kern="0" dirty="0">
                <a:ea typeface="+mn-lt"/>
                <a:cs typeface="+mn-lt"/>
              </a:endParaRPr>
            </a:p>
            <a:p>
              <a:pPr marL="73130" indent="-73130" defTabSz="914126">
                <a:lnSpc>
                  <a:spcPct val="90000"/>
                </a:lnSpc>
                <a:spcAft>
                  <a:spcPts val="200"/>
                </a:spcAft>
                <a:buFont typeface="Arial"/>
                <a:buChar char="•"/>
                <a:defRPr/>
              </a:pPr>
              <a:r>
                <a:rPr lang="en-US" sz="900" kern="0" dirty="0">
                  <a:solidFill>
                    <a:srgbClr val="717074">
                      <a:lumMod val="10000"/>
                    </a:srgbClr>
                  </a:solidFill>
                  <a:cs typeface="Arial" panose="020B0604020202020204" pitchFamily="34" charset="0"/>
                </a:rPr>
                <a:t>Lifecycle Management: Leases, … </a:t>
              </a:r>
            </a:p>
            <a:p>
              <a:pPr marL="73130" indent="-73130" defTabSz="914126">
                <a:lnSpc>
                  <a:spcPct val="90000"/>
                </a:lnSpc>
                <a:spcAft>
                  <a:spcPts val="200"/>
                </a:spcAft>
                <a:buFont typeface="Arial"/>
                <a:buChar char="•"/>
                <a:defRPr/>
              </a:pPr>
              <a:r>
                <a:rPr lang="en-US" sz="900" kern="0" dirty="0">
                  <a:solidFill>
                    <a:srgbClr val="717074">
                      <a:lumMod val="10000"/>
                    </a:srgbClr>
                  </a:solidFill>
                  <a:cs typeface="Arial" panose="020B0604020202020204" pitchFamily="34" charset="0"/>
                </a:rPr>
                <a:t>Green SLA (Smart shutdown, …)</a:t>
              </a:r>
            </a:p>
            <a:p>
              <a:pPr marL="73130" indent="-73130" defTabSz="914126">
                <a:lnSpc>
                  <a:spcPct val="90000"/>
                </a:lnSpc>
                <a:spcAft>
                  <a:spcPts val="200"/>
                </a:spcAft>
                <a:buFont typeface="Arial"/>
                <a:buChar char="•"/>
                <a:defRPr/>
              </a:pPr>
              <a:r>
                <a:rPr lang="en-US" sz="900" kern="0" dirty="0">
                  <a:solidFill>
                    <a:srgbClr val="717074">
                      <a:lumMod val="10000"/>
                    </a:srgbClr>
                  </a:solidFill>
                  <a:cs typeface="Arial" panose="020B0604020202020204" pitchFamily="34" charset="0"/>
                </a:rPr>
                <a:t>Smart DR and Backup</a:t>
              </a:r>
            </a:p>
            <a:p>
              <a:pPr marL="73025" indent="-73025" defTabSz="914126">
                <a:lnSpc>
                  <a:spcPct val="90000"/>
                </a:lnSpc>
                <a:spcAft>
                  <a:spcPts val="200"/>
                </a:spcAft>
                <a:buFont typeface="Arial,Sans-Serif"/>
                <a:buChar char="•"/>
                <a:defRPr/>
              </a:pPr>
              <a:endParaRPr lang="en-US" sz="1200" kern="0" dirty="0">
                <a:ea typeface="+mn-lt"/>
                <a:cs typeface="+mn-lt"/>
              </a:endParaRPr>
            </a:p>
            <a:p>
              <a:pPr marL="73025" indent="-73025" defTabSz="914126">
                <a:lnSpc>
                  <a:spcPct val="90000"/>
                </a:lnSpc>
                <a:spcAft>
                  <a:spcPts val="200"/>
                </a:spcAft>
                <a:buFont typeface="Arial,Sans-Serif"/>
                <a:buChar char="•"/>
                <a:defRPr/>
              </a:pPr>
              <a:endParaRPr lang="en-US" sz="1200" kern="0" dirty="0">
                <a:ea typeface="+mn-lt"/>
                <a:cs typeface="+mn-lt"/>
              </a:endParaRPr>
            </a:p>
            <a:p>
              <a:pPr marL="73025" indent="-73025" defTabSz="914126">
                <a:lnSpc>
                  <a:spcPct val="90000"/>
                </a:lnSpc>
                <a:spcAft>
                  <a:spcPts val="200"/>
                </a:spcAft>
                <a:defRPr/>
              </a:pPr>
              <a:endParaRPr lang="en-US" sz="900" kern="0" dirty="0">
                <a:solidFill>
                  <a:srgbClr val="717074"/>
                </a:solidFill>
                <a:ea typeface="Avenir Book" charset="0"/>
                <a:cs typeface="Arial" panose="020B0604020202020204" pitchFamily="34" charset="0"/>
              </a:endParaRPr>
            </a:p>
          </p:txBody>
        </p:sp>
        <p:sp>
          <p:nvSpPr>
            <p:cNvPr id="128" name="Rounded Rectangle 113">
              <a:extLst>
                <a:ext uri="{FF2B5EF4-FFF2-40B4-BE49-F238E27FC236}">
                  <a16:creationId xmlns:a16="http://schemas.microsoft.com/office/drawing/2014/main" id="{227C2F95-EDE9-B26D-9FD3-A9AAA84F267E}"/>
                </a:ext>
              </a:extLst>
            </p:cNvPr>
            <p:cNvSpPr/>
            <p:nvPr/>
          </p:nvSpPr>
          <p:spPr>
            <a:xfrm>
              <a:off x="8465580" y="4166837"/>
              <a:ext cx="2191829" cy="896112"/>
            </a:xfrm>
            <a:prstGeom prst="rect">
              <a:avLst/>
            </a:prstGeom>
            <a:solidFill>
              <a:sysClr val="window" lastClr="FFFFFF"/>
            </a:solidFill>
            <a:ln w="25400" cap="flat" cmpd="sng" algn="ctr">
              <a:noFill/>
              <a:prstDash val="solid"/>
            </a:ln>
            <a:effectLst/>
          </p:spPr>
          <p:txBody>
            <a:bodyPr wrap="square" lIns="91440" tIns="63991" rIns="91440" bIns="45720" rtlCol="0" anchor="t"/>
            <a:lstStyle/>
            <a:p>
              <a:pPr marL="73025" indent="-73025" defTabSz="914126">
                <a:lnSpc>
                  <a:spcPct val="90000"/>
                </a:lnSpc>
                <a:spcAft>
                  <a:spcPts val="200"/>
                </a:spcAft>
                <a:defRPr/>
              </a:pPr>
              <a:r>
                <a:rPr lang="en-US" sz="1200" b="1" kern="0" dirty="0">
                  <a:solidFill>
                    <a:srgbClr val="1A428A"/>
                  </a:solidFill>
                  <a:ea typeface="+mn-lt"/>
                  <a:cs typeface="Arial" panose="020B0604020202020204" pitchFamily="34" charset="0"/>
                </a:rPr>
                <a:t>Green Policies</a:t>
              </a:r>
              <a:endParaRPr lang="en-US" sz="1200" kern="0" dirty="0">
                <a:ea typeface="+mn-lt"/>
                <a:cs typeface="+mn-lt"/>
              </a:endParaRPr>
            </a:p>
            <a:p>
              <a:pPr marL="73130" indent="-73130" defTabSz="914126">
                <a:lnSpc>
                  <a:spcPct val="90000"/>
                </a:lnSpc>
                <a:spcAft>
                  <a:spcPts val="200"/>
                </a:spcAft>
                <a:buFont typeface="Arial"/>
                <a:buChar char="•"/>
                <a:defRPr/>
              </a:pPr>
              <a:r>
                <a:rPr lang="en-US" sz="900" kern="0" dirty="0">
                  <a:solidFill>
                    <a:srgbClr val="717074">
                      <a:lumMod val="10000"/>
                    </a:srgbClr>
                  </a:solidFill>
                  <a:cs typeface="Arial" panose="020B0604020202020204" pitchFamily="34" charset="0"/>
                </a:rPr>
                <a:t>Green First</a:t>
              </a:r>
            </a:p>
            <a:p>
              <a:pPr marL="73130" indent="-73130" defTabSz="914126">
                <a:lnSpc>
                  <a:spcPct val="90000"/>
                </a:lnSpc>
                <a:spcAft>
                  <a:spcPts val="200"/>
                </a:spcAft>
                <a:buFont typeface="Arial"/>
                <a:buChar char="•"/>
                <a:defRPr/>
              </a:pPr>
              <a:r>
                <a:rPr lang="en-US" sz="900" kern="0" dirty="0">
                  <a:solidFill>
                    <a:srgbClr val="717074">
                      <a:lumMod val="10000"/>
                    </a:srgbClr>
                  </a:solidFill>
                  <a:cs typeface="Arial" panose="020B0604020202020204" pitchFamily="34" charset="0"/>
                </a:rPr>
                <a:t>Carbon accountability</a:t>
              </a:r>
            </a:p>
            <a:p>
              <a:pPr marL="73130" indent="-73130" defTabSz="914126">
                <a:lnSpc>
                  <a:spcPct val="90000"/>
                </a:lnSpc>
                <a:spcAft>
                  <a:spcPts val="200"/>
                </a:spcAft>
                <a:buFont typeface="Arial"/>
                <a:buChar char="•"/>
                <a:defRPr/>
              </a:pPr>
              <a:r>
                <a:rPr lang="en-US" sz="900" kern="0" dirty="0">
                  <a:solidFill>
                    <a:srgbClr val="717074">
                      <a:lumMod val="10000"/>
                    </a:srgbClr>
                  </a:solidFill>
                  <a:cs typeface="Arial" panose="020B0604020202020204" pitchFamily="34" charset="0"/>
                </a:rPr>
                <a:t>Sustainable HW and SW policy</a:t>
              </a:r>
            </a:p>
            <a:p>
              <a:pPr marL="73025" marR="0" lvl="0" indent="-73025" defTabSz="914126">
                <a:lnSpc>
                  <a:spcPct val="90000"/>
                </a:lnSpc>
                <a:spcBef>
                  <a:spcPts val="0"/>
                </a:spcBef>
                <a:spcAft>
                  <a:spcPts val="200"/>
                </a:spcAft>
                <a:buClrTx/>
                <a:buSzTx/>
                <a:buFontTx/>
                <a:buNone/>
                <a:tabLst/>
                <a:defRPr/>
              </a:pPr>
              <a:endParaRPr lang="en-US" sz="1200" b="1" kern="0" dirty="0">
                <a:solidFill>
                  <a:srgbClr val="1A428A"/>
                </a:solidFill>
                <a:ea typeface="Avenir Book" charset="0"/>
                <a:cs typeface="Arial" panose="020B0604020202020204" pitchFamily="34" charset="0"/>
              </a:endParaRPr>
            </a:p>
          </p:txBody>
        </p:sp>
        <p:sp>
          <p:nvSpPr>
            <p:cNvPr id="129" name="Rounded Rectangle 114">
              <a:extLst>
                <a:ext uri="{FF2B5EF4-FFF2-40B4-BE49-F238E27FC236}">
                  <a16:creationId xmlns:a16="http://schemas.microsoft.com/office/drawing/2014/main" id="{548DF74C-E128-238F-513A-09FA2A3A8F40}"/>
                </a:ext>
              </a:extLst>
            </p:cNvPr>
            <p:cNvSpPr/>
            <p:nvPr/>
          </p:nvSpPr>
          <p:spPr>
            <a:xfrm>
              <a:off x="8465580" y="2131872"/>
              <a:ext cx="2191829" cy="841248"/>
            </a:xfrm>
            <a:prstGeom prst="rect">
              <a:avLst/>
            </a:prstGeom>
            <a:solidFill>
              <a:sysClr val="window" lastClr="FFFFFF"/>
            </a:solidFill>
            <a:ln w="25400" cap="flat" cmpd="sng" algn="ctr">
              <a:noFill/>
              <a:prstDash val="solid"/>
            </a:ln>
            <a:effectLst/>
          </p:spPr>
          <p:txBody>
            <a:bodyPr wrap="square" lIns="91440" tIns="63991" rIns="91440" bIns="45720" rtlCol="0" anchor="t"/>
            <a:lstStyle/>
            <a:p>
              <a:pPr marL="73025" marR="0" lvl="0" indent="-73025" defTabSz="914126" eaLnBrk="1" fontAlgn="auto" latinLnBrk="0" hangingPunct="1">
                <a:lnSpc>
                  <a:spcPct val="90000"/>
                </a:lnSpc>
                <a:spcBef>
                  <a:spcPts val="0"/>
                </a:spcBef>
                <a:spcAft>
                  <a:spcPts val="200"/>
                </a:spcAft>
                <a:buClrTx/>
                <a:buSzTx/>
                <a:buFontTx/>
                <a:buNone/>
                <a:tabLst/>
                <a:defRPr/>
              </a:pPr>
              <a:r>
                <a:rPr kumimoji="0" lang="en-US" sz="1200" b="1" i="0" u="none" strike="noStrike" kern="0" cap="none" spc="0" normalizeH="0" baseline="0" noProof="0" dirty="0">
                  <a:ln>
                    <a:noFill/>
                  </a:ln>
                  <a:solidFill>
                    <a:srgbClr val="1A428A"/>
                  </a:solidFill>
                  <a:effectLst/>
                  <a:uLnTx/>
                  <a:uFillTx/>
                  <a:ea typeface="Avenir Heavy" charset="0"/>
                  <a:cs typeface="Avenir Heavy" charset="0"/>
                </a:rPr>
                <a:t>Green Energy</a:t>
              </a:r>
              <a:endParaRPr lang="en-US" dirty="0"/>
            </a:p>
            <a:p>
              <a:pPr marL="73130" indent="-73130" defTabSz="914126">
                <a:lnSpc>
                  <a:spcPct val="90000"/>
                </a:lnSpc>
                <a:spcAft>
                  <a:spcPts val="200"/>
                </a:spcAft>
                <a:buFont typeface="Arial"/>
                <a:buChar char="•"/>
                <a:defRPr/>
              </a:pPr>
              <a:r>
                <a:rPr lang="en-US" sz="900" kern="0" dirty="0">
                  <a:solidFill>
                    <a:srgbClr val="717074">
                      <a:lumMod val="10000"/>
                    </a:srgbClr>
                  </a:solidFill>
                  <a:cs typeface="Arial" panose="020B0604020202020204" pitchFamily="34" charset="0"/>
                </a:rPr>
                <a:t>Low Carbon Energy powering DCs and Clouds</a:t>
              </a:r>
            </a:p>
            <a:p>
              <a:pPr marL="73130" indent="-73130" defTabSz="914126">
                <a:lnSpc>
                  <a:spcPct val="90000"/>
                </a:lnSpc>
                <a:spcAft>
                  <a:spcPts val="200"/>
                </a:spcAft>
                <a:buFont typeface="Arial"/>
                <a:buChar char="•"/>
                <a:defRPr/>
              </a:pPr>
              <a:r>
                <a:rPr lang="en-US" sz="900" kern="0" dirty="0">
                  <a:solidFill>
                    <a:srgbClr val="717074">
                      <a:lumMod val="10000"/>
                    </a:srgbClr>
                  </a:solidFill>
                  <a:cs typeface="Arial" panose="020B0604020202020204" pitchFamily="34" charset="0"/>
                </a:rPr>
                <a:t>Net Zero targeted rather than Carbon neutral</a:t>
              </a:r>
            </a:p>
          </p:txBody>
        </p:sp>
        <p:grpSp>
          <p:nvGrpSpPr>
            <p:cNvPr id="130" name="Group 129" descr="Cloud Provider Hub&#10;">
              <a:extLst>
                <a:ext uri="{FF2B5EF4-FFF2-40B4-BE49-F238E27FC236}">
                  <a16:creationId xmlns:a16="http://schemas.microsoft.com/office/drawing/2014/main" id="{AE5E980C-8B0B-8B0D-37B9-F8C76AF7E4C7}"/>
                </a:ext>
              </a:extLst>
            </p:cNvPr>
            <p:cNvGrpSpPr/>
            <p:nvPr/>
          </p:nvGrpSpPr>
          <p:grpSpPr>
            <a:xfrm>
              <a:off x="10119248" y="1359404"/>
              <a:ext cx="687314" cy="659386"/>
              <a:chOff x="7123798" y="710974"/>
              <a:chExt cx="604007" cy="579464"/>
            </a:xfrm>
            <a:solidFill>
              <a:schemeClr val="bg1"/>
            </a:solidFill>
          </p:grpSpPr>
          <p:sp>
            <p:nvSpPr>
              <p:cNvPr id="131" name="Picture Placeholder 79">
                <a:extLst>
                  <a:ext uri="{FF2B5EF4-FFF2-40B4-BE49-F238E27FC236}">
                    <a16:creationId xmlns:a16="http://schemas.microsoft.com/office/drawing/2014/main" id="{3FF90784-FBC3-B0AA-7B31-8FA7F9FD27FF}"/>
                  </a:ext>
                </a:extLst>
              </p:cNvPr>
              <p:cNvSpPr/>
              <p:nvPr/>
            </p:nvSpPr>
            <p:spPr>
              <a:xfrm>
                <a:off x="7154848" y="1148128"/>
                <a:ext cx="127160" cy="79186"/>
              </a:xfrm>
              <a:custGeom>
                <a:avLst/>
                <a:gdLst>
                  <a:gd name="connsiteX0" fmla="*/ 26880 w 127160"/>
                  <a:gd name="connsiteY0" fmla="*/ 79186 h 79186"/>
                  <a:gd name="connsiteX1" fmla="*/ 24792 w 127160"/>
                  <a:gd name="connsiteY1" fmla="*/ 79186 h 79186"/>
                  <a:gd name="connsiteX2" fmla="*/ 0 w 127160"/>
                  <a:gd name="connsiteY2" fmla="*/ 53508 h 79186"/>
                  <a:gd name="connsiteX3" fmla="*/ 23211 w 127160"/>
                  <a:gd name="connsiteY3" fmla="*/ 30044 h 79186"/>
                  <a:gd name="connsiteX4" fmla="*/ 49269 w 127160"/>
                  <a:gd name="connsiteY4" fmla="*/ 14233 h 79186"/>
                  <a:gd name="connsiteX5" fmla="*/ 53443 w 127160"/>
                  <a:gd name="connsiteY5" fmla="*/ 14675 h 79186"/>
                  <a:gd name="connsiteX6" fmla="*/ 80512 w 127160"/>
                  <a:gd name="connsiteY6" fmla="*/ 2 h 79186"/>
                  <a:gd name="connsiteX7" fmla="*/ 110681 w 127160"/>
                  <a:gd name="connsiteY7" fmla="*/ 25301 h 79186"/>
                  <a:gd name="connsiteX8" fmla="*/ 127124 w 127160"/>
                  <a:gd name="connsiteY8" fmla="*/ 52117 h 79186"/>
                  <a:gd name="connsiteX9" fmla="*/ 118333 w 127160"/>
                  <a:gd name="connsiteY9" fmla="*/ 72545 h 79186"/>
                  <a:gd name="connsiteX10" fmla="*/ 101573 w 127160"/>
                  <a:gd name="connsiteY10" fmla="*/ 78870 h 79186"/>
                  <a:gd name="connsiteX11" fmla="*/ 63625 w 127160"/>
                  <a:gd name="connsiteY11" fmla="*/ 78870 h 79186"/>
                  <a:gd name="connsiteX12" fmla="*/ 24160 w 127160"/>
                  <a:gd name="connsiteY12" fmla="*/ 45603 h 79186"/>
                  <a:gd name="connsiteX13" fmla="*/ 18341 w 127160"/>
                  <a:gd name="connsiteY13" fmla="*/ 47943 h 79186"/>
                  <a:gd name="connsiteX14" fmla="*/ 15685 w 127160"/>
                  <a:gd name="connsiteY14" fmla="*/ 53888 h 79186"/>
                  <a:gd name="connsiteX15" fmla="*/ 24792 w 127160"/>
                  <a:gd name="connsiteY15" fmla="*/ 63375 h 79186"/>
                  <a:gd name="connsiteX16" fmla="*/ 63183 w 127160"/>
                  <a:gd name="connsiteY16" fmla="*/ 63375 h 79186"/>
                  <a:gd name="connsiteX17" fmla="*/ 101700 w 127160"/>
                  <a:gd name="connsiteY17" fmla="*/ 63375 h 79186"/>
                  <a:gd name="connsiteX18" fmla="*/ 107202 w 127160"/>
                  <a:gd name="connsiteY18" fmla="*/ 61098 h 79186"/>
                  <a:gd name="connsiteX19" fmla="*/ 111060 w 127160"/>
                  <a:gd name="connsiteY19" fmla="*/ 51737 h 79186"/>
                  <a:gd name="connsiteX20" fmla="*/ 102712 w 127160"/>
                  <a:gd name="connsiteY20" fmla="*/ 39594 h 79186"/>
                  <a:gd name="connsiteX21" fmla="*/ 96387 w 127160"/>
                  <a:gd name="connsiteY21" fmla="*/ 38962 h 79186"/>
                  <a:gd name="connsiteX22" fmla="*/ 95818 w 127160"/>
                  <a:gd name="connsiteY22" fmla="*/ 32637 h 79186"/>
                  <a:gd name="connsiteX23" fmla="*/ 80069 w 127160"/>
                  <a:gd name="connsiteY23" fmla="*/ 15940 h 79186"/>
                  <a:gd name="connsiteX24" fmla="*/ 80069 w 127160"/>
                  <a:gd name="connsiteY24" fmla="*/ 15940 h 79186"/>
                  <a:gd name="connsiteX25" fmla="*/ 64764 w 127160"/>
                  <a:gd name="connsiteY25" fmla="*/ 27135 h 79186"/>
                  <a:gd name="connsiteX26" fmla="*/ 61665 w 127160"/>
                  <a:gd name="connsiteY26" fmla="*/ 35104 h 79186"/>
                  <a:gd name="connsiteX27" fmla="*/ 53949 w 127160"/>
                  <a:gd name="connsiteY27" fmla="*/ 31372 h 79186"/>
                  <a:gd name="connsiteX28" fmla="*/ 48889 w 127160"/>
                  <a:gd name="connsiteY28" fmla="*/ 30171 h 79186"/>
                  <a:gd name="connsiteX29" fmla="*/ 36240 w 127160"/>
                  <a:gd name="connsiteY29" fmla="*/ 40290 h 79186"/>
                  <a:gd name="connsiteX30" fmla="*/ 34532 w 127160"/>
                  <a:gd name="connsiteY30" fmla="*/ 48512 h 79186"/>
                  <a:gd name="connsiteX31" fmla="*/ 26437 w 127160"/>
                  <a:gd name="connsiteY31" fmla="*/ 46298 h 79186"/>
                  <a:gd name="connsiteX32" fmla="*/ 24350 w 127160"/>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160" h="79186">
                    <a:moveTo>
                      <a:pt x="26880" y="79186"/>
                    </a:moveTo>
                    <a:lnTo>
                      <a:pt x="24792" y="79186"/>
                    </a:lnTo>
                    <a:cubicBezTo>
                      <a:pt x="11015" y="78582"/>
                      <a:pt x="121" y="67298"/>
                      <a:pt x="0" y="53508"/>
                    </a:cubicBezTo>
                    <a:cubicBezTo>
                      <a:pt x="448" y="40836"/>
                      <a:pt x="10545" y="30629"/>
                      <a:pt x="23211" y="30044"/>
                    </a:cubicBezTo>
                    <a:cubicBezTo>
                      <a:pt x="28081" y="20153"/>
                      <a:pt x="38246" y="13985"/>
                      <a:pt x="49269" y="14233"/>
                    </a:cubicBezTo>
                    <a:cubicBezTo>
                      <a:pt x="50669" y="14279"/>
                      <a:pt x="52064" y="14427"/>
                      <a:pt x="53443" y="14675"/>
                    </a:cubicBezTo>
                    <a:cubicBezTo>
                      <a:pt x="59315" y="5425"/>
                      <a:pt x="69557" y="-126"/>
                      <a:pt x="80512" y="2"/>
                    </a:cubicBezTo>
                    <a:cubicBezTo>
                      <a:pt x="95095" y="736"/>
                      <a:pt x="107416" y="11068"/>
                      <a:pt x="110681" y="25301"/>
                    </a:cubicBezTo>
                    <a:cubicBezTo>
                      <a:pt x="121173" y="29987"/>
                      <a:pt x="127706" y="40640"/>
                      <a:pt x="127124" y="52117"/>
                    </a:cubicBezTo>
                    <a:cubicBezTo>
                      <a:pt x="126988" y="59816"/>
                      <a:pt x="123831" y="67153"/>
                      <a:pt x="118333" y="72545"/>
                    </a:cubicBezTo>
                    <a:cubicBezTo>
                      <a:pt x="113811" y="76799"/>
                      <a:pt x="107779" y="79076"/>
                      <a:pt x="101573" y="78870"/>
                    </a:cubicBezTo>
                    <a:lnTo>
                      <a:pt x="63625" y="78870"/>
                    </a:lnTo>
                    <a:close/>
                    <a:moveTo>
                      <a:pt x="24160" y="45603"/>
                    </a:moveTo>
                    <a:cubicBezTo>
                      <a:pt x="21986" y="45576"/>
                      <a:pt x="19891" y="46418"/>
                      <a:pt x="18341" y="47943"/>
                    </a:cubicBezTo>
                    <a:cubicBezTo>
                      <a:pt x="16699" y="49492"/>
                      <a:pt x="15743" y="51631"/>
                      <a:pt x="15685" y="53888"/>
                    </a:cubicBezTo>
                    <a:cubicBezTo>
                      <a:pt x="15998" y="58849"/>
                      <a:pt x="19848" y="62860"/>
                      <a:pt x="24792" y="63375"/>
                    </a:cubicBezTo>
                    <a:cubicBezTo>
                      <a:pt x="26121" y="63375"/>
                      <a:pt x="45790" y="63375"/>
                      <a:pt x="63183" y="63375"/>
                    </a:cubicBezTo>
                    <a:lnTo>
                      <a:pt x="101700" y="63375"/>
                    </a:lnTo>
                    <a:cubicBezTo>
                      <a:pt x="103739" y="63263"/>
                      <a:pt x="105680" y="62460"/>
                      <a:pt x="107202" y="61098"/>
                    </a:cubicBezTo>
                    <a:cubicBezTo>
                      <a:pt x="109634" y="58583"/>
                      <a:pt x="111014" y="55235"/>
                      <a:pt x="111060" y="51737"/>
                    </a:cubicBezTo>
                    <a:cubicBezTo>
                      <a:pt x="111710" y="46170"/>
                      <a:pt x="108142" y="40981"/>
                      <a:pt x="102712" y="39594"/>
                    </a:cubicBezTo>
                    <a:lnTo>
                      <a:pt x="96387" y="38962"/>
                    </a:lnTo>
                    <a:lnTo>
                      <a:pt x="95818" y="32637"/>
                    </a:lnTo>
                    <a:cubicBezTo>
                      <a:pt x="95534" y="23895"/>
                      <a:pt x="88780" y="16734"/>
                      <a:pt x="80069" y="15940"/>
                    </a:cubicBezTo>
                    <a:lnTo>
                      <a:pt x="80069" y="15940"/>
                    </a:lnTo>
                    <a:cubicBezTo>
                      <a:pt x="73100" y="16020"/>
                      <a:pt x="66952" y="20517"/>
                      <a:pt x="64764" y="27135"/>
                    </a:cubicBezTo>
                    <a:lnTo>
                      <a:pt x="61665" y="35104"/>
                    </a:lnTo>
                    <a:lnTo>
                      <a:pt x="53949" y="31372"/>
                    </a:lnTo>
                    <a:cubicBezTo>
                      <a:pt x="52358" y="30640"/>
                      <a:pt x="50639" y="30232"/>
                      <a:pt x="48889" y="30171"/>
                    </a:cubicBezTo>
                    <a:cubicBezTo>
                      <a:pt x="42783" y="30047"/>
                      <a:pt x="37460" y="34306"/>
                      <a:pt x="36240" y="40290"/>
                    </a:cubicBezTo>
                    <a:lnTo>
                      <a:pt x="34532" y="48512"/>
                    </a:lnTo>
                    <a:lnTo>
                      <a:pt x="26437" y="46298"/>
                    </a:lnTo>
                    <a:cubicBezTo>
                      <a:pt x="25760" y="46091"/>
                      <a:pt x="25057" y="45985"/>
                      <a:pt x="24350" y="45982"/>
                    </a:cubicBezTo>
                    <a:close/>
                  </a:path>
                </a:pathLst>
              </a:custGeom>
              <a:grpFill/>
              <a:ln w="6271" cap="flat">
                <a:noFill/>
                <a:prstDash val="solid"/>
                <a:miter/>
              </a:ln>
            </p:spPr>
            <p:txBody>
              <a:bodyPr rtlCol="0" anchor="ctr"/>
              <a:lstStyle/>
              <a:p>
                <a:endParaRPr lang="en-US"/>
              </a:p>
            </p:txBody>
          </p:sp>
          <p:sp>
            <p:nvSpPr>
              <p:cNvPr id="132" name="Picture Placeholder 79">
                <a:extLst>
                  <a:ext uri="{FF2B5EF4-FFF2-40B4-BE49-F238E27FC236}">
                    <a16:creationId xmlns:a16="http://schemas.microsoft.com/office/drawing/2014/main" id="{C78300E2-E1CF-7467-E0CB-D59359739B4C}"/>
                  </a:ext>
                </a:extLst>
              </p:cNvPr>
              <p:cNvSpPr/>
              <p:nvPr/>
            </p:nvSpPr>
            <p:spPr>
              <a:xfrm>
                <a:off x="7204496"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33" name="Picture Placeholder 79">
                <a:extLst>
                  <a:ext uri="{FF2B5EF4-FFF2-40B4-BE49-F238E27FC236}">
                    <a16:creationId xmlns:a16="http://schemas.microsoft.com/office/drawing/2014/main" id="{2A2BC7AA-DC42-5D14-E425-2CBF27714A16}"/>
                  </a:ext>
                </a:extLst>
              </p:cNvPr>
              <p:cNvSpPr/>
              <p:nvPr/>
            </p:nvSpPr>
            <p:spPr>
              <a:xfrm>
                <a:off x="7131130"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34" name="Picture Placeholder 79">
                <a:extLst>
                  <a:ext uri="{FF2B5EF4-FFF2-40B4-BE49-F238E27FC236}">
                    <a16:creationId xmlns:a16="http://schemas.microsoft.com/office/drawing/2014/main" id="{F15E9EBD-74F6-F3B8-41B3-0ACFB8A0F964}"/>
                  </a:ext>
                </a:extLst>
              </p:cNvPr>
              <p:cNvSpPr/>
              <p:nvPr/>
            </p:nvSpPr>
            <p:spPr>
              <a:xfrm>
                <a:off x="7242696" y="1104111"/>
                <a:ext cx="70772" cy="121179"/>
              </a:xfrm>
              <a:custGeom>
                <a:avLst/>
                <a:gdLst>
                  <a:gd name="connsiteX0" fmla="*/ 1897 w 70772"/>
                  <a:gd name="connsiteY0" fmla="*/ 6578 h 121179"/>
                  <a:gd name="connsiteX1" fmla="*/ 0 w 70772"/>
                  <a:gd name="connsiteY1" fmla="*/ 16191 h 121179"/>
                  <a:gd name="connsiteX2" fmla="*/ 54961 w 70772"/>
                  <a:gd name="connsiteY2" fmla="*/ 91454 h 121179"/>
                  <a:gd name="connsiteX3" fmla="*/ 51419 w 70772"/>
                  <a:gd name="connsiteY3" fmla="*/ 114855 h 121179"/>
                  <a:gd name="connsiteX4" fmla="*/ 65902 w 70772"/>
                  <a:gd name="connsiteY4" fmla="*/ 121179 h 121179"/>
                  <a:gd name="connsiteX5" fmla="*/ 70772 w 70772"/>
                  <a:gd name="connsiteY5" fmla="*/ 91390 h 121179"/>
                  <a:gd name="connsiteX6" fmla="*/ 1202 w 70772"/>
                  <a:gd name="connsiteY6" fmla="*/ 0 h 121179"/>
                  <a:gd name="connsiteX7" fmla="*/ 1897 w 70772"/>
                  <a:gd name="connsiteY7" fmla="*/ 6578 h 12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72" h="121179">
                    <a:moveTo>
                      <a:pt x="1897" y="6578"/>
                    </a:moveTo>
                    <a:cubicBezTo>
                      <a:pt x="1897" y="9875"/>
                      <a:pt x="1253" y="13141"/>
                      <a:pt x="0" y="16191"/>
                    </a:cubicBezTo>
                    <a:cubicBezTo>
                      <a:pt x="32707" y="26700"/>
                      <a:pt x="54906" y="57100"/>
                      <a:pt x="54961" y="91454"/>
                    </a:cubicBezTo>
                    <a:cubicBezTo>
                      <a:pt x="54987" y="99390"/>
                      <a:pt x="53793" y="107282"/>
                      <a:pt x="51419" y="114855"/>
                    </a:cubicBezTo>
                    <a:cubicBezTo>
                      <a:pt x="56783" y="115421"/>
                      <a:pt x="61841" y="117630"/>
                      <a:pt x="65902" y="121179"/>
                    </a:cubicBezTo>
                    <a:cubicBezTo>
                      <a:pt x="69141" y="111582"/>
                      <a:pt x="70786" y="101519"/>
                      <a:pt x="70772" y="91390"/>
                    </a:cubicBezTo>
                    <a:cubicBezTo>
                      <a:pt x="70753" y="48755"/>
                      <a:pt x="42293" y="11370"/>
                      <a:pt x="1202" y="0"/>
                    </a:cubicBezTo>
                    <a:cubicBezTo>
                      <a:pt x="1725" y="2152"/>
                      <a:pt x="1959" y="4364"/>
                      <a:pt x="1897" y="6578"/>
                    </a:cubicBezTo>
                    <a:close/>
                  </a:path>
                </a:pathLst>
              </a:custGeom>
              <a:grpFill/>
              <a:ln w="6271" cap="flat">
                <a:noFill/>
                <a:prstDash val="solid"/>
                <a:miter/>
              </a:ln>
            </p:spPr>
            <p:txBody>
              <a:bodyPr rtlCol="0" anchor="ctr"/>
              <a:lstStyle/>
              <a:p>
                <a:endParaRPr lang="en-US"/>
              </a:p>
            </p:txBody>
          </p:sp>
          <p:sp>
            <p:nvSpPr>
              <p:cNvPr id="135" name="Picture Placeholder 79">
                <a:extLst>
                  <a:ext uri="{FF2B5EF4-FFF2-40B4-BE49-F238E27FC236}">
                    <a16:creationId xmlns:a16="http://schemas.microsoft.com/office/drawing/2014/main" id="{204E5457-70A1-51A1-5DC2-69B6A9F1DF5E}"/>
                  </a:ext>
                </a:extLst>
              </p:cNvPr>
              <p:cNvSpPr/>
              <p:nvPr/>
            </p:nvSpPr>
            <p:spPr>
              <a:xfrm>
                <a:off x="7123798" y="1104364"/>
                <a:ext cx="70768" cy="119028"/>
              </a:xfrm>
              <a:custGeom>
                <a:avLst/>
                <a:gdLst>
                  <a:gd name="connsiteX0" fmla="*/ 18780 w 70768"/>
                  <a:gd name="connsiteY0" fmla="*/ 112515 h 119028"/>
                  <a:gd name="connsiteX1" fmla="*/ 15745 w 70768"/>
                  <a:gd name="connsiteY1" fmla="*/ 91201 h 119028"/>
                  <a:gd name="connsiteX2" fmla="*/ 70769 w 70768"/>
                  <a:gd name="connsiteY2" fmla="*/ 15938 h 119028"/>
                  <a:gd name="connsiteX3" fmla="*/ 68871 w 70768"/>
                  <a:gd name="connsiteY3" fmla="*/ 6325 h 119028"/>
                  <a:gd name="connsiteX4" fmla="*/ 69820 w 70768"/>
                  <a:gd name="connsiteY4" fmla="*/ 0 h 119028"/>
                  <a:gd name="connsiteX5" fmla="*/ 3397 w 70768"/>
                  <a:gd name="connsiteY5" fmla="*/ 116569 h 119028"/>
                  <a:gd name="connsiteX6" fmla="*/ 4107 w 70768"/>
                  <a:gd name="connsiteY6" fmla="*/ 119029 h 119028"/>
                  <a:gd name="connsiteX7" fmla="*/ 18780 w 70768"/>
                  <a:gd name="connsiteY7"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68" h="119028">
                    <a:moveTo>
                      <a:pt x="18780" y="112515"/>
                    </a:moveTo>
                    <a:cubicBezTo>
                      <a:pt x="16768" y="105589"/>
                      <a:pt x="15746" y="98413"/>
                      <a:pt x="15745" y="91201"/>
                    </a:cubicBezTo>
                    <a:cubicBezTo>
                      <a:pt x="15808" y="56830"/>
                      <a:pt x="38037" y="26425"/>
                      <a:pt x="70769" y="15938"/>
                    </a:cubicBezTo>
                    <a:cubicBezTo>
                      <a:pt x="69516" y="12888"/>
                      <a:pt x="68871" y="9622"/>
                      <a:pt x="68871" y="6325"/>
                    </a:cubicBezTo>
                    <a:cubicBezTo>
                      <a:pt x="68914" y="4184"/>
                      <a:pt x="69234" y="2059"/>
                      <a:pt x="69820" y="0"/>
                    </a:cubicBezTo>
                    <a:cubicBezTo>
                      <a:pt x="19288" y="13848"/>
                      <a:pt x="-10450" y="66037"/>
                      <a:pt x="3397" y="116569"/>
                    </a:cubicBezTo>
                    <a:cubicBezTo>
                      <a:pt x="3623" y="117392"/>
                      <a:pt x="3859" y="118212"/>
                      <a:pt x="4107" y="119029"/>
                    </a:cubicBezTo>
                    <a:cubicBezTo>
                      <a:pt x="8189" y="115364"/>
                      <a:pt x="13325" y="113083"/>
                      <a:pt x="18780" y="112515"/>
                    </a:cubicBezTo>
                    <a:close/>
                  </a:path>
                </a:pathLst>
              </a:custGeom>
              <a:grpFill/>
              <a:ln w="6271" cap="flat">
                <a:noFill/>
                <a:prstDash val="solid"/>
                <a:miter/>
              </a:ln>
            </p:spPr>
            <p:txBody>
              <a:bodyPr rtlCol="0" anchor="ctr"/>
              <a:lstStyle/>
              <a:p>
                <a:endParaRPr lang="en-US"/>
              </a:p>
            </p:txBody>
          </p:sp>
          <p:sp>
            <p:nvSpPr>
              <p:cNvPr id="136" name="Picture Placeholder 79">
                <a:extLst>
                  <a:ext uri="{FF2B5EF4-FFF2-40B4-BE49-F238E27FC236}">
                    <a16:creationId xmlns:a16="http://schemas.microsoft.com/office/drawing/2014/main" id="{100B6758-0846-3C46-AE11-267CA4C02E57}"/>
                  </a:ext>
                </a:extLst>
              </p:cNvPr>
              <p:cNvSpPr/>
              <p:nvPr/>
            </p:nvSpPr>
            <p:spPr>
              <a:xfrm>
                <a:off x="7155607" y="1255775"/>
                <a:ext cx="124278" cy="34658"/>
              </a:xfrm>
              <a:custGeom>
                <a:avLst/>
                <a:gdLst>
                  <a:gd name="connsiteX0" fmla="*/ 113021 w 124278"/>
                  <a:gd name="connsiteY0" fmla="*/ 1012 h 34658"/>
                  <a:gd name="connsiteX1" fmla="*/ 11827 w 124278"/>
                  <a:gd name="connsiteY1" fmla="*/ 0 h 34658"/>
                  <a:gd name="connsiteX2" fmla="*/ 0 w 124278"/>
                  <a:gd name="connsiteY2" fmla="*/ 10562 h 34658"/>
                  <a:gd name="connsiteX3" fmla="*/ 124278 w 124278"/>
                  <a:gd name="connsiteY3" fmla="*/ 12080 h 34658"/>
                  <a:gd name="connsiteX4" fmla="*/ 113021 w 124278"/>
                  <a:gd name="connsiteY4" fmla="*/ 1012 h 3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8">
                    <a:moveTo>
                      <a:pt x="113021" y="1012"/>
                    </a:moveTo>
                    <a:cubicBezTo>
                      <a:pt x="83491" y="25210"/>
                      <a:pt x="40867" y="24786"/>
                      <a:pt x="11827" y="0"/>
                    </a:cubicBezTo>
                    <a:cubicBezTo>
                      <a:pt x="9068" y="4656"/>
                      <a:pt x="4937" y="8345"/>
                      <a:pt x="0" y="10562"/>
                    </a:cubicBezTo>
                    <a:cubicBezTo>
                      <a:pt x="35207" y="42103"/>
                      <a:pt x="88312" y="42754"/>
                      <a:pt x="124278" y="12080"/>
                    </a:cubicBezTo>
                    <a:cubicBezTo>
                      <a:pt x="119464" y="9654"/>
                      <a:pt x="115528" y="5785"/>
                      <a:pt x="113021" y="1012"/>
                    </a:cubicBezTo>
                    <a:close/>
                  </a:path>
                </a:pathLst>
              </a:custGeom>
              <a:grpFill/>
              <a:ln w="6271" cap="flat">
                <a:noFill/>
                <a:prstDash val="solid"/>
                <a:miter/>
              </a:ln>
            </p:spPr>
            <p:txBody>
              <a:bodyPr rtlCol="0" anchor="ctr"/>
              <a:lstStyle/>
              <a:p>
                <a:endParaRPr lang="en-US"/>
              </a:p>
            </p:txBody>
          </p:sp>
          <p:sp>
            <p:nvSpPr>
              <p:cNvPr id="137" name="Picture Placeholder 79">
                <a:extLst>
                  <a:ext uri="{FF2B5EF4-FFF2-40B4-BE49-F238E27FC236}">
                    <a16:creationId xmlns:a16="http://schemas.microsoft.com/office/drawing/2014/main" id="{9A526332-FA25-26B6-4652-4E3E5B173494}"/>
                  </a:ext>
                </a:extLst>
              </p:cNvPr>
              <p:cNvSpPr/>
              <p:nvPr/>
            </p:nvSpPr>
            <p:spPr>
              <a:xfrm>
                <a:off x="7277355"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38" name="Picture Placeholder 79">
                <a:extLst>
                  <a:ext uri="{FF2B5EF4-FFF2-40B4-BE49-F238E27FC236}">
                    <a16:creationId xmlns:a16="http://schemas.microsoft.com/office/drawing/2014/main" id="{B5E893B5-6063-9CA3-ABEB-FBD593137602}"/>
                  </a:ext>
                </a:extLst>
              </p:cNvPr>
              <p:cNvSpPr/>
              <p:nvPr/>
            </p:nvSpPr>
            <p:spPr>
              <a:xfrm>
                <a:off x="7369378" y="1148128"/>
                <a:ext cx="127035" cy="79186"/>
              </a:xfrm>
              <a:custGeom>
                <a:avLst/>
                <a:gdLst>
                  <a:gd name="connsiteX0" fmla="*/ 26816 w 127035"/>
                  <a:gd name="connsiteY0" fmla="*/ 79186 h 79186"/>
                  <a:gd name="connsiteX1" fmla="*/ 24603 w 127035"/>
                  <a:gd name="connsiteY1" fmla="*/ 79186 h 79186"/>
                  <a:gd name="connsiteX2" fmla="*/ 0 w 127035"/>
                  <a:gd name="connsiteY2" fmla="*/ 53508 h 79186"/>
                  <a:gd name="connsiteX3" fmla="*/ 7273 w 127035"/>
                  <a:gd name="connsiteY3" fmla="*/ 36369 h 79186"/>
                  <a:gd name="connsiteX4" fmla="*/ 23085 w 127035"/>
                  <a:gd name="connsiteY4" fmla="*/ 30044 h 79186"/>
                  <a:gd name="connsiteX5" fmla="*/ 49205 w 127035"/>
                  <a:gd name="connsiteY5" fmla="*/ 14233 h 79186"/>
                  <a:gd name="connsiteX6" fmla="*/ 53380 w 127035"/>
                  <a:gd name="connsiteY6" fmla="*/ 14675 h 79186"/>
                  <a:gd name="connsiteX7" fmla="*/ 80449 w 127035"/>
                  <a:gd name="connsiteY7" fmla="*/ 2 h 79186"/>
                  <a:gd name="connsiteX8" fmla="*/ 110554 w 127035"/>
                  <a:gd name="connsiteY8" fmla="*/ 25301 h 79186"/>
                  <a:gd name="connsiteX9" fmla="*/ 126998 w 127035"/>
                  <a:gd name="connsiteY9" fmla="*/ 52117 h 79186"/>
                  <a:gd name="connsiteX10" fmla="*/ 118270 w 127035"/>
                  <a:gd name="connsiteY10" fmla="*/ 72545 h 79186"/>
                  <a:gd name="connsiteX11" fmla="*/ 101510 w 127035"/>
                  <a:gd name="connsiteY11" fmla="*/ 78870 h 79186"/>
                  <a:gd name="connsiteX12" fmla="*/ 63562 w 127035"/>
                  <a:gd name="connsiteY12" fmla="*/ 78870 h 79186"/>
                  <a:gd name="connsiteX13" fmla="*/ 24033 w 127035"/>
                  <a:gd name="connsiteY13" fmla="*/ 45603 h 79186"/>
                  <a:gd name="connsiteX14" fmla="*/ 15622 w 127035"/>
                  <a:gd name="connsiteY14" fmla="*/ 53888 h 79186"/>
                  <a:gd name="connsiteX15" fmla="*/ 25298 w 127035"/>
                  <a:gd name="connsiteY15" fmla="*/ 63375 h 79186"/>
                  <a:gd name="connsiteX16" fmla="*/ 63689 w 127035"/>
                  <a:gd name="connsiteY16" fmla="*/ 63375 h 79186"/>
                  <a:gd name="connsiteX17" fmla="*/ 102206 w 127035"/>
                  <a:gd name="connsiteY17" fmla="*/ 63375 h 79186"/>
                  <a:gd name="connsiteX18" fmla="*/ 107708 w 127035"/>
                  <a:gd name="connsiteY18" fmla="*/ 61098 h 79186"/>
                  <a:gd name="connsiteX19" fmla="*/ 111503 w 127035"/>
                  <a:gd name="connsiteY19" fmla="*/ 51737 h 79186"/>
                  <a:gd name="connsiteX20" fmla="*/ 103217 w 127035"/>
                  <a:gd name="connsiteY20" fmla="*/ 39594 h 79186"/>
                  <a:gd name="connsiteX21" fmla="*/ 96893 w 127035"/>
                  <a:gd name="connsiteY21" fmla="*/ 38962 h 79186"/>
                  <a:gd name="connsiteX22" fmla="*/ 96324 w 127035"/>
                  <a:gd name="connsiteY22" fmla="*/ 32637 h 79186"/>
                  <a:gd name="connsiteX23" fmla="*/ 80512 w 127035"/>
                  <a:gd name="connsiteY23" fmla="*/ 15940 h 79186"/>
                  <a:gd name="connsiteX24" fmla="*/ 80512 w 127035"/>
                  <a:gd name="connsiteY24" fmla="*/ 15940 h 79186"/>
                  <a:gd name="connsiteX25" fmla="*/ 65207 w 127035"/>
                  <a:gd name="connsiteY25" fmla="*/ 27135 h 79186"/>
                  <a:gd name="connsiteX26" fmla="*/ 62108 w 127035"/>
                  <a:gd name="connsiteY26" fmla="*/ 35104 h 79186"/>
                  <a:gd name="connsiteX27" fmla="*/ 54392 w 127035"/>
                  <a:gd name="connsiteY27" fmla="*/ 31372 h 79186"/>
                  <a:gd name="connsiteX28" fmla="*/ 49332 w 127035"/>
                  <a:gd name="connsiteY28" fmla="*/ 30171 h 79186"/>
                  <a:gd name="connsiteX29" fmla="*/ 36683 w 127035"/>
                  <a:gd name="connsiteY29" fmla="*/ 40290 h 79186"/>
                  <a:gd name="connsiteX30" fmla="*/ 34912 w 127035"/>
                  <a:gd name="connsiteY30" fmla="*/ 48512 h 79186"/>
                  <a:gd name="connsiteX31" fmla="*/ 26880 w 127035"/>
                  <a:gd name="connsiteY31" fmla="*/ 46298 h 79186"/>
                  <a:gd name="connsiteX32" fmla="*/ 24792 w 127035"/>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35" h="79186">
                    <a:moveTo>
                      <a:pt x="26816" y="79186"/>
                    </a:moveTo>
                    <a:lnTo>
                      <a:pt x="24603" y="79186"/>
                    </a:lnTo>
                    <a:cubicBezTo>
                      <a:pt x="10900" y="78484"/>
                      <a:pt x="116" y="67229"/>
                      <a:pt x="0" y="53508"/>
                    </a:cubicBezTo>
                    <a:cubicBezTo>
                      <a:pt x="37" y="47053"/>
                      <a:pt x="2656" y="40881"/>
                      <a:pt x="7273" y="36369"/>
                    </a:cubicBezTo>
                    <a:cubicBezTo>
                      <a:pt x="11617" y="32436"/>
                      <a:pt x="17227" y="30191"/>
                      <a:pt x="23085" y="30044"/>
                    </a:cubicBezTo>
                    <a:cubicBezTo>
                      <a:pt x="28000" y="20165"/>
                      <a:pt x="38173" y="14007"/>
                      <a:pt x="49205" y="14233"/>
                    </a:cubicBezTo>
                    <a:cubicBezTo>
                      <a:pt x="50605" y="14286"/>
                      <a:pt x="52000" y="14434"/>
                      <a:pt x="53380" y="14675"/>
                    </a:cubicBezTo>
                    <a:cubicBezTo>
                      <a:pt x="59251" y="5425"/>
                      <a:pt x="69493" y="-126"/>
                      <a:pt x="80449" y="2"/>
                    </a:cubicBezTo>
                    <a:cubicBezTo>
                      <a:pt x="95033" y="700"/>
                      <a:pt x="107354" y="11054"/>
                      <a:pt x="110554" y="25301"/>
                    </a:cubicBezTo>
                    <a:cubicBezTo>
                      <a:pt x="121059" y="29973"/>
                      <a:pt x="127598" y="40636"/>
                      <a:pt x="126998" y="52117"/>
                    </a:cubicBezTo>
                    <a:cubicBezTo>
                      <a:pt x="126912" y="59814"/>
                      <a:pt x="123773" y="67162"/>
                      <a:pt x="118270" y="72545"/>
                    </a:cubicBezTo>
                    <a:cubicBezTo>
                      <a:pt x="113747" y="76799"/>
                      <a:pt x="107716" y="79076"/>
                      <a:pt x="101510" y="78870"/>
                    </a:cubicBezTo>
                    <a:lnTo>
                      <a:pt x="63562" y="78870"/>
                    </a:lnTo>
                    <a:close/>
                    <a:moveTo>
                      <a:pt x="24033" y="45603"/>
                    </a:moveTo>
                    <a:cubicBezTo>
                      <a:pt x="19437" y="45602"/>
                      <a:pt x="15691" y="49292"/>
                      <a:pt x="15622" y="53888"/>
                    </a:cubicBezTo>
                    <a:cubicBezTo>
                      <a:pt x="15970" y="59049"/>
                      <a:pt x="20131" y="63129"/>
                      <a:pt x="25298" y="63375"/>
                    </a:cubicBezTo>
                    <a:cubicBezTo>
                      <a:pt x="26627" y="63375"/>
                      <a:pt x="46296" y="63375"/>
                      <a:pt x="63689" y="63375"/>
                    </a:cubicBezTo>
                    <a:lnTo>
                      <a:pt x="102206" y="63375"/>
                    </a:lnTo>
                    <a:cubicBezTo>
                      <a:pt x="104245" y="63263"/>
                      <a:pt x="106186" y="62460"/>
                      <a:pt x="107708" y="61098"/>
                    </a:cubicBezTo>
                    <a:cubicBezTo>
                      <a:pt x="110145" y="58591"/>
                      <a:pt x="111506" y="55233"/>
                      <a:pt x="111503" y="51737"/>
                    </a:cubicBezTo>
                    <a:cubicBezTo>
                      <a:pt x="112216" y="46175"/>
                      <a:pt x="108657" y="40958"/>
                      <a:pt x="103217" y="39594"/>
                    </a:cubicBezTo>
                    <a:lnTo>
                      <a:pt x="96893" y="38962"/>
                    </a:lnTo>
                    <a:lnTo>
                      <a:pt x="96324" y="32637"/>
                    </a:lnTo>
                    <a:cubicBezTo>
                      <a:pt x="96037" y="23872"/>
                      <a:pt x="89248" y="16704"/>
                      <a:pt x="80512" y="15940"/>
                    </a:cubicBezTo>
                    <a:lnTo>
                      <a:pt x="80512" y="15940"/>
                    </a:lnTo>
                    <a:cubicBezTo>
                      <a:pt x="73543" y="16020"/>
                      <a:pt x="67394" y="20517"/>
                      <a:pt x="65207" y="27135"/>
                    </a:cubicBezTo>
                    <a:lnTo>
                      <a:pt x="62108" y="35104"/>
                    </a:lnTo>
                    <a:lnTo>
                      <a:pt x="54392" y="31372"/>
                    </a:lnTo>
                    <a:cubicBezTo>
                      <a:pt x="52801" y="30640"/>
                      <a:pt x="51081" y="30232"/>
                      <a:pt x="49332" y="30171"/>
                    </a:cubicBezTo>
                    <a:cubicBezTo>
                      <a:pt x="43225" y="30047"/>
                      <a:pt x="37903" y="34306"/>
                      <a:pt x="36683" y="40290"/>
                    </a:cubicBezTo>
                    <a:lnTo>
                      <a:pt x="34912" y="48512"/>
                    </a:lnTo>
                    <a:lnTo>
                      <a:pt x="26880" y="46298"/>
                    </a:lnTo>
                    <a:cubicBezTo>
                      <a:pt x="26202" y="46096"/>
                      <a:pt x="25500" y="45990"/>
                      <a:pt x="24792" y="45982"/>
                    </a:cubicBezTo>
                    <a:close/>
                  </a:path>
                </a:pathLst>
              </a:custGeom>
              <a:grpFill/>
              <a:ln w="6271" cap="flat">
                <a:noFill/>
                <a:prstDash val="solid"/>
                <a:miter/>
              </a:ln>
            </p:spPr>
            <p:txBody>
              <a:bodyPr rtlCol="0" anchor="ctr"/>
              <a:lstStyle/>
              <a:p>
                <a:endParaRPr lang="en-US"/>
              </a:p>
            </p:txBody>
          </p:sp>
          <p:sp>
            <p:nvSpPr>
              <p:cNvPr id="139" name="Picture Placeholder 79">
                <a:extLst>
                  <a:ext uri="{FF2B5EF4-FFF2-40B4-BE49-F238E27FC236}">
                    <a16:creationId xmlns:a16="http://schemas.microsoft.com/office/drawing/2014/main" id="{01A0F217-54B7-7A88-DC90-66915380C884}"/>
                  </a:ext>
                </a:extLst>
              </p:cNvPr>
              <p:cNvSpPr/>
              <p:nvPr/>
            </p:nvSpPr>
            <p:spPr>
              <a:xfrm>
                <a:off x="7418963"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40" name="Picture Placeholder 79">
                <a:extLst>
                  <a:ext uri="{FF2B5EF4-FFF2-40B4-BE49-F238E27FC236}">
                    <a16:creationId xmlns:a16="http://schemas.microsoft.com/office/drawing/2014/main" id="{A3B2411F-AE2E-6526-BA2E-8E587600FE9C}"/>
                  </a:ext>
                </a:extLst>
              </p:cNvPr>
              <p:cNvSpPr/>
              <p:nvPr/>
            </p:nvSpPr>
            <p:spPr>
              <a:xfrm>
                <a:off x="7345598"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41" name="Picture Placeholder 79">
                <a:extLst>
                  <a:ext uri="{FF2B5EF4-FFF2-40B4-BE49-F238E27FC236}">
                    <a16:creationId xmlns:a16="http://schemas.microsoft.com/office/drawing/2014/main" id="{BF80DE86-FECC-88DE-0897-64177042DA2B}"/>
                  </a:ext>
                </a:extLst>
              </p:cNvPr>
              <p:cNvSpPr/>
              <p:nvPr/>
            </p:nvSpPr>
            <p:spPr>
              <a:xfrm>
                <a:off x="7457164" y="1104175"/>
                <a:ext cx="70711" cy="121116"/>
              </a:xfrm>
              <a:custGeom>
                <a:avLst/>
                <a:gdLst>
                  <a:gd name="connsiteX0" fmla="*/ 1897 w 70711"/>
                  <a:gd name="connsiteY0" fmla="*/ 6514 h 121116"/>
                  <a:gd name="connsiteX1" fmla="*/ 0 w 70711"/>
                  <a:gd name="connsiteY1" fmla="*/ 16128 h 121116"/>
                  <a:gd name="connsiteX2" fmla="*/ 51356 w 70711"/>
                  <a:gd name="connsiteY2" fmla="*/ 114791 h 121116"/>
                  <a:gd name="connsiteX3" fmla="*/ 65839 w 70711"/>
                  <a:gd name="connsiteY3" fmla="*/ 121116 h 121116"/>
                  <a:gd name="connsiteX4" fmla="*/ 6072 w 70711"/>
                  <a:gd name="connsiteY4" fmla="*/ 1599 h 121116"/>
                  <a:gd name="connsiteX5" fmla="*/ 759 w 70711"/>
                  <a:gd name="connsiteY5" fmla="*/ 0 h 121116"/>
                  <a:gd name="connsiteX6" fmla="*/ 1897 w 70711"/>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1" h="121116">
                    <a:moveTo>
                      <a:pt x="1897" y="6514"/>
                    </a:moveTo>
                    <a:cubicBezTo>
                      <a:pt x="1897" y="9812"/>
                      <a:pt x="1253" y="13077"/>
                      <a:pt x="0" y="16128"/>
                    </a:cubicBezTo>
                    <a:cubicBezTo>
                      <a:pt x="41296" y="29347"/>
                      <a:pt x="64217" y="73382"/>
                      <a:pt x="51356" y="114791"/>
                    </a:cubicBezTo>
                    <a:cubicBezTo>
                      <a:pt x="56720" y="115358"/>
                      <a:pt x="61778" y="117567"/>
                      <a:pt x="65839" y="121116"/>
                    </a:cubicBezTo>
                    <a:cubicBezTo>
                      <a:pt x="82339" y="71608"/>
                      <a:pt x="55580" y="18098"/>
                      <a:pt x="6072" y="1599"/>
                    </a:cubicBezTo>
                    <a:cubicBezTo>
                      <a:pt x="4317" y="1014"/>
                      <a:pt x="2545" y="481"/>
                      <a:pt x="759" y="0"/>
                    </a:cubicBezTo>
                    <a:cubicBezTo>
                      <a:pt x="1426" y="2111"/>
                      <a:pt x="1809" y="4302"/>
                      <a:pt x="1897" y="6514"/>
                    </a:cubicBezTo>
                    <a:close/>
                  </a:path>
                </a:pathLst>
              </a:custGeom>
              <a:grpFill/>
              <a:ln w="6271" cap="flat">
                <a:noFill/>
                <a:prstDash val="solid"/>
                <a:miter/>
              </a:ln>
            </p:spPr>
            <p:txBody>
              <a:bodyPr rtlCol="0" anchor="ctr"/>
              <a:lstStyle/>
              <a:p>
                <a:endParaRPr lang="en-US"/>
              </a:p>
            </p:txBody>
          </p:sp>
          <p:sp>
            <p:nvSpPr>
              <p:cNvPr id="142" name="Picture Placeholder 79">
                <a:extLst>
                  <a:ext uri="{FF2B5EF4-FFF2-40B4-BE49-F238E27FC236}">
                    <a16:creationId xmlns:a16="http://schemas.microsoft.com/office/drawing/2014/main" id="{0847E5E7-4F40-5204-8DEC-E94C715684B1}"/>
                  </a:ext>
                </a:extLst>
              </p:cNvPr>
              <p:cNvSpPr/>
              <p:nvPr/>
            </p:nvSpPr>
            <p:spPr>
              <a:xfrm>
                <a:off x="7338275" y="1104364"/>
                <a:ext cx="70442" cy="119028"/>
              </a:xfrm>
              <a:custGeom>
                <a:avLst/>
                <a:gdLst>
                  <a:gd name="connsiteX0" fmla="*/ 18454 w 70442"/>
                  <a:gd name="connsiteY0" fmla="*/ 112515 h 119028"/>
                  <a:gd name="connsiteX1" fmla="*/ 70442 w 70442"/>
                  <a:gd name="connsiteY1" fmla="*/ 15938 h 119028"/>
                  <a:gd name="connsiteX2" fmla="*/ 69051 w 70442"/>
                  <a:gd name="connsiteY2" fmla="*/ 6325 h 119028"/>
                  <a:gd name="connsiteX3" fmla="*/ 69936 w 70442"/>
                  <a:gd name="connsiteY3" fmla="*/ 0 h 119028"/>
                  <a:gd name="connsiteX4" fmla="*/ 3365 w 70442"/>
                  <a:gd name="connsiteY4" fmla="*/ 116484 h 119028"/>
                  <a:gd name="connsiteX5" fmla="*/ 4097 w 70442"/>
                  <a:gd name="connsiteY5" fmla="*/ 119029 h 119028"/>
                  <a:gd name="connsiteX6" fmla="*/ 18454 w 70442"/>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42" h="119028">
                    <a:moveTo>
                      <a:pt x="18454" y="112515"/>
                    </a:moveTo>
                    <a:cubicBezTo>
                      <a:pt x="6863" y="71565"/>
                      <a:pt x="29878" y="28811"/>
                      <a:pt x="70442" y="15938"/>
                    </a:cubicBezTo>
                    <a:cubicBezTo>
                      <a:pt x="69397" y="12845"/>
                      <a:pt x="68926" y="9587"/>
                      <a:pt x="69051" y="6325"/>
                    </a:cubicBezTo>
                    <a:cubicBezTo>
                      <a:pt x="69103" y="4189"/>
                      <a:pt x="69400" y="2067"/>
                      <a:pt x="69936" y="0"/>
                    </a:cubicBezTo>
                    <a:cubicBezTo>
                      <a:pt x="19387" y="13783"/>
                      <a:pt x="-10418" y="65935"/>
                      <a:pt x="3365" y="116484"/>
                    </a:cubicBezTo>
                    <a:cubicBezTo>
                      <a:pt x="3597" y="117336"/>
                      <a:pt x="3841" y="118184"/>
                      <a:pt x="4097" y="119029"/>
                    </a:cubicBezTo>
                    <a:cubicBezTo>
                      <a:pt x="8093" y="115424"/>
                      <a:pt x="13109" y="113148"/>
                      <a:pt x="18454" y="112515"/>
                    </a:cubicBezTo>
                    <a:close/>
                  </a:path>
                </a:pathLst>
              </a:custGeom>
              <a:grpFill/>
              <a:ln w="6271" cap="flat">
                <a:noFill/>
                <a:prstDash val="solid"/>
                <a:miter/>
              </a:ln>
            </p:spPr>
            <p:txBody>
              <a:bodyPr rtlCol="0" anchor="ctr"/>
              <a:lstStyle/>
              <a:p>
                <a:endParaRPr lang="en-US"/>
              </a:p>
            </p:txBody>
          </p:sp>
          <p:sp>
            <p:nvSpPr>
              <p:cNvPr id="143" name="Picture Placeholder 79">
                <a:extLst>
                  <a:ext uri="{FF2B5EF4-FFF2-40B4-BE49-F238E27FC236}">
                    <a16:creationId xmlns:a16="http://schemas.microsoft.com/office/drawing/2014/main" id="{973AFA31-FA5C-129C-B144-B0458FC802D0}"/>
                  </a:ext>
                </a:extLst>
              </p:cNvPr>
              <p:cNvSpPr/>
              <p:nvPr/>
            </p:nvSpPr>
            <p:spPr>
              <a:xfrm>
                <a:off x="7370200" y="1255775"/>
                <a:ext cx="124341" cy="34663"/>
              </a:xfrm>
              <a:custGeom>
                <a:avLst/>
                <a:gdLst>
                  <a:gd name="connsiteX0" fmla="*/ 113021 w 124341"/>
                  <a:gd name="connsiteY0" fmla="*/ 1012 h 34663"/>
                  <a:gd name="connsiteX1" fmla="*/ 11827 w 124341"/>
                  <a:gd name="connsiteY1" fmla="*/ 0 h 34663"/>
                  <a:gd name="connsiteX2" fmla="*/ 0 w 124341"/>
                  <a:gd name="connsiteY2" fmla="*/ 10562 h 34663"/>
                  <a:gd name="connsiteX3" fmla="*/ 124342 w 124341"/>
                  <a:gd name="connsiteY3" fmla="*/ 12080 h 34663"/>
                  <a:gd name="connsiteX4" fmla="*/ 113021 w 124341"/>
                  <a:gd name="connsiteY4" fmla="*/ 1012 h 34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41" h="34663">
                    <a:moveTo>
                      <a:pt x="113021" y="1012"/>
                    </a:moveTo>
                    <a:cubicBezTo>
                      <a:pt x="83491" y="25210"/>
                      <a:pt x="40867" y="24786"/>
                      <a:pt x="11827" y="0"/>
                    </a:cubicBezTo>
                    <a:cubicBezTo>
                      <a:pt x="9118" y="4697"/>
                      <a:pt x="4972" y="8400"/>
                      <a:pt x="0" y="10562"/>
                    </a:cubicBezTo>
                    <a:cubicBezTo>
                      <a:pt x="35227" y="42109"/>
                      <a:pt x="88355" y="42761"/>
                      <a:pt x="124342" y="12080"/>
                    </a:cubicBezTo>
                    <a:cubicBezTo>
                      <a:pt x="119524" y="9637"/>
                      <a:pt x="115572" y="5774"/>
                      <a:pt x="113021" y="1012"/>
                    </a:cubicBezTo>
                    <a:close/>
                  </a:path>
                </a:pathLst>
              </a:custGeom>
              <a:grpFill/>
              <a:ln w="6271" cap="flat">
                <a:noFill/>
                <a:prstDash val="solid"/>
                <a:miter/>
              </a:ln>
            </p:spPr>
            <p:txBody>
              <a:bodyPr rtlCol="0" anchor="ctr"/>
              <a:lstStyle/>
              <a:p>
                <a:endParaRPr lang="en-US"/>
              </a:p>
            </p:txBody>
          </p:sp>
          <p:sp>
            <p:nvSpPr>
              <p:cNvPr id="144" name="Picture Placeholder 79">
                <a:extLst>
                  <a:ext uri="{FF2B5EF4-FFF2-40B4-BE49-F238E27FC236}">
                    <a16:creationId xmlns:a16="http://schemas.microsoft.com/office/drawing/2014/main" id="{488AB845-2AB1-B853-02C2-F3D63C21301A}"/>
                  </a:ext>
                </a:extLst>
              </p:cNvPr>
              <p:cNvSpPr/>
              <p:nvPr/>
            </p:nvSpPr>
            <p:spPr>
              <a:xfrm>
                <a:off x="7491822"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45" name="Picture Placeholder 79">
                <a:extLst>
                  <a:ext uri="{FF2B5EF4-FFF2-40B4-BE49-F238E27FC236}">
                    <a16:creationId xmlns:a16="http://schemas.microsoft.com/office/drawing/2014/main" id="{2F1AEF78-1C6B-5A5F-5666-61C1B2067A41}"/>
                  </a:ext>
                </a:extLst>
              </p:cNvPr>
              <p:cNvSpPr/>
              <p:nvPr/>
            </p:nvSpPr>
            <p:spPr>
              <a:xfrm>
                <a:off x="7568982" y="1055979"/>
                <a:ext cx="127097" cy="79439"/>
              </a:xfrm>
              <a:custGeom>
                <a:avLst/>
                <a:gdLst>
                  <a:gd name="connsiteX0" fmla="*/ 27069 w 127097"/>
                  <a:gd name="connsiteY0" fmla="*/ 79439 h 79439"/>
                  <a:gd name="connsiteX1" fmla="*/ 24856 w 127097"/>
                  <a:gd name="connsiteY1" fmla="*/ 79439 h 79439"/>
                  <a:gd name="connsiteX2" fmla="*/ 0 w 127097"/>
                  <a:gd name="connsiteY2" fmla="*/ 53761 h 79439"/>
                  <a:gd name="connsiteX3" fmla="*/ 23338 w 127097"/>
                  <a:gd name="connsiteY3" fmla="*/ 30044 h 79439"/>
                  <a:gd name="connsiteX4" fmla="*/ 49458 w 127097"/>
                  <a:gd name="connsiteY4" fmla="*/ 14233 h 79439"/>
                  <a:gd name="connsiteX5" fmla="*/ 53380 w 127097"/>
                  <a:gd name="connsiteY5" fmla="*/ 14675 h 79439"/>
                  <a:gd name="connsiteX6" fmla="*/ 80449 w 127097"/>
                  <a:gd name="connsiteY6" fmla="*/ 2 h 79439"/>
                  <a:gd name="connsiteX7" fmla="*/ 110617 w 127097"/>
                  <a:gd name="connsiteY7" fmla="*/ 25301 h 79439"/>
                  <a:gd name="connsiteX8" fmla="*/ 127061 w 127097"/>
                  <a:gd name="connsiteY8" fmla="*/ 52054 h 79439"/>
                  <a:gd name="connsiteX9" fmla="*/ 118333 w 127097"/>
                  <a:gd name="connsiteY9" fmla="*/ 72545 h 79439"/>
                  <a:gd name="connsiteX10" fmla="*/ 101573 w 127097"/>
                  <a:gd name="connsiteY10" fmla="*/ 78870 h 79439"/>
                  <a:gd name="connsiteX11" fmla="*/ 63626 w 127097"/>
                  <a:gd name="connsiteY11" fmla="*/ 78870 h 79439"/>
                  <a:gd name="connsiteX12" fmla="*/ 24286 w 127097"/>
                  <a:gd name="connsiteY12" fmla="*/ 45856 h 79439"/>
                  <a:gd name="connsiteX13" fmla="*/ 18468 w 127097"/>
                  <a:gd name="connsiteY13" fmla="*/ 48196 h 79439"/>
                  <a:gd name="connsiteX14" fmla="*/ 15812 w 127097"/>
                  <a:gd name="connsiteY14" fmla="*/ 54141 h 79439"/>
                  <a:gd name="connsiteX15" fmla="*/ 25235 w 127097"/>
                  <a:gd name="connsiteY15" fmla="*/ 63628 h 79439"/>
                  <a:gd name="connsiteX16" fmla="*/ 63626 w 127097"/>
                  <a:gd name="connsiteY16" fmla="*/ 63628 h 79439"/>
                  <a:gd name="connsiteX17" fmla="*/ 102142 w 127097"/>
                  <a:gd name="connsiteY17" fmla="*/ 63628 h 79439"/>
                  <a:gd name="connsiteX18" fmla="*/ 107581 w 127097"/>
                  <a:gd name="connsiteY18" fmla="*/ 61351 h 79439"/>
                  <a:gd name="connsiteX19" fmla="*/ 111439 w 127097"/>
                  <a:gd name="connsiteY19" fmla="*/ 51927 h 79439"/>
                  <a:gd name="connsiteX20" fmla="*/ 103154 w 127097"/>
                  <a:gd name="connsiteY20" fmla="*/ 39784 h 79439"/>
                  <a:gd name="connsiteX21" fmla="*/ 96830 w 127097"/>
                  <a:gd name="connsiteY21" fmla="*/ 39215 h 79439"/>
                  <a:gd name="connsiteX22" fmla="*/ 96197 w 127097"/>
                  <a:gd name="connsiteY22" fmla="*/ 32890 h 79439"/>
                  <a:gd name="connsiteX23" fmla="*/ 80449 w 127097"/>
                  <a:gd name="connsiteY23" fmla="*/ 16256 h 79439"/>
                  <a:gd name="connsiteX24" fmla="*/ 80449 w 127097"/>
                  <a:gd name="connsiteY24" fmla="*/ 16256 h 79439"/>
                  <a:gd name="connsiteX25" fmla="*/ 64954 w 127097"/>
                  <a:gd name="connsiteY25" fmla="*/ 27324 h 79439"/>
                  <a:gd name="connsiteX26" fmla="*/ 61855 w 127097"/>
                  <a:gd name="connsiteY26" fmla="*/ 35293 h 79439"/>
                  <a:gd name="connsiteX27" fmla="*/ 54139 w 127097"/>
                  <a:gd name="connsiteY27" fmla="*/ 31562 h 79439"/>
                  <a:gd name="connsiteX28" fmla="*/ 37287 w 127097"/>
                  <a:gd name="connsiteY28" fmla="*/ 37565 h 79439"/>
                  <a:gd name="connsiteX29" fmla="*/ 36430 w 127097"/>
                  <a:gd name="connsiteY29" fmla="*/ 39974 h 79439"/>
                  <a:gd name="connsiteX30" fmla="*/ 34406 w 127097"/>
                  <a:gd name="connsiteY30" fmla="*/ 48385 h 79439"/>
                  <a:gd name="connsiteX31" fmla="*/ 26563 w 127097"/>
                  <a:gd name="connsiteY31" fmla="*/ 46298 h 79439"/>
                  <a:gd name="connsiteX32" fmla="*/ 24476 w 127097"/>
                  <a:gd name="connsiteY32" fmla="*/ 46298 h 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97" h="79439">
                    <a:moveTo>
                      <a:pt x="27069" y="79439"/>
                    </a:moveTo>
                    <a:lnTo>
                      <a:pt x="24856" y="79439"/>
                    </a:lnTo>
                    <a:cubicBezTo>
                      <a:pt x="11054" y="78867"/>
                      <a:pt x="123" y="67575"/>
                      <a:pt x="0" y="53761"/>
                    </a:cubicBezTo>
                    <a:cubicBezTo>
                      <a:pt x="322" y="40944"/>
                      <a:pt x="10528" y="30573"/>
                      <a:pt x="23338" y="30044"/>
                    </a:cubicBezTo>
                    <a:cubicBezTo>
                      <a:pt x="28217" y="20131"/>
                      <a:pt x="38414" y="13960"/>
                      <a:pt x="49458" y="14233"/>
                    </a:cubicBezTo>
                    <a:cubicBezTo>
                      <a:pt x="50774" y="14291"/>
                      <a:pt x="52084" y="14439"/>
                      <a:pt x="53380" y="14675"/>
                    </a:cubicBezTo>
                    <a:cubicBezTo>
                      <a:pt x="59251" y="5425"/>
                      <a:pt x="69493" y="-126"/>
                      <a:pt x="80449" y="2"/>
                    </a:cubicBezTo>
                    <a:cubicBezTo>
                      <a:pt x="95049" y="694"/>
                      <a:pt x="107392" y="11044"/>
                      <a:pt x="110617" y="25301"/>
                    </a:cubicBezTo>
                    <a:cubicBezTo>
                      <a:pt x="121110" y="29950"/>
                      <a:pt x="127649" y="40590"/>
                      <a:pt x="127061" y="52054"/>
                    </a:cubicBezTo>
                    <a:cubicBezTo>
                      <a:pt x="126966" y="59767"/>
                      <a:pt x="123829" y="67131"/>
                      <a:pt x="118333" y="72545"/>
                    </a:cubicBezTo>
                    <a:cubicBezTo>
                      <a:pt x="113811" y="76799"/>
                      <a:pt x="107779" y="79076"/>
                      <a:pt x="101573" y="78870"/>
                    </a:cubicBezTo>
                    <a:cubicBezTo>
                      <a:pt x="100118" y="78870"/>
                      <a:pt x="81840" y="78870"/>
                      <a:pt x="63626" y="78870"/>
                    </a:cubicBezTo>
                    <a:close/>
                    <a:moveTo>
                      <a:pt x="24286" y="45856"/>
                    </a:moveTo>
                    <a:cubicBezTo>
                      <a:pt x="22115" y="45843"/>
                      <a:pt x="20026" y="46683"/>
                      <a:pt x="18468" y="48196"/>
                    </a:cubicBezTo>
                    <a:cubicBezTo>
                      <a:pt x="16826" y="49745"/>
                      <a:pt x="15870" y="51884"/>
                      <a:pt x="15812" y="54141"/>
                    </a:cubicBezTo>
                    <a:cubicBezTo>
                      <a:pt x="16198" y="59188"/>
                      <a:pt x="20191" y="63208"/>
                      <a:pt x="25235" y="63628"/>
                    </a:cubicBezTo>
                    <a:lnTo>
                      <a:pt x="63626" y="63628"/>
                    </a:lnTo>
                    <a:cubicBezTo>
                      <a:pt x="86710" y="63628"/>
                      <a:pt x="100751" y="63628"/>
                      <a:pt x="102142" y="63628"/>
                    </a:cubicBezTo>
                    <a:cubicBezTo>
                      <a:pt x="104160" y="63502"/>
                      <a:pt x="106076" y="62700"/>
                      <a:pt x="107581" y="61351"/>
                    </a:cubicBezTo>
                    <a:cubicBezTo>
                      <a:pt x="110075" y="58851"/>
                      <a:pt x="111465" y="55458"/>
                      <a:pt x="111439" y="51927"/>
                    </a:cubicBezTo>
                    <a:cubicBezTo>
                      <a:pt x="112097" y="46379"/>
                      <a:pt x="108559" y="41197"/>
                      <a:pt x="103154" y="39784"/>
                    </a:cubicBezTo>
                    <a:lnTo>
                      <a:pt x="96830" y="39215"/>
                    </a:lnTo>
                    <a:lnTo>
                      <a:pt x="96197" y="32890"/>
                    </a:lnTo>
                    <a:cubicBezTo>
                      <a:pt x="95911" y="24160"/>
                      <a:pt x="89150" y="17020"/>
                      <a:pt x="80449" y="16256"/>
                    </a:cubicBezTo>
                    <a:lnTo>
                      <a:pt x="80449" y="16256"/>
                    </a:lnTo>
                    <a:cubicBezTo>
                      <a:pt x="73431" y="16198"/>
                      <a:pt x="67174" y="20667"/>
                      <a:pt x="64954" y="27324"/>
                    </a:cubicBezTo>
                    <a:lnTo>
                      <a:pt x="61855" y="35293"/>
                    </a:lnTo>
                    <a:lnTo>
                      <a:pt x="54139" y="31562"/>
                    </a:lnTo>
                    <a:cubicBezTo>
                      <a:pt x="47828" y="28566"/>
                      <a:pt x="40283" y="31254"/>
                      <a:pt x="37287" y="37565"/>
                    </a:cubicBezTo>
                    <a:cubicBezTo>
                      <a:pt x="36920" y="38337"/>
                      <a:pt x="36633" y="39144"/>
                      <a:pt x="36430" y="39974"/>
                    </a:cubicBezTo>
                    <a:lnTo>
                      <a:pt x="34406" y="48385"/>
                    </a:lnTo>
                    <a:lnTo>
                      <a:pt x="26563" y="46298"/>
                    </a:lnTo>
                    <a:cubicBezTo>
                      <a:pt x="25870" y="46229"/>
                      <a:pt x="25170" y="46229"/>
                      <a:pt x="24476" y="46298"/>
                    </a:cubicBezTo>
                    <a:close/>
                  </a:path>
                </a:pathLst>
              </a:custGeom>
              <a:grpFill/>
              <a:ln w="6271" cap="flat">
                <a:noFill/>
                <a:prstDash val="solid"/>
                <a:miter/>
              </a:ln>
            </p:spPr>
            <p:txBody>
              <a:bodyPr rtlCol="0" anchor="ctr"/>
              <a:lstStyle/>
              <a:p>
                <a:endParaRPr lang="en-US"/>
              </a:p>
            </p:txBody>
          </p:sp>
          <p:sp>
            <p:nvSpPr>
              <p:cNvPr id="146" name="Picture Placeholder 79">
                <a:extLst>
                  <a:ext uri="{FF2B5EF4-FFF2-40B4-BE49-F238E27FC236}">
                    <a16:creationId xmlns:a16="http://schemas.microsoft.com/office/drawing/2014/main" id="{2DA8BA17-729D-2237-D612-53B4C83BCC46}"/>
                  </a:ext>
                </a:extLst>
              </p:cNvPr>
              <p:cNvSpPr/>
              <p:nvPr/>
            </p:nvSpPr>
            <p:spPr>
              <a:xfrm>
                <a:off x="7618822" y="1004499"/>
                <a:ext cx="28207" cy="28207"/>
              </a:xfrm>
              <a:custGeom>
                <a:avLst/>
                <a:gdLst>
                  <a:gd name="connsiteX0" fmla="*/ 14103 w 28207"/>
                  <a:gd name="connsiteY0" fmla="*/ 28208 h 28207"/>
                  <a:gd name="connsiteX1" fmla="*/ 0 w 28207"/>
                  <a:gd name="connsiteY1" fmla="*/ 14103 h 28207"/>
                  <a:gd name="connsiteX2" fmla="*/ 14105 w 28207"/>
                  <a:gd name="connsiteY2" fmla="*/ 0 h 28207"/>
                  <a:gd name="connsiteX3" fmla="*/ 28208 w 28207"/>
                  <a:gd name="connsiteY3" fmla="*/ 14105 h 28207"/>
                  <a:gd name="connsiteX4" fmla="*/ 28206 w 28207"/>
                  <a:gd name="connsiteY4" fmla="*/ 14294 h 28207"/>
                  <a:gd name="connsiteX5" fmla="*/ 14103 w 28207"/>
                  <a:gd name="connsiteY5" fmla="*/ 28208 h 28207"/>
                  <a:gd name="connsiteX6" fmla="*/ 14103 w 28207"/>
                  <a:gd name="connsiteY6" fmla="*/ 7906 h 28207"/>
                  <a:gd name="connsiteX7" fmla="*/ 7778 w 28207"/>
                  <a:gd name="connsiteY7" fmla="*/ 14230 h 28207"/>
                  <a:gd name="connsiteX8" fmla="*/ 14103 w 28207"/>
                  <a:gd name="connsiteY8" fmla="*/ 20555 h 28207"/>
                  <a:gd name="connsiteX9" fmla="*/ 20427 w 28207"/>
                  <a:gd name="connsiteY9" fmla="*/ 14230 h 28207"/>
                  <a:gd name="connsiteX10" fmla="*/ 14103 w 28207"/>
                  <a:gd name="connsiteY10" fmla="*/ 8095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7" h="28207">
                    <a:moveTo>
                      <a:pt x="14103" y="28208"/>
                    </a:moveTo>
                    <a:cubicBezTo>
                      <a:pt x="6313" y="28207"/>
                      <a:pt x="-1" y="21892"/>
                      <a:pt x="0" y="14103"/>
                    </a:cubicBezTo>
                    <a:cubicBezTo>
                      <a:pt x="1" y="6313"/>
                      <a:pt x="6316" y="-1"/>
                      <a:pt x="14105" y="0"/>
                    </a:cubicBezTo>
                    <a:cubicBezTo>
                      <a:pt x="21894" y="1"/>
                      <a:pt x="28208" y="6316"/>
                      <a:pt x="28208" y="14105"/>
                    </a:cubicBezTo>
                    <a:cubicBezTo>
                      <a:pt x="28208" y="14168"/>
                      <a:pt x="28207" y="14231"/>
                      <a:pt x="28206" y="14294"/>
                    </a:cubicBezTo>
                    <a:cubicBezTo>
                      <a:pt x="28103" y="22009"/>
                      <a:pt x="21819" y="28208"/>
                      <a:pt x="14103" y="28208"/>
                    </a:cubicBezTo>
                    <a:close/>
                    <a:moveTo>
                      <a:pt x="14103" y="7906"/>
                    </a:moveTo>
                    <a:cubicBezTo>
                      <a:pt x="10610" y="7906"/>
                      <a:pt x="7778" y="10737"/>
                      <a:pt x="7778" y="14230"/>
                    </a:cubicBezTo>
                    <a:cubicBezTo>
                      <a:pt x="7778" y="17723"/>
                      <a:pt x="10610" y="20555"/>
                      <a:pt x="14103" y="20555"/>
                    </a:cubicBezTo>
                    <a:cubicBezTo>
                      <a:pt x="17596" y="20555"/>
                      <a:pt x="20427" y="17723"/>
                      <a:pt x="20427" y="14230"/>
                    </a:cubicBezTo>
                    <a:cubicBezTo>
                      <a:pt x="20325" y="10812"/>
                      <a:pt x="17523" y="8094"/>
                      <a:pt x="14103" y="8095"/>
                    </a:cubicBezTo>
                    <a:close/>
                  </a:path>
                </a:pathLst>
              </a:custGeom>
              <a:grpFill/>
              <a:ln w="6271" cap="flat">
                <a:noFill/>
                <a:prstDash val="solid"/>
                <a:miter/>
              </a:ln>
            </p:spPr>
            <p:txBody>
              <a:bodyPr rtlCol="0" anchor="ctr"/>
              <a:lstStyle/>
              <a:p>
                <a:endParaRPr lang="en-US"/>
              </a:p>
            </p:txBody>
          </p:sp>
          <p:sp>
            <p:nvSpPr>
              <p:cNvPr id="147" name="Picture Placeholder 79">
                <a:extLst>
                  <a:ext uri="{FF2B5EF4-FFF2-40B4-BE49-F238E27FC236}">
                    <a16:creationId xmlns:a16="http://schemas.microsoft.com/office/drawing/2014/main" id="{864606EB-61F8-0E8D-D207-5868E7CFC79E}"/>
                  </a:ext>
                </a:extLst>
              </p:cNvPr>
              <p:cNvSpPr/>
              <p:nvPr/>
            </p:nvSpPr>
            <p:spPr>
              <a:xfrm>
                <a:off x="7545265" y="1136493"/>
                <a:ext cx="28334" cy="28334"/>
              </a:xfrm>
              <a:custGeom>
                <a:avLst/>
                <a:gdLst>
                  <a:gd name="connsiteX0" fmla="*/ 14230 w 28334"/>
                  <a:gd name="connsiteY0" fmla="*/ 28334 h 28334"/>
                  <a:gd name="connsiteX1" fmla="*/ 0 w 28334"/>
                  <a:gd name="connsiteY1" fmla="*/ 14230 h 28334"/>
                  <a:gd name="connsiteX2" fmla="*/ 14104 w 28334"/>
                  <a:gd name="connsiteY2" fmla="*/ 0 h 28334"/>
                  <a:gd name="connsiteX3" fmla="*/ 28334 w 28334"/>
                  <a:gd name="connsiteY3" fmla="*/ 14104 h 28334"/>
                  <a:gd name="connsiteX4" fmla="*/ 28334 w 28334"/>
                  <a:gd name="connsiteY4" fmla="*/ 14167 h 28334"/>
                  <a:gd name="connsiteX5" fmla="*/ 14230 w 28334"/>
                  <a:gd name="connsiteY5" fmla="*/ 28334 h 28334"/>
                  <a:gd name="connsiteX6" fmla="*/ 14230 w 28334"/>
                  <a:gd name="connsiteY6" fmla="*/ 7969 h 28334"/>
                  <a:gd name="connsiteX7" fmla="*/ 7906 w 28334"/>
                  <a:gd name="connsiteY7" fmla="*/ 14294 h 28334"/>
                  <a:gd name="connsiteX8" fmla="*/ 14230 w 28334"/>
                  <a:gd name="connsiteY8" fmla="*/ 20618 h 28334"/>
                  <a:gd name="connsiteX9" fmla="*/ 20555 w 28334"/>
                  <a:gd name="connsiteY9" fmla="*/ 14294 h 28334"/>
                  <a:gd name="connsiteX10" fmla="*/ 14230 w 28334"/>
                  <a:gd name="connsiteY10" fmla="*/ 7969 h 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4">
                    <a:moveTo>
                      <a:pt x="14230" y="28334"/>
                    </a:moveTo>
                    <a:cubicBezTo>
                      <a:pt x="6406" y="28369"/>
                      <a:pt x="35" y="22055"/>
                      <a:pt x="0" y="14230"/>
                    </a:cubicBezTo>
                    <a:cubicBezTo>
                      <a:pt x="-35" y="6406"/>
                      <a:pt x="6280" y="36"/>
                      <a:pt x="14104" y="0"/>
                    </a:cubicBezTo>
                    <a:cubicBezTo>
                      <a:pt x="21928" y="-35"/>
                      <a:pt x="28300" y="6280"/>
                      <a:pt x="28334" y="14104"/>
                    </a:cubicBezTo>
                    <a:cubicBezTo>
                      <a:pt x="28334" y="14125"/>
                      <a:pt x="28334" y="14146"/>
                      <a:pt x="28334" y="14167"/>
                    </a:cubicBezTo>
                    <a:cubicBezTo>
                      <a:pt x="28334" y="21967"/>
                      <a:pt x="22030" y="28300"/>
                      <a:pt x="14230" y="28334"/>
                    </a:cubicBezTo>
                    <a:close/>
                    <a:moveTo>
                      <a:pt x="14230" y="7969"/>
                    </a:moveTo>
                    <a:cubicBezTo>
                      <a:pt x="10737" y="7969"/>
                      <a:pt x="7906" y="10801"/>
                      <a:pt x="7906" y="14294"/>
                    </a:cubicBezTo>
                    <a:cubicBezTo>
                      <a:pt x="7906" y="17787"/>
                      <a:pt x="10737" y="20618"/>
                      <a:pt x="14230" y="20618"/>
                    </a:cubicBezTo>
                    <a:cubicBezTo>
                      <a:pt x="17724" y="20618"/>
                      <a:pt x="20555" y="17787"/>
                      <a:pt x="20555" y="14294"/>
                    </a:cubicBezTo>
                    <a:cubicBezTo>
                      <a:pt x="20555" y="10801"/>
                      <a:pt x="17724" y="7969"/>
                      <a:pt x="14230" y="7969"/>
                    </a:cubicBezTo>
                    <a:close/>
                  </a:path>
                </a:pathLst>
              </a:custGeom>
              <a:grpFill/>
              <a:ln w="6271" cap="flat">
                <a:noFill/>
                <a:prstDash val="solid"/>
                <a:miter/>
              </a:ln>
            </p:spPr>
            <p:txBody>
              <a:bodyPr rtlCol="0" anchor="ctr"/>
              <a:lstStyle/>
              <a:p>
                <a:endParaRPr lang="en-US"/>
              </a:p>
            </p:txBody>
          </p:sp>
          <p:sp>
            <p:nvSpPr>
              <p:cNvPr id="148" name="Picture Placeholder 79">
                <a:extLst>
                  <a:ext uri="{FF2B5EF4-FFF2-40B4-BE49-F238E27FC236}">
                    <a16:creationId xmlns:a16="http://schemas.microsoft.com/office/drawing/2014/main" id="{73627586-4646-6FA0-742C-C1B98664D362}"/>
                  </a:ext>
                </a:extLst>
              </p:cNvPr>
              <p:cNvSpPr/>
              <p:nvPr/>
            </p:nvSpPr>
            <p:spPr>
              <a:xfrm>
                <a:off x="7657021" y="1012278"/>
                <a:ext cx="70784" cy="121116"/>
              </a:xfrm>
              <a:custGeom>
                <a:avLst/>
                <a:gdLst>
                  <a:gd name="connsiteX0" fmla="*/ 1834 w 70784"/>
                  <a:gd name="connsiteY0" fmla="*/ 6514 h 121116"/>
                  <a:gd name="connsiteX1" fmla="*/ 0 w 70784"/>
                  <a:gd name="connsiteY1" fmla="*/ 16128 h 121116"/>
                  <a:gd name="connsiteX2" fmla="*/ 51419 w 70784"/>
                  <a:gd name="connsiteY2" fmla="*/ 114791 h 121116"/>
                  <a:gd name="connsiteX3" fmla="*/ 65902 w 70784"/>
                  <a:gd name="connsiteY3" fmla="*/ 121116 h 121116"/>
                  <a:gd name="connsiteX4" fmla="*/ 6177 w 70784"/>
                  <a:gd name="connsiteY4" fmla="*/ 1578 h 121116"/>
                  <a:gd name="connsiteX5" fmla="*/ 949 w 70784"/>
                  <a:gd name="connsiteY5" fmla="*/ 0 h 121116"/>
                  <a:gd name="connsiteX6" fmla="*/ 1834 w 70784"/>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84" h="121116">
                    <a:moveTo>
                      <a:pt x="1834" y="6514"/>
                    </a:moveTo>
                    <a:cubicBezTo>
                      <a:pt x="1818" y="9804"/>
                      <a:pt x="1196" y="13063"/>
                      <a:pt x="0" y="16128"/>
                    </a:cubicBezTo>
                    <a:cubicBezTo>
                      <a:pt x="41319" y="29321"/>
                      <a:pt x="64277" y="73364"/>
                      <a:pt x="51419" y="114791"/>
                    </a:cubicBezTo>
                    <a:cubicBezTo>
                      <a:pt x="56789" y="115325"/>
                      <a:pt x="61861" y="117538"/>
                      <a:pt x="65902" y="121116"/>
                    </a:cubicBezTo>
                    <a:cubicBezTo>
                      <a:pt x="82416" y="71613"/>
                      <a:pt x="55682" y="18095"/>
                      <a:pt x="6177" y="1578"/>
                    </a:cubicBezTo>
                    <a:cubicBezTo>
                      <a:pt x="4449" y="1002"/>
                      <a:pt x="2706" y="476"/>
                      <a:pt x="949" y="0"/>
                    </a:cubicBezTo>
                    <a:cubicBezTo>
                      <a:pt x="1504" y="2128"/>
                      <a:pt x="1801" y="4315"/>
                      <a:pt x="1834" y="6514"/>
                    </a:cubicBezTo>
                    <a:close/>
                  </a:path>
                </a:pathLst>
              </a:custGeom>
              <a:grpFill/>
              <a:ln w="6271" cap="flat">
                <a:noFill/>
                <a:prstDash val="solid"/>
                <a:miter/>
              </a:ln>
            </p:spPr>
            <p:txBody>
              <a:bodyPr rtlCol="0" anchor="ctr"/>
              <a:lstStyle/>
              <a:p>
                <a:endParaRPr lang="en-US"/>
              </a:p>
            </p:txBody>
          </p:sp>
          <p:sp>
            <p:nvSpPr>
              <p:cNvPr id="149" name="Picture Placeholder 79">
                <a:extLst>
                  <a:ext uri="{FF2B5EF4-FFF2-40B4-BE49-F238E27FC236}">
                    <a16:creationId xmlns:a16="http://schemas.microsoft.com/office/drawing/2014/main" id="{FD6322A2-F664-8B7F-4B45-1ED91E4E043A}"/>
                  </a:ext>
                </a:extLst>
              </p:cNvPr>
              <p:cNvSpPr/>
              <p:nvPr/>
            </p:nvSpPr>
            <p:spPr>
              <a:xfrm>
                <a:off x="7538117" y="1012468"/>
                <a:ext cx="70710" cy="119028"/>
              </a:xfrm>
              <a:custGeom>
                <a:avLst/>
                <a:gdLst>
                  <a:gd name="connsiteX0" fmla="*/ 18722 w 70710"/>
                  <a:gd name="connsiteY0" fmla="*/ 112515 h 119028"/>
                  <a:gd name="connsiteX1" fmla="*/ 70710 w 70710"/>
                  <a:gd name="connsiteY1" fmla="*/ 15938 h 119028"/>
                  <a:gd name="connsiteX2" fmla="*/ 68813 w 70710"/>
                  <a:gd name="connsiteY2" fmla="*/ 6325 h 119028"/>
                  <a:gd name="connsiteX3" fmla="*/ 69761 w 70710"/>
                  <a:gd name="connsiteY3" fmla="*/ 0 h 119028"/>
                  <a:gd name="connsiteX4" fmla="*/ 3413 w 70710"/>
                  <a:gd name="connsiteY4" fmla="*/ 116611 h 119028"/>
                  <a:gd name="connsiteX5" fmla="*/ 4112 w 70710"/>
                  <a:gd name="connsiteY5" fmla="*/ 119029 h 119028"/>
                  <a:gd name="connsiteX6" fmla="*/ 18722 w 70710"/>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0" h="119028">
                    <a:moveTo>
                      <a:pt x="18722" y="112515"/>
                    </a:moveTo>
                    <a:cubicBezTo>
                      <a:pt x="7131" y="71565"/>
                      <a:pt x="30146" y="28811"/>
                      <a:pt x="70710" y="15938"/>
                    </a:cubicBezTo>
                    <a:cubicBezTo>
                      <a:pt x="69457" y="12888"/>
                      <a:pt x="68813" y="9622"/>
                      <a:pt x="68813" y="6325"/>
                    </a:cubicBezTo>
                    <a:cubicBezTo>
                      <a:pt x="68852" y="4184"/>
                      <a:pt x="69171" y="2058"/>
                      <a:pt x="69761" y="0"/>
                    </a:cubicBezTo>
                    <a:cubicBezTo>
                      <a:pt x="19239" y="13880"/>
                      <a:pt x="-10467" y="66088"/>
                      <a:pt x="3413" y="116611"/>
                    </a:cubicBezTo>
                    <a:cubicBezTo>
                      <a:pt x="3635" y="117420"/>
                      <a:pt x="3869" y="118226"/>
                      <a:pt x="4112" y="119029"/>
                    </a:cubicBezTo>
                    <a:cubicBezTo>
                      <a:pt x="8149" y="115335"/>
                      <a:pt x="13276" y="113048"/>
                      <a:pt x="18722" y="112515"/>
                    </a:cubicBezTo>
                    <a:close/>
                  </a:path>
                </a:pathLst>
              </a:custGeom>
              <a:grpFill/>
              <a:ln w="6271" cap="flat">
                <a:noFill/>
                <a:prstDash val="solid"/>
                <a:miter/>
              </a:ln>
            </p:spPr>
            <p:txBody>
              <a:bodyPr rtlCol="0" anchor="ctr"/>
              <a:lstStyle/>
              <a:p>
                <a:endParaRPr lang="en-US"/>
              </a:p>
            </p:txBody>
          </p:sp>
          <p:sp>
            <p:nvSpPr>
              <p:cNvPr id="150" name="Picture Placeholder 79">
                <a:extLst>
                  <a:ext uri="{FF2B5EF4-FFF2-40B4-BE49-F238E27FC236}">
                    <a16:creationId xmlns:a16="http://schemas.microsoft.com/office/drawing/2014/main" id="{12E50764-9B18-9407-4D99-2CD81973F148}"/>
                  </a:ext>
                </a:extLst>
              </p:cNvPr>
              <p:cNvSpPr/>
              <p:nvPr/>
            </p:nvSpPr>
            <p:spPr>
              <a:xfrm>
                <a:off x="7569868" y="1163879"/>
                <a:ext cx="124278" cy="34657"/>
              </a:xfrm>
              <a:custGeom>
                <a:avLst/>
                <a:gdLst>
                  <a:gd name="connsiteX0" fmla="*/ 113021 w 124278"/>
                  <a:gd name="connsiteY0" fmla="*/ 1012 h 34657"/>
                  <a:gd name="connsiteX1" fmla="*/ 11827 w 124278"/>
                  <a:gd name="connsiteY1" fmla="*/ 0 h 34657"/>
                  <a:gd name="connsiteX2" fmla="*/ 0 w 124278"/>
                  <a:gd name="connsiteY2" fmla="*/ 10562 h 34657"/>
                  <a:gd name="connsiteX3" fmla="*/ 124278 w 124278"/>
                  <a:gd name="connsiteY3" fmla="*/ 12080 h 34657"/>
                  <a:gd name="connsiteX4" fmla="*/ 113021 w 124278"/>
                  <a:gd name="connsiteY4" fmla="*/ 1012 h 34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7">
                    <a:moveTo>
                      <a:pt x="113021" y="1012"/>
                    </a:moveTo>
                    <a:cubicBezTo>
                      <a:pt x="83491" y="25213"/>
                      <a:pt x="40867" y="24787"/>
                      <a:pt x="11827" y="0"/>
                    </a:cubicBezTo>
                    <a:cubicBezTo>
                      <a:pt x="9068" y="4656"/>
                      <a:pt x="4937" y="8345"/>
                      <a:pt x="0" y="10562"/>
                    </a:cubicBezTo>
                    <a:cubicBezTo>
                      <a:pt x="35207" y="42103"/>
                      <a:pt x="88312" y="42752"/>
                      <a:pt x="124278" y="12080"/>
                    </a:cubicBezTo>
                    <a:cubicBezTo>
                      <a:pt x="119491" y="9617"/>
                      <a:pt x="115563" y="5757"/>
                      <a:pt x="113021" y="1012"/>
                    </a:cubicBezTo>
                    <a:close/>
                  </a:path>
                </a:pathLst>
              </a:custGeom>
              <a:grpFill/>
              <a:ln w="6271" cap="flat">
                <a:noFill/>
                <a:prstDash val="solid"/>
                <a:miter/>
              </a:ln>
            </p:spPr>
            <p:txBody>
              <a:bodyPr rtlCol="0" anchor="ctr"/>
              <a:lstStyle/>
              <a:p>
                <a:endParaRPr lang="en-US"/>
              </a:p>
            </p:txBody>
          </p:sp>
          <p:sp>
            <p:nvSpPr>
              <p:cNvPr id="151" name="Picture Placeholder 79">
                <a:extLst>
                  <a:ext uri="{FF2B5EF4-FFF2-40B4-BE49-F238E27FC236}">
                    <a16:creationId xmlns:a16="http://schemas.microsoft.com/office/drawing/2014/main" id="{6FAFEC16-0A1B-FEBA-F11F-ACE619465C8D}"/>
                  </a:ext>
                </a:extLst>
              </p:cNvPr>
              <p:cNvSpPr/>
              <p:nvPr/>
            </p:nvSpPr>
            <p:spPr>
              <a:xfrm>
                <a:off x="7691490" y="1138581"/>
                <a:ext cx="28334" cy="28333"/>
              </a:xfrm>
              <a:custGeom>
                <a:avLst/>
                <a:gdLst>
                  <a:gd name="connsiteX0" fmla="*/ 14230 w 28334"/>
                  <a:gd name="connsiteY0" fmla="*/ 28334 h 28333"/>
                  <a:gd name="connsiteX1" fmla="*/ 0 w 28334"/>
                  <a:gd name="connsiteY1" fmla="*/ 14229 h 28333"/>
                  <a:gd name="connsiteX2" fmla="*/ 14104 w 28334"/>
                  <a:gd name="connsiteY2" fmla="*/ 0 h 28333"/>
                  <a:gd name="connsiteX3" fmla="*/ 28334 w 28334"/>
                  <a:gd name="connsiteY3" fmla="*/ 14104 h 28333"/>
                  <a:gd name="connsiteX4" fmla="*/ 28334 w 28334"/>
                  <a:gd name="connsiteY4" fmla="*/ 14293 h 28333"/>
                  <a:gd name="connsiteX5" fmla="*/ 14230 w 28334"/>
                  <a:gd name="connsiteY5" fmla="*/ 28334 h 28333"/>
                  <a:gd name="connsiteX6" fmla="*/ 14230 w 28334"/>
                  <a:gd name="connsiteY6" fmla="*/ 7969 h 28333"/>
                  <a:gd name="connsiteX7" fmla="*/ 7906 w 28334"/>
                  <a:gd name="connsiteY7" fmla="*/ 14293 h 28333"/>
                  <a:gd name="connsiteX8" fmla="*/ 14230 w 28334"/>
                  <a:gd name="connsiteY8" fmla="*/ 20618 h 28333"/>
                  <a:gd name="connsiteX9" fmla="*/ 20555 w 28334"/>
                  <a:gd name="connsiteY9" fmla="*/ 14293 h 28333"/>
                  <a:gd name="connsiteX10" fmla="*/ 14230 w 28334"/>
                  <a:gd name="connsiteY10" fmla="*/ 7969 h 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3">
                    <a:moveTo>
                      <a:pt x="14230" y="28334"/>
                    </a:moveTo>
                    <a:cubicBezTo>
                      <a:pt x="6407" y="28369"/>
                      <a:pt x="38" y="22053"/>
                      <a:pt x="0" y="14229"/>
                    </a:cubicBezTo>
                    <a:cubicBezTo>
                      <a:pt x="-31" y="6405"/>
                      <a:pt x="6280" y="34"/>
                      <a:pt x="14104" y="0"/>
                    </a:cubicBezTo>
                    <a:cubicBezTo>
                      <a:pt x="21928" y="-35"/>
                      <a:pt x="28303" y="6280"/>
                      <a:pt x="28334" y="14104"/>
                    </a:cubicBezTo>
                    <a:cubicBezTo>
                      <a:pt x="28334" y="14167"/>
                      <a:pt x="28334" y="14230"/>
                      <a:pt x="28334" y="14293"/>
                    </a:cubicBezTo>
                    <a:cubicBezTo>
                      <a:pt x="28296" y="22058"/>
                      <a:pt x="21997" y="28334"/>
                      <a:pt x="14230" y="28334"/>
                    </a:cubicBezTo>
                    <a:close/>
                    <a:moveTo>
                      <a:pt x="14230" y="7969"/>
                    </a:moveTo>
                    <a:cubicBezTo>
                      <a:pt x="10739" y="7969"/>
                      <a:pt x="7906" y="10800"/>
                      <a:pt x="7906" y="14293"/>
                    </a:cubicBezTo>
                    <a:cubicBezTo>
                      <a:pt x="7906" y="17786"/>
                      <a:pt x="10739" y="20618"/>
                      <a:pt x="14230" y="20618"/>
                    </a:cubicBezTo>
                    <a:cubicBezTo>
                      <a:pt x="17722" y="20618"/>
                      <a:pt x="20555" y="17786"/>
                      <a:pt x="20555" y="14293"/>
                    </a:cubicBezTo>
                    <a:cubicBezTo>
                      <a:pt x="20555" y="10800"/>
                      <a:pt x="17722" y="7969"/>
                      <a:pt x="14230" y="7969"/>
                    </a:cubicBezTo>
                    <a:close/>
                  </a:path>
                </a:pathLst>
              </a:custGeom>
              <a:grpFill/>
              <a:ln w="6271" cap="flat">
                <a:noFill/>
                <a:prstDash val="solid"/>
                <a:miter/>
              </a:ln>
            </p:spPr>
            <p:txBody>
              <a:bodyPr rtlCol="0" anchor="ctr"/>
              <a:lstStyle/>
              <a:p>
                <a:endParaRPr lang="en-US"/>
              </a:p>
            </p:txBody>
          </p:sp>
          <p:sp>
            <p:nvSpPr>
              <p:cNvPr id="152" name="Picture Placeholder 79">
                <a:extLst>
                  <a:ext uri="{FF2B5EF4-FFF2-40B4-BE49-F238E27FC236}">
                    <a16:creationId xmlns:a16="http://schemas.microsoft.com/office/drawing/2014/main" id="{CB4953FD-689A-455B-FA20-90416510EAE4}"/>
                  </a:ext>
                </a:extLst>
              </p:cNvPr>
              <p:cNvSpPr/>
              <p:nvPr/>
            </p:nvSpPr>
            <p:spPr>
              <a:xfrm>
                <a:off x="7133961" y="710974"/>
                <a:ext cx="492132" cy="372898"/>
              </a:xfrm>
              <a:custGeom>
                <a:avLst/>
                <a:gdLst>
                  <a:gd name="connsiteX0" fmla="*/ 492132 w 492132"/>
                  <a:gd name="connsiteY0" fmla="*/ 283405 h 372898"/>
                  <a:gd name="connsiteX1" fmla="*/ 435211 w 492132"/>
                  <a:gd name="connsiteY1" fmla="*/ 211115 h 372898"/>
                  <a:gd name="connsiteX2" fmla="*/ 444129 w 492132"/>
                  <a:gd name="connsiteY2" fmla="*/ 175255 h 372898"/>
                  <a:gd name="connsiteX3" fmla="*/ 382590 w 492132"/>
                  <a:gd name="connsiteY3" fmla="*/ 94869 h 372898"/>
                  <a:gd name="connsiteX4" fmla="*/ 289176 w 492132"/>
                  <a:gd name="connsiteY4" fmla="*/ 0 h 372898"/>
                  <a:gd name="connsiteX5" fmla="*/ 286836 w 492132"/>
                  <a:gd name="connsiteY5" fmla="*/ 0 h 372898"/>
                  <a:gd name="connsiteX6" fmla="*/ 198291 w 492132"/>
                  <a:gd name="connsiteY6" fmla="*/ 64764 h 372898"/>
                  <a:gd name="connsiteX7" fmla="*/ 165150 w 492132"/>
                  <a:gd name="connsiteY7" fmla="*/ 56858 h 372898"/>
                  <a:gd name="connsiteX8" fmla="*/ 163127 w 492132"/>
                  <a:gd name="connsiteY8" fmla="*/ 56858 h 372898"/>
                  <a:gd name="connsiteX9" fmla="*/ 82678 w 492132"/>
                  <a:gd name="connsiteY9" fmla="*/ 121812 h 372898"/>
                  <a:gd name="connsiteX10" fmla="*/ 66613 w 492132"/>
                  <a:gd name="connsiteY10" fmla="*/ 119345 h 372898"/>
                  <a:gd name="connsiteX11" fmla="*/ 65032 w 492132"/>
                  <a:gd name="connsiteY11" fmla="*/ 119345 h 372898"/>
                  <a:gd name="connsiteX12" fmla="*/ 15 w 492132"/>
                  <a:gd name="connsiteY12" fmla="*/ 183287 h 372898"/>
                  <a:gd name="connsiteX13" fmla="*/ 67941 w 492132"/>
                  <a:gd name="connsiteY13" fmla="*/ 253363 h 372898"/>
                  <a:gd name="connsiteX14" fmla="*/ 76480 w 492132"/>
                  <a:gd name="connsiteY14" fmla="*/ 253363 h 372898"/>
                  <a:gd name="connsiteX15" fmla="*/ 76480 w 492132"/>
                  <a:gd name="connsiteY15" fmla="*/ 372898 h 372898"/>
                  <a:gd name="connsiteX16" fmla="*/ 92291 w 492132"/>
                  <a:gd name="connsiteY16" fmla="*/ 372898 h 372898"/>
                  <a:gd name="connsiteX17" fmla="*/ 92291 w 492132"/>
                  <a:gd name="connsiteY17" fmla="*/ 253363 h 372898"/>
                  <a:gd name="connsiteX18" fmla="*/ 290251 w 492132"/>
                  <a:gd name="connsiteY18" fmla="*/ 252731 h 372898"/>
                  <a:gd name="connsiteX19" fmla="*/ 290251 w 492132"/>
                  <a:gd name="connsiteY19" fmla="*/ 372898 h 372898"/>
                  <a:gd name="connsiteX20" fmla="*/ 306063 w 492132"/>
                  <a:gd name="connsiteY20" fmla="*/ 372898 h 372898"/>
                  <a:gd name="connsiteX21" fmla="*/ 306063 w 492132"/>
                  <a:gd name="connsiteY21" fmla="*/ 252731 h 372898"/>
                  <a:gd name="connsiteX22" fmla="*/ 367032 w 492132"/>
                  <a:gd name="connsiteY22" fmla="*/ 252731 h 372898"/>
                  <a:gd name="connsiteX23" fmla="*/ 376076 w 492132"/>
                  <a:gd name="connsiteY23" fmla="*/ 252731 h 372898"/>
                  <a:gd name="connsiteX24" fmla="*/ 426673 w 492132"/>
                  <a:gd name="connsiteY24" fmla="*/ 225788 h 372898"/>
                  <a:gd name="connsiteX25" fmla="*/ 479610 w 492132"/>
                  <a:gd name="connsiteY25" fmla="*/ 293335 h 372898"/>
                  <a:gd name="connsiteX26" fmla="*/ 376076 w 492132"/>
                  <a:gd name="connsiteY26" fmla="*/ 236730 h 372898"/>
                  <a:gd name="connsiteX27" fmla="*/ 367032 w 492132"/>
                  <a:gd name="connsiteY27" fmla="*/ 236730 h 372898"/>
                  <a:gd name="connsiteX28" fmla="*/ 221566 w 492132"/>
                  <a:gd name="connsiteY28" fmla="*/ 237173 h 372898"/>
                  <a:gd name="connsiteX29" fmla="*/ 75278 w 492132"/>
                  <a:gd name="connsiteY29" fmla="*/ 237615 h 372898"/>
                  <a:gd name="connsiteX30" fmla="*/ 68384 w 492132"/>
                  <a:gd name="connsiteY30" fmla="*/ 237615 h 372898"/>
                  <a:gd name="connsiteX31" fmla="*/ 15827 w 492132"/>
                  <a:gd name="connsiteY31" fmla="*/ 183730 h 372898"/>
                  <a:gd name="connsiteX32" fmla="*/ 65032 w 492132"/>
                  <a:gd name="connsiteY32" fmla="*/ 135346 h 372898"/>
                  <a:gd name="connsiteX33" fmla="*/ 66297 w 492132"/>
                  <a:gd name="connsiteY33" fmla="*/ 135346 h 372898"/>
                  <a:gd name="connsiteX34" fmla="*/ 78440 w 492132"/>
                  <a:gd name="connsiteY34" fmla="*/ 137054 h 372898"/>
                  <a:gd name="connsiteX35" fmla="*/ 94631 w 492132"/>
                  <a:gd name="connsiteY35" fmla="*/ 141545 h 372898"/>
                  <a:gd name="connsiteX36" fmla="*/ 98110 w 492132"/>
                  <a:gd name="connsiteY36" fmla="*/ 125101 h 372898"/>
                  <a:gd name="connsiteX37" fmla="*/ 162557 w 492132"/>
                  <a:gd name="connsiteY37" fmla="*/ 72353 h 372898"/>
                  <a:gd name="connsiteX38" fmla="*/ 164139 w 492132"/>
                  <a:gd name="connsiteY38" fmla="*/ 72353 h 372898"/>
                  <a:gd name="connsiteX39" fmla="*/ 190828 w 492132"/>
                  <a:gd name="connsiteY39" fmla="*/ 78678 h 372898"/>
                  <a:gd name="connsiteX40" fmla="*/ 206260 w 492132"/>
                  <a:gd name="connsiteY40" fmla="*/ 86204 h 372898"/>
                  <a:gd name="connsiteX41" fmla="*/ 212585 w 492132"/>
                  <a:gd name="connsiteY41" fmla="*/ 70203 h 372898"/>
                  <a:gd name="connsiteX42" fmla="*/ 286646 w 492132"/>
                  <a:gd name="connsiteY42" fmla="*/ 15495 h 372898"/>
                  <a:gd name="connsiteX43" fmla="*/ 288607 w 492132"/>
                  <a:gd name="connsiteY43" fmla="*/ 15495 h 372898"/>
                  <a:gd name="connsiteX44" fmla="*/ 366652 w 492132"/>
                  <a:gd name="connsiteY44" fmla="*/ 96197 h 372898"/>
                  <a:gd name="connsiteX45" fmla="*/ 367854 w 492132"/>
                  <a:gd name="connsiteY45" fmla="*/ 109289 h 372898"/>
                  <a:gd name="connsiteX46" fmla="*/ 380883 w 492132"/>
                  <a:gd name="connsiteY46" fmla="*/ 110554 h 372898"/>
                  <a:gd name="connsiteX47" fmla="*/ 428127 w 492132"/>
                  <a:gd name="connsiteY47" fmla="*/ 174875 h 372898"/>
                  <a:gd name="connsiteX48" fmla="*/ 376076 w 492132"/>
                  <a:gd name="connsiteY48" fmla="*/ 236730 h 37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2132" h="372898">
                    <a:moveTo>
                      <a:pt x="492132" y="283405"/>
                    </a:moveTo>
                    <a:lnTo>
                      <a:pt x="435211" y="211115"/>
                    </a:lnTo>
                    <a:cubicBezTo>
                      <a:pt x="440661" y="199918"/>
                      <a:pt x="443700" y="187701"/>
                      <a:pt x="444129" y="175255"/>
                    </a:cubicBezTo>
                    <a:cubicBezTo>
                      <a:pt x="445141" y="133133"/>
                      <a:pt x="417881" y="98221"/>
                      <a:pt x="382590" y="94869"/>
                    </a:cubicBezTo>
                    <a:cubicBezTo>
                      <a:pt x="377784" y="42375"/>
                      <a:pt x="338318" y="949"/>
                      <a:pt x="289176" y="0"/>
                    </a:cubicBezTo>
                    <a:lnTo>
                      <a:pt x="286836" y="0"/>
                    </a:lnTo>
                    <a:cubicBezTo>
                      <a:pt x="247117" y="0"/>
                      <a:pt x="212838" y="26627"/>
                      <a:pt x="198291" y="64764"/>
                    </a:cubicBezTo>
                    <a:cubicBezTo>
                      <a:pt x="187934" y="59797"/>
                      <a:pt x="176635" y="57101"/>
                      <a:pt x="165150" y="56858"/>
                    </a:cubicBezTo>
                    <a:lnTo>
                      <a:pt x="163127" y="56858"/>
                    </a:lnTo>
                    <a:cubicBezTo>
                      <a:pt x="124349" y="56828"/>
                      <a:pt x="90821" y="83898"/>
                      <a:pt x="82678" y="121812"/>
                    </a:cubicBezTo>
                    <a:cubicBezTo>
                      <a:pt x="77456" y="120279"/>
                      <a:pt x="72054" y="119450"/>
                      <a:pt x="66613" y="119345"/>
                    </a:cubicBezTo>
                    <a:lnTo>
                      <a:pt x="65032" y="119345"/>
                    </a:lnTo>
                    <a:cubicBezTo>
                      <a:pt x="29595" y="119475"/>
                      <a:pt x="736" y="147857"/>
                      <a:pt x="15" y="183287"/>
                    </a:cubicBezTo>
                    <a:cubicBezTo>
                      <a:pt x="-807" y="219400"/>
                      <a:pt x="32018" y="252162"/>
                      <a:pt x="67941" y="253363"/>
                    </a:cubicBezTo>
                    <a:lnTo>
                      <a:pt x="76480" y="253363"/>
                    </a:lnTo>
                    <a:lnTo>
                      <a:pt x="76480" y="372898"/>
                    </a:lnTo>
                    <a:lnTo>
                      <a:pt x="92291" y="372898"/>
                    </a:lnTo>
                    <a:lnTo>
                      <a:pt x="92291" y="253363"/>
                    </a:lnTo>
                    <a:cubicBezTo>
                      <a:pt x="134729" y="253363"/>
                      <a:pt x="223463" y="252921"/>
                      <a:pt x="290251" y="252731"/>
                    </a:cubicBezTo>
                    <a:lnTo>
                      <a:pt x="290251" y="372898"/>
                    </a:lnTo>
                    <a:lnTo>
                      <a:pt x="306063" y="372898"/>
                    </a:lnTo>
                    <a:lnTo>
                      <a:pt x="306063" y="252731"/>
                    </a:lnTo>
                    <a:lnTo>
                      <a:pt x="367032" y="252731"/>
                    </a:lnTo>
                    <a:lnTo>
                      <a:pt x="376076" y="252731"/>
                    </a:lnTo>
                    <a:cubicBezTo>
                      <a:pt x="396251" y="252247"/>
                      <a:pt x="415010" y="242257"/>
                      <a:pt x="426673" y="225788"/>
                    </a:cubicBezTo>
                    <a:lnTo>
                      <a:pt x="479610" y="293335"/>
                    </a:lnTo>
                    <a:close/>
                    <a:moveTo>
                      <a:pt x="376076" y="236730"/>
                    </a:moveTo>
                    <a:lnTo>
                      <a:pt x="367032" y="236730"/>
                    </a:lnTo>
                    <a:cubicBezTo>
                      <a:pt x="345655" y="236730"/>
                      <a:pt x="282725" y="236730"/>
                      <a:pt x="221566" y="237173"/>
                    </a:cubicBezTo>
                    <a:cubicBezTo>
                      <a:pt x="160407" y="237615"/>
                      <a:pt x="96908" y="237615"/>
                      <a:pt x="75278" y="237615"/>
                    </a:cubicBezTo>
                    <a:lnTo>
                      <a:pt x="68384" y="237615"/>
                    </a:lnTo>
                    <a:cubicBezTo>
                      <a:pt x="40746" y="236856"/>
                      <a:pt x="15194" y="210672"/>
                      <a:pt x="15827" y="183730"/>
                    </a:cubicBezTo>
                    <a:cubicBezTo>
                      <a:pt x="16508" y="156976"/>
                      <a:pt x="38271" y="135577"/>
                      <a:pt x="65032" y="135346"/>
                    </a:cubicBezTo>
                    <a:lnTo>
                      <a:pt x="66297" y="135346"/>
                    </a:lnTo>
                    <a:cubicBezTo>
                      <a:pt x="70402" y="135382"/>
                      <a:pt x="74485" y="135956"/>
                      <a:pt x="78440" y="137054"/>
                    </a:cubicBezTo>
                    <a:lnTo>
                      <a:pt x="94631" y="141545"/>
                    </a:lnTo>
                    <a:lnTo>
                      <a:pt x="98110" y="125101"/>
                    </a:lnTo>
                    <a:cubicBezTo>
                      <a:pt x="104594" y="94598"/>
                      <a:pt x="131375" y="72679"/>
                      <a:pt x="162557" y="72353"/>
                    </a:cubicBezTo>
                    <a:lnTo>
                      <a:pt x="164139" y="72353"/>
                    </a:lnTo>
                    <a:cubicBezTo>
                      <a:pt x="173383" y="72546"/>
                      <a:pt x="182480" y="74701"/>
                      <a:pt x="190828" y="78678"/>
                    </a:cubicBezTo>
                    <a:lnTo>
                      <a:pt x="206260" y="86204"/>
                    </a:lnTo>
                    <a:lnTo>
                      <a:pt x="212585" y="70203"/>
                    </a:lnTo>
                    <a:cubicBezTo>
                      <a:pt x="225234" y="36936"/>
                      <a:pt x="254580" y="15495"/>
                      <a:pt x="286646" y="15495"/>
                    </a:cubicBezTo>
                    <a:lnTo>
                      <a:pt x="288607" y="15495"/>
                    </a:lnTo>
                    <a:cubicBezTo>
                      <a:pt x="329021" y="16507"/>
                      <a:pt x="362541" y="51166"/>
                      <a:pt x="366652" y="96197"/>
                    </a:cubicBezTo>
                    <a:lnTo>
                      <a:pt x="367854" y="109289"/>
                    </a:lnTo>
                    <a:lnTo>
                      <a:pt x="380883" y="110554"/>
                    </a:lnTo>
                    <a:cubicBezTo>
                      <a:pt x="408205" y="113147"/>
                      <a:pt x="428950" y="141355"/>
                      <a:pt x="428127" y="174875"/>
                    </a:cubicBezTo>
                    <a:cubicBezTo>
                      <a:pt x="427305" y="208396"/>
                      <a:pt x="403904" y="236730"/>
                      <a:pt x="376076" y="236730"/>
                    </a:cubicBezTo>
                    <a:close/>
                  </a:path>
                </a:pathLst>
              </a:custGeom>
              <a:grpFill/>
              <a:ln w="6271" cap="flat">
                <a:noFill/>
                <a:prstDash val="solid"/>
                <a:miter/>
              </a:ln>
            </p:spPr>
            <p:txBody>
              <a:bodyPr rtlCol="0" anchor="ctr"/>
              <a:lstStyle/>
              <a:p>
                <a:endParaRPr lang="en-US"/>
              </a:p>
            </p:txBody>
          </p:sp>
        </p:grpSp>
      </p:grpSp>
      <p:grpSp>
        <p:nvGrpSpPr>
          <p:cNvPr id="65" name="!!EFP">
            <a:extLst>
              <a:ext uri="{FF2B5EF4-FFF2-40B4-BE49-F238E27FC236}">
                <a16:creationId xmlns:a16="http://schemas.microsoft.com/office/drawing/2014/main" id="{898BC564-EA2C-C269-3564-B263F04056FA}"/>
              </a:ext>
            </a:extLst>
          </p:cNvPr>
          <p:cNvGrpSpPr/>
          <p:nvPr/>
        </p:nvGrpSpPr>
        <p:grpSpPr>
          <a:xfrm>
            <a:off x="4754046" y="1093984"/>
            <a:ext cx="2674800" cy="4296224"/>
            <a:chOff x="4754046" y="1093984"/>
            <a:chExt cx="2674800" cy="4296224"/>
          </a:xfrm>
        </p:grpSpPr>
        <p:grpSp>
          <p:nvGrpSpPr>
            <p:cNvPr id="111" name="Group 110">
              <a:extLst>
                <a:ext uri="{FF2B5EF4-FFF2-40B4-BE49-F238E27FC236}">
                  <a16:creationId xmlns:a16="http://schemas.microsoft.com/office/drawing/2014/main" id="{95E275CF-3548-4189-8CE5-11E96030AE91}"/>
                </a:ext>
              </a:extLst>
            </p:cNvPr>
            <p:cNvGrpSpPr/>
            <p:nvPr/>
          </p:nvGrpSpPr>
          <p:grpSpPr>
            <a:xfrm>
              <a:off x="4754046" y="1093984"/>
              <a:ext cx="2674800" cy="4296224"/>
              <a:chOff x="4651131" y="1066799"/>
              <a:chExt cx="2721042" cy="4297343"/>
            </a:xfrm>
          </p:grpSpPr>
          <p:sp>
            <p:nvSpPr>
              <p:cNvPr id="116" name="Rectangle 115">
                <a:extLst>
                  <a:ext uri="{FF2B5EF4-FFF2-40B4-BE49-F238E27FC236}">
                    <a16:creationId xmlns:a16="http://schemas.microsoft.com/office/drawing/2014/main" id="{680A5577-9437-4C6F-B26D-C6FE3A70EF79}"/>
                  </a:ext>
                </a:extLst>
              </p:cNvPr>
              <p:cNvSpPr/>
              <p:nvPr/>
            </p:nvSpPr>
            <p:spPr>
              <a:xfrm>
                <a:off x="4651131" y="1066799"/>
                <a:ext cx="2721042"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117" name="TextBox 116">
                <a:extLst>
                  <a:ext uri="{FF2B5EF4-FFF2-40B4-BE49-F238E27FC236}">
                    <a16:creationId xmlns:a16="http://schemas.microsoft.com/office/drawing/2014/main" id="{5E178035-82E4-421B-A226-F1F77C970383}"/>
                  </a:ext>
                </a:extLst>
              </p:cNvPr>
              <p:cNvSpPr txBox="1"/>
              <p:nvPr/>
            </p:nvSpPr>
            <p:spPr>
              <a:xfrm>
                <a:off x="4776607" y="1145490"/>
                <a:ext cx="161601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Eco-friendly</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Partner</a:t>
                </a:r>
              </a:p>
            </p:txBody>
          </p:sp>
          <p:cxnSp>
            <p:nvCxnSpPr>
              <p:cNvPr id="118" name="Straight Connector 117">
                <a:extLst>
                  <a:ext uri="{FF2B5EF4-FFF2-40B4-BE49-F238E27FC236}">
                    <a16:creationId xmlns:a16="http://schemas.microsoft.com/office/drawing/2014/main" id="{F4477D3B-2A79-4AA8-ABA4-D5DA65730D2C}"/>
                  </a:ext>
                </a:extLst>
              </p:cNvPr>
              <p:cNvCxnSpPr/>
              <p:nvPr/>
            </p:nvCxnSpPr>
            <p:spPr>
              <a:xfrm>
                <a:off x="4654055" y="1851232"/>
                <a:ext cx="146489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12" name="Rounded Rectangle 110">
              <a:extLst>
                <a:ext uri="{FF2B5EF4-FFF2-40B4-BE49-F238E27FC236}">
                  <a16:creationId xmlns:a16="http://schemas.microsoft.com/office/drawing/2014/main" id="{79B113CC-B9B7-4F05-B199-0EBAE24BC6A1}"/>
                </a:ext>
              </a:extLst>
            </p:cNvPr>
            <p:cNvSpPr/>
            <p:nvPr/>
          </p:nvSpPr>
          <p:spPr>
            <a:xfrm>
              <a:off x="4996743" y="3067059"/>
              <a:ext cx="2190864" cy="1005840"/>
            </a:xfrm>
            <a:prstGeom prst="rect">
              <a:avLst/>
            </a:prstGeom>
            <a:solidFill>
              <a:sysClr val="window" lastClr="FFFFFF"/>
            </a:solidFill>
            <a:ln w="25400" cap="flat" cmpd="sng" algn="ctr">
              <a:noFill/>
              <a:prstDash val="solid"/>
            </a:ln>
            <a:effectLst/>
          </p:spPr>
          <p:txBody>
            <a:bodyPr wrap="square" tIns="63991" rtlCol="0" anchor="t"/>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200" b="1" i="0" u="none" strike="noStrike" kern="0" cap="none" spc="0" normalizeH="0" baseline="0" noProof="0" dirty="0">
                  <a:ln>
                    <a:noFill/>
                  </a:ln>
                  <a:solidFill>
                    <a:srgbClr val="1A428A"/>
                  </a:solidFill>
                  <a:effectLst/>
                  <a:uLnTx/>
                  <a:uFillTx/>
                  <a:ea typeface="Avenir Heavy" charset="0"/>
                  <a:cs typeface="Avenir Heavy" charset="0"/>
                </a:rPr>
                <a:t>Efficiency</a:t>
              </a:r>
            </a:p>
            <a:p>
              <a:pPr marL="73130" indent="-73130" defTabSz="914126">
                <a:lnSpc>
                  <a:spcPct val="90000"/>
                </a:lnSpc>
                <a:spcAft>
                  <a:spcPts val="200"/>
                </a:spcAft>
                <a:buFont typeface="Arial"/>
                <a:buChar char="•"/>
                <a:defRPr/>
              </a:pPr>
              <a:r>
                <a:rPr lang="en-US" sz="900" kern="0" dirty="0">
                  <a:solidFill>
                    <a:srgbClr val="717074">
                      <a:lumMod val="10000"/>
                    </a:srgbClr>
                  </a:solidFill>
                  <a:ea typeface="Avenir Book" charset="0"/>
                  <a:cs typeface="Arial" panose="020B0604020202020204" pitchFamily="34" charset="0"/>
                </a:rPr>
                <a:t>Energy and CO2e live monitoring</a:t>
              </a:r>
            </a:p>
            <a:p>
              <a:pPr marL="73130" marR="0" lvl="0" indent="-73130" defTabSz="914126" eaLnBrk="1" fontAlgn="auto" latinLnBrk="0" hangingPunct="1">
                <a:lnSpc>
                  <a:spcPct val="90000"/>
                </a:lnSpc>
                <a:spcBef>
                  <a:spcPts val="0"/>
                </a:spcBef>
                <a:spcAft>
                  <a:spcPts val="200"/>
                </a:spcAft>
                <a:buClrTx/>
                <a:buSzTx/>
                <a:buFont typeface="Arial"/>
                <a:buChar char="•"/>
                <a:tabLst/>
                <a:defRPr/>
              </a:pPr>
              <a:r>
                <a:rPr lang="en-US" sz="900" kern="0" dirty="0">
                  <a:solidFill>
                    <a:srgbClr val="717074">
                      <a:lumMod val="10000"/>
                    </a:srgbClr>
                  </a:solidFill>
                  <a:ea typeface="Avenir Book" charset="0"/>
                  <a:cs typeface="Arial" panose="020B0604020202020204" pitchFamily="34" charset="0"/>
                </a:rPr>
                <a:t>Facilities rationalization</a:t>
              </a:r>
            </a:p>
            <a:p>
              <a:pPr marL="73130" marR="0" lvl="0" indent="-73130" defTabSz="914126" eaLnBrk="1" fontAlgn="auto" latinLnBrk="0" hangingPunct="1">
                <a:lnSpc>
                  <a:spcPct val="90000"/>
                </a:lnSpc>
                <a:spcBef>
                  <a:spcPts val="0"/>
                </a:spcBef>
                <a:spcAft>
                  <a:spcPts val="200"/>
                </a:spcAft>
                <a:buClrTx/>
                <a:buSzTx/>
                <a:buFont typeface="Arial"/>
                <a:buChar char="•"/>
                <a:tabLst/>
                <a:defRPr/>
              </a:pPr>
              <a:r>
                <a:rPr lang="en-US" sz="900" kern="0" dirty="0">
                  <a:solidFill>
                    <a:srgbClr val="717074">
                      <a:lumMod val="10000"/>
                    </a:srgbClr>
                  </a:solidFill>
                  <a:ea typeface="Avenir Book" charset="0"/>
                  <a:cs typeface="Arial" panose="020B0604020202020204" pitchFamily="34" charset="0"/>
                </a:rPr>
                <a:t>HW and SW optimization</a:t>
              </a:r>
            </a:p>
            <a:p>
              <a:pPr marL="73130" indent="-73130" defTabSz="914126">
                <a:lnSpc>
                  <a:spcPct val="90000"/>
                </a:lnSpc>
                <a:spcAft>
                  <a:spcPts val="200"/>
                </a:spcAft>
                <a:buFont typeface="Arial"/>
                <a:buChar char="•"/>
                <a:defRPr/>
              </a:pPr>
              <a:r>
                <a:rPr lang="en-US" sz="900" kern="0" dirty="0">
                  <a:solidFill>
                    <a:srgbClr val="717074">
                      <a:lumMod val="10000"/>
                    </a:srgbClr>
                  </a:solidFill>
                  <a:ea typeface="Avenir Book" charset="0"/>
                  <a:cs typeface="Arial" panose="020B0604020202020204" pitchFamily="34" charset="0"/>
                </a:rPr>
                <a:t>Wasted resources reduction</a:t>
              </a:r>
            </a:p>
          </p:txBody>
        </p:sp>
        <p:sp>
          <p:nvSpPr>
            <p:cNvPr id="113" name="Rounded Rectangle 111">
              <a:extLst>
                <a:ext uri="{FF2B5EF4-FFF2-40B4-BE49-F238E27FC236}">
                  <a16:creationId xmlns:a16="http://schemas.microsoft.com/office/drawing/2014/main" id="{C6289A05-D47D-485B-9D4E-3106145794D5}"/>
                </a:ext>
              </a:extLst>
            </p:cNvPr>
            <p:cNvSpPr/>
            <p:nvPr/>
          </p:nvSpPr>
          <p:spPr>
            <a:xfrm>
              <a:off x="4996743" y="2131872"/>
              <a:ext cx="2190864" cy="841248"/>
            </a:xfrm>
            <a:prstGeom prst="rect">
              <a:avLst/>
            </a:prstGeom>
            <a:solidFill>
              <a:sysClr val="window" lastClr="FFFFFF"/>
            </a:solidFill>
            <a:ln w="25400" cap="flat" cmpd="sng" algn="ctr">
              <a:noFill/>
              <a:prstDash val="solid"/>
            </a:ln>
            <a:effectLst/>
          </p:spPr>
          <p:txBody>
            <a:bodyPr wrap="square" tIns="63991" rtlCol="0" anchor="t"/>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200" b="1" i="0" u="none" strike="noStrike" kern="0" cap="none" spc="0" normalizeH="0" baseline="0" noProof="0" dirty="0">
                  <a:ln>
                    <a:noFill/>
                  </a:ln>
                  <a:solidFill>
                    <a:srgbClr val="1A428A"/>
                  </a:solidFill>
                  <a:effectLst/>
                  <a:uLnTx/>
                  <a:uFillTx/>
                  <a:ea typeface="Avenir Heavy" charset="0"/>
                  <a:cs typeface="Avenir Heavy" charset="0"/>
                </a:rPr>
                <a:t>Transparency</a:t>
              </a:r>
            </a:p>
            <a:p>
              <a:pPr marL="73130" marR="0" lvl="0" indent="-73130" defTabSz="914126" eaLnBrk="1" fontAlgn="auto" latinLnBrk="0" hangingPunct="1">
                <a:lnSpc>
                  <a:spcPct val="90000"/>
                </a:lnSpc>
                <a:spcBef>
                  <a:spcPts val="0"/>
                </a:spcBef>
                <a:spcAft>
                  <a:spcPts val="200"/>
                </a:spcAft>
                <a:buClrTx/>
                <a:buSzTx/>
                <a:buFont typeface="Arial"/>
                <a:buChar char="•"/>
                <a:tabLst/>
                <a:defRPr/>
              </a:pPr>
              <a:r>
                <a:rPr kumimoji="0" lang="en-US" sz="900" b="0" u="none" strike="noStrike" kern="0" cap="none" spc="0" normalizeH="0" baseline="0" noProof="0" dirty="0">
                  <a:ln>
                    <a:noFill/>
                  </a:ln>
                  <a:solidFill>
                    <a:srgbClr val="717074">
                      <a:lumMod val="10000"/>
                    </a:srgbClr>
                  </a:solidFill>
                  <a:effectLst/>
                  <a:uLnTx/>
                  <a:uFillTx/>
                  <a:ea typeface="Avenir Book" charset="0"/>
                  <a:cs typeface="Arial" panose="020B0604020202020204" pitchFamily="34" charset="0"/>
                </a:rPr>
                <a:t>Carbon footprint report for IT and Business</a:t>
              </a:r>
            </a:p>
            <a:p>
              <a:pPr marL="73130" marR="0" lvl="0" indent="-73130" defTabSz="914126" eaLnBrk="1" fontAlgn="auto" latinLnBrk="0" hangingPunct="1">
                <a:lnSpc>
                  <a:spcPct val="90000"/>
                </a:lnSpc>
                <a:spcBef>
                  <a:spcPts val="0"/>
                </a:spcBef>
                <a:spcAft>
                  <a:spcPts val="200"/>
                </a:spcAft>
                <a:buClrTx/>
                <a:buSzTx/>
                <a:buFont typeface="Arial"/>
                <a:buChar char="•"/>
                <a:tabLst/>
                <a:defRPr/>
              </a:pPr>
              <a:r>
                <a:rPr lang="en-US" sz="900" kern="0" dirty="0">
                  <a:solidFill>
                    <a:srgbClr val="717074">
                      <a:lumMod val="10000"/>
                    </a:srgbClr>
                  </a:solidFill>
                  <a:ea typeface="Avenir Book" charset="0"/>
                  <a:cs typeface="Arial" panose="020B0604020202020204" pitchFamily="34" charset="0"/>
                </a:rPr>
                <a:t>Promote and educate on the digital sustainability concepts</a:t>
              </a:r>
              <a:endParaRPr kumimoji="0" lang="en-US" sz="900" b="0" u="none" strike="noStrike" kern="0" cap="none" spc="0" normalizeH="0" baseline="0" noProof="0" dirty="0">
                <a:ln>
                  <a:noFill/>
                </a:ln>
                <a:solidFill>
                  <a:srgbClr val="717074">
                    <a:lumMod val="10000"/>
                  </a:srgbClr>
                </a:solidFill>
                <a:effectLst/>
                <a:uLnTx/>
                <a:uFillTx/>
                <a:ea typeface="Avenir Book" charset="0"/>
                <a:cs typeface="Arial" panose="020B0604020202020204" pitchFamily="34" charset="0"/>
              </a:endParaRPr>
            </a:p>
          </p:txBody>
        </p:sp>
        <p:sp>
          <p:nvSpPr>
            <p:cNvPr id="114" name="Rounded Rectangle 115">
              <a:extLst>
                <a:ext uri="{FF2B5EF4-FFF2-40B4-BE49-F238E27FC236}">
                  <a16:creationId xmlns:a16="http://schemas.microsoft.com/office/drawing/2014/main" id="{7E655CA3-55A3-4AB3-9C2C-46789A5B0FA6}"/>
                </a:ext>
              </a:extLst>
            </p:cNvPr>
            <p:cNvSpPr/>
            <p:nvPr/>
          </p:nvSpPr>
          <p:spPr>
            <a:xfrm>
              <a:off x="4995975" y="4166837"/>
              <a:ext cx="2192400" cy="896112"/>
            </a:xfrm>
            <a:prstGeom prst="rect">
              <a:avLst/>
            </a:prstGeom>
            <a:solidFill>
              <a:sysClr val="window" lastClr="FFFFFF"/>
            </a:solidFill>
            <a:ln w="25400" cap="flat" cmpd="sng" algn="ctr">
              <a:noFill/>
              <a:prstDash val="solid"/>
            </a:ln>
            <a:effectLst/>
          </p:spPr>
          <p:txBody>
            <a:bodyPr wrap="square" tIns="63991" rtlCol="0" anchor="t"/>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200" b="1" i="0" u="none" strike="noStrike" kern="0" cap="none" spc="0" normalizeH="0" baseline="0" noProof="0" dirty="0">
                  <a:ln>
                    <a:noFill/>
                  </a:ln>
                  <a:solidFill>
                    <a:srgbClr val="1A428A"/>
                  </a:solidFill>
                  <a:effectLst/>
                  <a:uLnTx/>
                  <a:uFillTx/>
                  <a:ea typeface="Avenir Heavy" charset="0"/>
                  <a:cs typeface="Avenir Heavy" charset="0"/>
                </a:rPr>
                <a:t>Build the Team</a:t>
              </a:r>
            </a:p>
            <a:p>
              <a:pPr marL="73130" indent="-73130" defTabSz="914126">
                <a:lnSpc>
                  <a:spcPct val="90000"/>
                </a:lnSpc>
                <a:spcAft>
                  <a:spcPts val="200"/>
                </a:spcAft>
                <a:buFont typeface="Arial"/>
                <a:buChar char="•"/>
                <a:defRPr/>
              </a:pPr>
              <a:r>
                <a:rPr lang="en-US" sz="900" kern="0" dirty="0">
                  <a:solidFill>
                    <a:srgbClr val="717074">
                      <a:lumMod val="10000"/>
                    </a:srgbClr>
                  </a:solidFill>
                  <a:ea typeface="Avenir Book" charset="0"/>
                  <a:cs typeface="Arial" panose="020B0604020202020204" pitchFamily="34" charset="0"/>
                </a:rPr>
                <a:t>Identify Green Champions and Stakeholders</a:t>
              </a:r>
            </a:p>
            <a:p>
              <a:pPr marL="73130" indent="-73130" defTabSz="914126">
                <a:lnSpc>
                  <a:spcPct val="90000"/>
                </a:lnSpc>
                <a:spcAft>
                  <a:spcPts val="200"/>
                </a:spcAft>
                <a:buFont typeface="Arial"/>
                <a:buChar char="•"/>
                <a:defRPr/>
              </a:pPr>
              <a:r>
                <a:rPr lang="en-US" sz="900" kern="0" dirty="0">
                  <a:solidFill>
                    <a:srgbClr val="717074">
                      <a:lumMod val="10000"/>
                    </a:srgbClr>
                  </a:solidFill>
                  <a:ea typeface="Avenir Book" charset="0"/>
                  <a:cs typeface="Arial" panose="020B0604020202020204" pitchFamily="34" charset="0"/>
                </a:rPr>
                <a:t>Customize an E2E IT Sustainability Plan</a:t>
              </a:r>
            </a:p>
          </p:txBody>
        </p:sp>
        <p:grpSp>
          <p:nvGrpSpPr>
            <p:cNvPr id="5" name="Picture Placeholder 74" descr="vCloud Availability C2C&#10;">
              <a:extLst>
                <a:ext uri="{FF2B5EF4-FFF2-40B4-BE49-F238E27FC236}">
                  <a16:creationId xmlns:a16="http://schemas.microsoft.com/office/drawing/2014/main" id="{417E19C1-1F4D-D235-E0AA-879A67E50D6D}"/>
                </a:ext>
              </a:extLst>
            </p:cNvPr>
            <p:cNvGrpSpPr/>
            <p:nvPr/>
          </p:nvGrpSpPr>
          <p:grpSpPr>
            <a:xfrm>
              <a:off x="6630047" y="1357034"/>
              <a:ext cx="683765" cy="670752"/>
              <a:chOff x="529255" y="721536"/>
              <a:chExt cx="600888" cy="589452"/>
            </a:xfrm>
            <a:solidFill>
              <a:schemeClr val="bg1"/>
            </a:solidFill>
          </p:grpSpPr>
          <p:sp>
            <p:nvSpPr>
              <p:cNvPr id="6" name="Picture Placeholder 74">
                <a:extLst>
                  <a:ext uri="{FF2B5EF4-FFF2-40B4-BE49-F238E27FC236}">
                    <a16:creationId xmlns:a16="http://schemas.microsoft.com/office/drawing/2014/main" id="{91737D0F-884A-B33C-014F-83FF3E0B7220}"/>
                  </a:ext>
                </a:extLst>
              </p:cNvPr>
              <p:cNvSpPr/>
              <p:nvPr/>
            </p:nvSpPr>
            <p:spPr>
              <a:xfrm>
                <a:off x="529255" y="721536"/>
                <a:ext cx="443405" cy="252983"/>
              </a:xfrm>
              <a:custGeom>
                <a:avLst/>
                <a:gdLst>
                  <a:gd name="connsiteX0" fmla="*/ 74639 w 443405"/>
                  <a:gd name="connsiteY0" fmla="*/ 237173 h 252983"/>
                  <a:gd name="connsiteX1" fmla="*/ 67682 w 443405"/>
                  <a:gd name="connsiteY1" fmla="*/ 237173 h 252983"/>
                  <a:gd name="connsiteX2" fmla="*/ 15188 w 443405"/>
                  <a:gd name="connsiteY2" fmla="*/ 183413 h 252983"/>
                  <a:gd name="connsiteX3" fmla="*/ 64520 w 443405"/>
                  <a:gd name="connsiteY3" fmla="*/ 135346 h 252983"/>
                  <a:gd name="connsiteX4" fmla="*/ 65785 w 443405"/>
                  <a:gd name="connsiteY4" fmla="*/ 135346 h 252983"/>
                  <a:gd name="connsiteX5" fmla="*/ 77802 w 443405"/>
                  <a:gd name="connsiteY5" fmla="*/ 137244 h 252983"/>
                  <a:gd name="connsiteX6" fmla="*/ 94246 w 443405"/>
                  <a:gd name="connsiteY6" fmla="*/ 141671 h 252983"/>
                  <a:gd name="connsiteX7" fmla="*/ 98040 w 443405"/>
                  <a:gd name="connsiteY7" fmla="*/ 125227 h 252983"/>
                  <a:gd name="connsiteX8" fmla="*/ 162551 w 443405"/>
                  <a:gd name="connsiteY8" fmla="*/ 72733 h 252983"/>
                  <a:gd name="connsiteX9" fmla="*/ 164449 w 443405"/>
                  <a:gd name="connsiteY9" fmla="*/ 72733 h 252983"/>
                  <a:gd name="connsiteX10" fmla="*/ 191012 w 443405"/>
                  <a:gd name="connsiteY10" fmla="*/ 79057 h 252983"/>
                  <a:gd name="connsiteX11" fmla="*/ 206191 w 443405"/>
                  <a:gd name="connsiteY11" fmla="*/ 86647 h 252983"/>
                  <a:gd name="connsiteX12" fmla="*/ 212516 w 443405"/>
                  <a:gd name="connsiteY12" fmla="*/ 70836 h 252983"/>
                  <a:gd name="connsiteX13" fmla="*/ 286513 w 443405"/>
                  <a:gd name="connsiteY13" fmla="*/ 16444 h 252983"/>
                  <a:gd name="connsiteX14" fmla="*/ 288411 w 443405"/>
                  <a:gd name="connsiteY14" fmla="*/ 16444 h 252983"/>
                  <a:gd name="connsiteX15" fmla="*/ 365571 w 443405"/>
                  <a:gd name="connsiteY15" fmla="*/ 96134 h 252983"/>
                  <a:gd name="connsiteX16" fmla="*/ 366836 w 443405"/>
                  <a:gd name="connsiteY16" fmla="*/ 109416 h 252983"/>
                  <a:gd name="connsiteX17" fmla="*/ 380117 w 443405"/>
                  <a:gd name="connsiteY17" fmla="*/ 110680 h 252983"/>
                  <a:gd name="connsiteX18" fmla="*/ 427552 w 443405"/>
                  <a:gd name="connsiteY18" fmla="*/ 175191 h 252983"/>
                  <a:gd name="connsiteX19" fmla="*/ 421860 w 443405"/>
                  <a:gd name="connsiteY19" fmla="*/ 201755 h 252983"/>
                  <a:gd name="connsiteX20" fmla="*/ 433244 w 443405"/>
                  <a:gd name="connsiteY20" fmla="*/ 215036 h 252983"/>
                  <a:gd name="connsiteX21" fmla="*/ 443363 w 443405"/>
                  <a:gd name="connsiteY21" fmla="*/ 175191 h 252983"/>
                  <a:gd name="connsiteX22" fmla="*/ 382015 w 443405"/>
                  <a:gd name="connsiteY22" fmla="*/ 94869 h 252983"/>
                  <a:gd name="connsiteX23" fmla="*/ 288411 w 443405"/>
                  <a:gd name="connsiteY23" fmla="*/ 0 h 252983"/>
                  <a:gd name="connsiteX24" fmla="*/ 285881 w 443405"/>
                  <a:gd name="connsiteY24" fmla="*/ 0 h 252983"/>
                  <a:gd name="connsiteX25" fmla="*/ 197337 w 443405"/>
                  <a:gd name="connsiteY25" fmla="*/ 64511 h 252983"/>
                  <a:gd name="connsiteX26" fmla="*/ 164449 w 443405"/>
                  <a:gd name="connsiteY26" fmla="*/ 56289 h 252983"/>
                  <a:gd name="connsiteX27" fmla="*/ 162551 w 443405"/>
                  <a:gd name="connsiteY27" fmla="*/ 56289 h 252983"/>
                  <a:gd name="connsiteX28" fmla="*/ 82861 w 443405"/>
                  <a:gd name="connsiteY28" fmla="*/ 121432 h 252983"/>
                  <a:gd name="connsiteX29" fmla="*/ 67050 w 443405"/>
                  <a:gd name="connsiteY29" fmla="*/ 118902 h 252983"/>
                  <a:gd name="connsiteX30" fmla="*/ 65152 w 443405"/>
                  <a:gd name="connsiteY30" fmla="*/ 118902 h 252983"/>
                  <a:gd name="connsiteX31" fmla="*/ 9 w 443405"/>
                  <a:gd name="connsiteY31" fmla="*/ 182781 h 252983"/>
                  <a:gd name="connsiteX32" fmla="*/ 67682 w 443405"/>
                  <a:gd name="connsiteY32" fmla="*/ 252984 h 252983"/>
                  <a:gd name="connsiteX33" fmla="*/ 75272 w 443405"/>
                  <a:gd name="connsiteY33" fmla="*/ 252984 h 252983"/>
                  <a:gd name="connsiteX34" fmla="*/ 172038 w 443405"/>
                  <a:gd name="connsiteY34" fmla="*/ 252984 h 252983"/>
                  <a:gd name="connsiteX35" fmla="*/ 178995 w 443405"/>
                  <a:gd name="connsiteY35" fmla="*/ 237173 h 252983"/>
                  <a:gd name="connsiteX36" fmla="*/ 74639 w 443405"/>
                  <a:gd name="connsiteY36" fmla="*/ 237173 h 2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3405" h="252983">
                    <a:moveTo>
                      <a:pt x="74639" y="237173"/>
                    </a:moveTo>
                    <a:cubicBezTo>
                      <a:pt x="70844" y="237173"/>
                      <a:pt x="68315" y="237173"/>
                      <a:pt x="67682" y="237173"/>
                    </a:cubicBezTo>
                    <a:cubicBezTo>
                      <a:pt x="39854" y="236540"/>
                      <a:pt x="14556" y="209977"/>
                      <a:pt x="15188" y="183413"/>
                    </a:cubicBezTo>
                    <a:cubicBezTo>
                      <a:pt x="15820" y="156850"/>
                      <a:pt x="37957" y="135346"/>
                      <a:pt x="64520" y="135346"/>
                    </a:cubicBezTo>
                    <a:lnTo>
                      <a:pt x="65785" y="135346"/>
                    </a:lnTo>
                    <a:cubicBezTo>
                      <a:pt x="70212" y="135346"/>
                      <a:pt x="74007" y="135979"/>
                      <a:pt x="77802" y="137244"/>
                    </a:cubicBezTo>
                    <a:lnTo>
                      <a:pt x="94246" y="141671"/>
                    </a:lnTo>
                    <a:lnTo>
                      <a:pt x="98040" y="125227"/>
                    </a:lnTo>
                    <a:cubicBezTo>
                      <a:pt x="104365" y="94869"/>
                      <a:pt x="131561" y="72733"/>
                      <a:pt x="162551" y="72733"/>
                    </a:cubicBezTo>
                    <a:cubicBezTo>
                      <a:pt x="163184" y="72733"/>
                      <a:pt x="163816" y="72733"/>
                      <a:pt x="164449" y="72733"/>
                    </a:cubicBezTo>
                    <a:cubicBezTo>
                      <a:pt x="173935" y="72733"/>
                      <a:pt x="182790" y="75263"/>
                      <a:pt x="191012" y="79057"/>
                    </a:cubicBezTo>
                    <a:lnTo>
                      <a:pt x="206191" y="86647"/>
                    </a:lnTo>
                    <a:lnTo>
                      <a:pt x="212516" y="70836"/>
                    </a:lnTo>
                    <a:cubicBezTo>
                      <a:pt x="225165" y="37315"/>
                      <a:pt x="254258" y="16444"/>
                      <a:pt x="286513" y="16444"/>
                    </a:cubicBezTo>
                    <a:cubicBezTo>
                      <a:pt x="287146" y="16444"/>
                      <a:pt x="287778" y="16444"/>
                      <a:pt x="288411" y="16444"/>
                    </a:cubicBezTo>
                    <a:cubicBezTo>
                      <a:pt x="327623" y="16444"/>
                      <a:pt x="361776" y="51229"/>
                      <a:pt x="365571" y="96134"/>
                    </a:cubicBezTo>
                    <a:lnTo>
                      <a:pt x="366836" y="109416"/>
                    </a:lnTo>
                    <a:lnTo>
                      <a:pt x="380117" y="110680"/>
                    </a:lnTo>
                    <a:cubicBezTo>
                      <a:pt x="407313" y="113210"/>
                      <a:pt x="428184" y="141671"/>
                      <a:pt x="427552" y="175191"/>
                    </a:cubicBezTo>
                    <a:cubicBezTo>
                      <a:pt x="427552" y="184678"/>
                      <a:pt x="425022" y="194165"/>
                      <a:pt x="421860" y="201755"/>
                    </a:cubicBezTo>
                    <a:cubicBezTo>
                      <a:pt x="425655" y="206182"/>
                      <a:pt x="429449" y="210609"/>
                      <a:pt x="433244" y="215036"/>
                    </a:cubicBezTo>
                    <a:cubicBezTo>
                      <a:pt x="439569" y="203652"/>
                      <a:pt x="443363" y="189738"/>
                      <a:pt x="443363" y="175191"/>
                    </a:cubicBezTo>
                    <a:cubicBezTo>
                      <a:pt x="444628" y="132817"/>
                      <a:pt x="417433" y="98031"/>
                      <a:pt x="382015" y="94869"/>
                    </a:cubicBezTo>
                    <a:cubicBezTo>
                      <a:pt x="376955" y="42375"/>
                      <a:pt x="337743" y="1265"/>
                      <a:pt x="288411" y="0"/>
                    </a:cubicBezTo>
                    <a:cubicBezTo>
                      <a:pt x="287778" y="0"/>
                      <a:pt x="286513" y="0"/>
                      <a:pt x="285881" y="0"/>
                    </a:cubicBezTo>
                    <a:cubicBezTo>
                      <a:pt x="246036" y="0"/>
                      <a:pt x="211883" y="26563"/>
                      <a:pt x="197337" y="64511"/>
                    </a:cubicBezTo>
                    <a:cubicBezTo>
                      <a:pt x="187217" y="59451"/>
                      <a:pt x="175833" y="56921"/>
                      <a:pt x="164449" y="56289"/>
                    </a:cubicBezTo>
                    <a:cubicBezTo>
                      <a:pt x="163816" y="56289"/>
                      <a:pt x="163184" y="56289"/>
                      <a:pt x="162551" y="56289"/>
                    </a:cubicBezTo>
                    <a:cubicBezTo>
                      <a:pt x="123339" y="56289"/>
                      <a:pt x="90451" y="84117"/>
                      <a:pt x="82861" y="121432"/>
                    </a:cubicBezTo>
                    <a:cubicBezTo>
                      <a:pt x="77802" y="120167"/>
                      <a:pt x="72109" y="119535"/>
                      <a:pt x="67050" y="118902"/>
                    </a:cubicBezTo>
                    <a:cubicBezTo>
                      <a:pt x="66417" y="118902"/>
                      <a:pt x="65785" y="118902"/>
                      <a:pt x="65152" y="118902"/>
                    </a:cubicBezTo>
                    <a:cubicBezTo>
                      <a:pt x="29735" y="118902"/>
                      <a:pt x="1274" y="147363"/>
                      <a:pt x="9" y="182781"/>
                    </a:cubicBezTo>
                    <a:cubicBezTo>
                      <a:pt x="-623" y="218831"/>
                      <a:pt x="32264" y="251719"/>
                      <a:pt x="67682" y="252984"/>
                    </a:cubicBezTo>
                    <a:cubicBezTo>
                      <a:pt x="68315" y="252984"/>
                      <a:pt x="71477" y="252984"/>
                      <a:pt x="75272" y="252984"/>
                    </a:cubicBezTo>
                    <a:cubicBezTo>
                      <a:pt x="91083" y="252984"/>
                      <a:pt x="129031" y="252984"/>
                      <a:pt x="172038" y="252984"/>
                    </a:cubicBezTo>
                    <a:cubicBezTo>
                      <a:pt x="173935" y="247292"/>
                      <a:pt x="176465" y="242232"/>
                      <a:pt x="178995" y="237173"/>
                    </a:cubicBezTo>
                    <a:cubicBezTo>
                      <a:pt x="132826" y="237173"/>
                      <a:pt x="91083" y="237173"/>
                      <a:pt x="74639" y="237173"/>
                    </a:cubicBezTo>
                    <a:close/>
                  </a:path>
                </a:pathLst>
              </a:custGeom>
              <a:grpFill/>
              <a:ln w="6271" cap="flat">
                <a:noFill/>
                <a:prstDash val="solid"/>
                <a:miter/>
              </a:ln>
            </p:spPr>
            <p:txBody>
              <a:bodyPr rtlCol="0" anchor="ctr"/>
              <a:lstStyle/>
              <a:p>
                <a:endParaRPr lang="en-US"/>
              </a:p>
            </p:txBody>
          </p:sp>
          <p:grpSp>
            <p:nvGrpSpPr>
              <p:cNvPr id="7" name="Picture Placeholder 74">
                <a:extLst>
                  <a:ext uri="{FF2B5EF4-FFF2-40B4-BE49-F238E27FC236}">
                    <a16:creationId xmlns:a16="http://schemas.microsoft.com/office/drawing/2014/main" id="{DCC6B80E-7C37-17DF-B573-DE91A4217001}"/>
                  </a:ext>
                </a:extLst>
              </p:cNvPr>
              <p:cNvGrpSpPr/>
              <p:nvPr/>
            </p:nvGrpSpPr>
            <p:grpSpPr>
              <a:xfrm>
                <a:off x="687370" y="899890"/>
                <a:ext cx="442773" cy="411099"/>
                <a:chOff x="687370" y="899890"/>
                <a:chExt cx="442773" cy="411099"/>
              </a:xfrm>
              <a:grpFill/>
            </p:grpSpPr>
            <p:sp>
              <p:nvSpPr>
                <p:cNvPr id="11" name="Picture Placeholder 74">
                  <a:extLst>
                    <a:ext uri="{FF2B5EF4-FFF2-40B4-BE49-F238E27FC236}">
                      <a16:creationId xmlns:a16="http://schemas.microsoft.com/office/drawing/2014/main" id="{A968791C-5596-AA16-60B6-81DB4A6BD662}"/>
                    </a:ext>
                  </a:extLst>
                </p:cNvPr>
                <p:cNvSpPr/>
                <p:nvPr/>
              </p:nvSpPr>
              <p:spPr>
                <a:xfrm>
                  <a:off x="687370" y="1058638"/>
                  <a:ext cx="442773" cy="252351"/>
                </a:xfrm>
                <a:custGeom>
                  <a:avLst/>
                  <a:gdLst>
                    <a:gd name="connsiteX0" fmla="*/ 381382 w 442773"/>
                    <a:gd name="connsiteY0" fmla="*/ 94869 h 252351"/>
                    <a:gd name="connsiteX1" fmla="*/ 288411 w 442773"/>
                    <a:gd name="connsiteY1" fmla="*/ 0 h 252351"/>
                    <a:gd name="connsiteX2" fmla="*/ 285881 w 442773"/>
                    <a:gd name="connsiteY2" fmla="*/ 0 h 252351"/>
                    <a:gd name="connsiteX3" fmla="*/ 268172 w 442773"/>
                    <a:gd name="connsiteY3" fmla="*/ 1897 h 252351"/>
                    <a:gd name="connsiteX4" fmla="*/ 154329 w 442773"/>
                    <a:gd name="connsiteY4" fmla="*/ 86647 h 252351"/>
                    <a:gd name="connsiteX5" fmla="*/ 108160 w 442773"/>
                    <a:gd name="connsiteY5" fmla="*/ 77160 h 252351"/>
                    <a:gd name="connsiteX6" fmla="*/ 82229 w 442773"/>
                    <a:gd name="connsiteY6" fmla="*/ 121432 h 252351"/>
                    <a:gd name="connsiteX7" fmla="*/ 66417 w 442773"/>
                    <a:gd name="connsiteY7" fmla="*/ 118903 h 252351"/>
                    <a:gd name="connsiteX8" fmla="*/ 64520 w 442773"/>
                    <a:gd name="connsiteY8" fmla="*/ 118903 h 252351"/>
                    <a:gd name="connsiteX9" fmla="*/ 9 w 442773"/>
                    <a:gd name="connsiteY9" fmla="*/ 182781 h 252351"/>
                    <a:gd name="connsiteX10" fmla="*/ 67682 w 442773"/>
                    <a:gd name="connsiteY10" fmla="*/ 252352 h 252351"/>
                    <a:gd name="connsiteX11" fmla="*/ 75272 w 442773"/>
                    <a:gd name="connsiteY11" fmla="*/ 252352 h 252351"/>
                    <a:gd name="connsiteX12" fmla="*/ 366203 w 442773"/>
                    <a:gd name="connsiteY12" fmla="*/ 251719 h 252351"/>
                    <a:gd name="connsiteX13" fmla="*/ 373793 w 442773"/>
                    <a:gd name="connsiteY13" fmla="*/ 251719 h 252351"/>
                    <a:gd name="connsiteX14" fmla="*/ 375058 w 442773"/>
                    <a:gd name="connsiteY14" fmla="*/ 251719 h 252351"/>
                    <a:gd name="connsiteX15" fmla="*/ 442731 w 442773"/>
                    <a:gd name="connsiteY15" fmla="*/ 174559 h 252351"/>
                    <a:gd name="connsiteX16" fmla="*/ 381382 w 442773"/>
                    <a:gd name="connsiteY16" fmla="*/ 94869 h 25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773" h="252351">
                      <a:moveTo>
                        <a:pt x="381382" y="94869"/>
                      </a:moveTo>
                      <a:cubicBezTo>
                        <a:pt x="376323" y="42375"/>
                        <a:pt x="337110" y="1265"/>
                        <a:pt x="288411" y="0"/>
                      </a:cubicBezTo>
                      <a:cubicBezTo>
                        <a:pt x="287778" y="0"/>
                        <a:pt x="287146" y="0"/>
                        <a:pt x="285881" y="0"/>
                      </a:cubicBezTo>
                      <a:cubicBezTo>
                        <a:pt x="279556" y="0"/>
                        <a:pt x="273864" y="632"/>
                        <a:pt x="268172" y="1897"/>
                      </a:cubicBezTo>
                      <a:cubicBezTo>
                        <a:pt x="253625" y="51229"/>
                        <a:pt x="208088" y="86647"/>
                        <a:pt x="154329" y="86647"/>
                      </a:cubicBezTo>
                      <a:cubicBezTo>
                        <a:pt x="137885" y="86647"/>
                        <a:pt x="122074" y="83485"/>
                        <a:pt x="108160" y="77160"/>
                      </a:cubicBezTo>
                      <a:cubicBezTo>
                        <a:pt x="95510" y="88544"/>
                        <a:pt x="86024" y="103723"/>
                        <a:pt x="82229" y="121432"/>
                      </a:cubicBezTo>
                      <a:cubicBezTo>
                        <a:pt x="77169" y="120167"/>
                        <a:pt x="71477" y="119535"/>
                        <a:pt x="66417" y="118903"/>
                      </a:cubicBezTo>
                      <a:cubicBezTo>
                        <a:pt x="65785" y="118903"/>
                        <a:pt x="65152" y="118903"/>
                        <a:pt x="64520" y="118903"/>
                      </a:cubicBezTo>
                      <a:cubicBezTo>
                        <a:pt x="29735" y="119535"/>
                        <a:pt x="1274" y="147363"/>
                        <a:pt x="9" y="182781"/>
                      </a:cubicBezTo>
                      <a:cubicBezTo>
                        <a:pt x="-623" y="218831"/>
                        <a:pt x="32264" y="251719"/>
                        <a:pt x="67682" y="252352"/>
                      </a:cubicBezTo>
                      <a:cubicBezTo>
                        <a:pt x="68315" y="252352"/>
                        <a:pt x="71477" y="252352"/>
                        <a:pt x="75272" y="252352"/>
                      </a:cubicBezTo>
                      <a:cubicBezTo>
                        <a:pt x="118279" y="252352"/>
                        <a:pt x="323196" y="251719"/>
                        <a:pt x="366203" y="251719"/>
                      </a:cubicBezTo>
                      <a:cubicBezTo>
                        <a:pt x="369998" y="251719"/>
                        <a:pt x="372528" y="251719"/>
                        <a:pt x="373793" y="251719"/>
                      </a:cubicBezTo>
                      <a:cubicBezTo>
                        <a:pt x="374425" y="251719"/>
                        <a:pt x="375058" y="251719"/>
                        <a:pt x="375058" y="251719"/>
                      </a:cubicBezTo>
                      <a:cubicBezTo>
                        <a:pt x="411740" y="251719"/>
                        <a:pt x="441466" y="217566"/>
                        <a:pt x="442731" y="174559"/>
                      </a:cubicBezTo>
                      <a:cubicBezTo>
                        <a:pt x="443996" y="132817"/>
                        <a:pt x="416800" y="98031"/>
                        <a:pt x="381382" y="94869"/>
                      </a:cubicBezTo>
                      <a:close/>
                    </a:path>
                  </a:pathLst>
                </a:custGeom>
                <a:grpFill/>
                <a:ln w="6271" cap="flat">
                  <a:noFill/>
                  <a:prstDash val="solid"/>
                  <a:miter/>
                </a:ln>
              </p:spPr>
              <p:txBody>
                <a:bodyPr rtlCol="0" anchor="ctr"/>
                <a:lstStyle/>
                <a:p>
                  <a:endParaRPr lang="en-US"/>
                </a:p>
              </p:txBody>
            </p:sp>
            <p:sp>
              <p:nvSpPr>
                <p:cNvPr id="12" name="Picture Placeholder 74">
                  <a:extLst>
                    <a:ext uri="{FF2B5EF4-FFF2-40B4-BE49-F238E27FC236}">
                      <a16:creationId xmlns:a16="http://schemas.microsoft.com/office/drawing/2014/main" id="{389880C5-1DA7-91A4-DE01-A9750C153818}"/>
                    </a:ext>
                  </a:extLst>
                </p:cNvPr>
                <p:cNvSpPr/>
                <p:nvPr/>
              </p:nvSpPr>
              <p:spPr>
                <a:xfrm>
                  <a:off x="715207" y="899890"/>
                  <a:ext cx="252983" cy="252984"/>
                </a:xfrm>
                <a:custGeom>
                  <a:avLst/>
                  <a:gdLst>
                    <a:gd name="connsiteX0" fmla="*/ 126492 w 252983"/>
                    <a:gd name="connsiteY0" fmla="*/ 252984 h 252984"/>
                    <a:gd name="connsiteX1" fmla="*/ 0 w 252983"/>
                    <a:gd name="connsiteY1" fmla="*/ 126492 h 252984"/>
                    <a:gd name="connsiteX2" fmla="*/ 126492 w 252983"/>
                    <a:gd name="connsiteY2" fmla="*/ 0 h 252984"/>
                    <a:gd name="connsiteX3" fmla="*/ 252984 w 252983"/>
                    <a:gd name="connsiteY3" fmla="*/ 126492 h 252984"/>
                    <a:gd name="connsiteX4" fmla="*/ 126492 w 252983"/>
                    <a:gd name="connsiteY4" fmla="*/ 252984 h 252984"/>
                    <a:gd name="connsiteX5" fmla="*/ 126492 w 252983"/>
                    <a:gd name="connsiteY5" fmla="*/ 15812 h 252984"/>
                    <a:gd name="connsiteX6" fmla="*/ 15812 w 252983"/>
                    <a:gd name="connsiteY6" fmla="*/ 126492 h 252984"/>
                    <a:gd name="connsiteX7" fmla="*/ 126492 w 252983"/>
                    <a:gd name="connsiteY7" fmla="*/ 237173 h 252984"/>
                    <a:gd name="connsiteX8" fmla="*/ 237172 w 252983"/>
                    <a:gd name="connsiteY8" fmla="*/ 126492 h 252984"/>
                    <a:gd name="connsiteX9" fmla="*/ 126492 w 252983"/>
                    <a:gd name="connsiteY9" fmla="*/ 15812 h 25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983" h="252984">
                      <a:moveTo>
                        <a:pt x="126492" y="252984"/>
                      </a:moveTo>
                      <a:cubicBezTo>
                        <a:pt x="56921" y="252984"/>
                        <a:pt x="0" y="196063"/>
                        <a:pt x="0" y="126492"/>
                      </a:cubicBezTo>
                      <a:cubicBezTo>
                        <a:pt x="0" y="56921"/>
                        <a:pt x="56921" y="0"/>
                        <a:pt x="126492" y="0"/>
                      </a:cubicBezTo>
                      <a:cubicBezTo>
                        <a:pt x="196063" y="0"/>
                        <a:pt x="252984" y="56921"/>
                        <a:pt x="252984" y="126492"/>
                      </a:cubicBezTo>
                      <a:cubicBezTo>
                        <a:pt x="252984" y="196063"/>
                        <a:pt x="196695" y="252984"/>
                        <a:pt x="126492" y="252984"/>
                      </a:cubicBezTo>
                      <a:close/>
                      <a:moveTo>
                        <a:pt x="126492" y="15812"/>
                      </a:moveTo>
                      <a:cubicBezTo>
                        <a:pt x="65776" y="15812"/>
                        <a:pt x="15812" y="65776"/>
                        <a:pt x="15812" y="126492"/>
                      </a:cubicBezTo>
                      <a:cubicBezTo>
                        <a:pt x="15812" y="187208"/>
                        <a:pt x="65776" y="237173"/>
                        <a:pt x="126492" y="237173"/>
                      </a:cubicBezTo>
                      <a:cubicBezTo>
                        <a:pt x="187208" y="237173"/>
                        <a:pt x="237172" y="187841"/>
                        <a:pt x="237172" y="126492"/>
                      </a:cubicBezTo>
                      <a:cubicBezTo>
                        <a:pt x="237172" y="65143"/>
                        <a:pt x="187841" y="15812"/>
                        <a:pt x="126492" y="15812"/>
                      </a:cubicBezTo>
                      <a:close/>
                    </a:path>
                  </a:pathLst>
                </a:custGeom>
                <a:grpFill/>
                <a:ln w="6271" cap="flat">
                  <a:noFill/>
                  <a:prstDash val="solid"/>
                  <a:miter/>
                </a:ln>
              </p:spPr>
              <p:txBody>
                <a:bodyPr rtlCol="0" anchor="ctr"/>
                <a:lstStyle/>
                <a:p>
                  <a:endParaRPr lang="en-US"/>
                </a:p>
              </p:txBody>
            </p:sp>
          </p:grpSp>
          <p:sp>
            <p:nvSpPr>
              <p:cNvPr id="8" name="Picture Placeholder 74">
                <a:extLst>
                  <a:ext uri="{FF2B5EF4-FFF2-40B4-BE49-F238E27FC236}">
                    <a16:creationId xmlns:a16="http://schemas.microsoft.com/office/drawing/2014/main" id="{4BC08170-8B64-5ECE-0D28-0D7D92BE2F64}"/>
                  </a:ext>
                </a:extLst>
              </p:cNvPr>
              <p:cNvSpPr/>
              <p:nvPr/>
            </p:nvSpPr>
            <p:spPr>
              <a:xfrm>
                <a:off x="812606" y="963769"/>
                <a:ext cx="63246" cy="126492"/>
              </a:xfrm>
              <a:custGeom>
                <a:avLst/>
                <a:gdLst>
                  <a:gd name="connsiteX0" fmla="*/ 56921 w 63246"/>
                  <a:gd name="connsiteY0" fmla="*/ 0 h 126492"/>
                  <a:gd name="connsiteX1" fmla="*/ 632 w 63246"/>
                  <a:gd name="connsiteY1" fmla="*/ 53127 h 126492"/>
                  <a:gd name="connsiteX2" fmla="*/ 35418 w 63246"/>
                  <a:gd name="connsiteY2" fmla="*/ 66408 h 126492"/>
                  <a:gd name="connsiteX3" fmla="*/ 0 w 63246"/>
                  <a:gd name="connsiteY3" fmla="*/ 126492 h 126492"/>
                  <a:gd name="connsiteX4" fmla="*/ 63246 w 63246"/>
                  <a:gd name="connsiteY4" fmla="*/ 58819 h 126492"/>
                  <a:gd name="connsiteX5" fmla="*/ 29726 w 63246"/>
                  <a:gd name="connsiteY5" fmla="*/ 46802 h 12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46" h="126492">
                    <a:moveTo>
                      <a:pt x="56921" y="0"/>
                    </a:moveTo>
                    <a:lnTo>
                      <a:pt x="632" y="53127"/>
                    </a:lnTo>
                    <a:lnTo>
                      <a:pt x="35418" y="66408"/>
                    </a:lnTo>
                    <a:lnTo>
                      <a:pt x="0" y="126492"/>
                    </a:lnTo>
                    <a:lnTo>
                      <a:pt x="63246" y="58819"/>
                    </a:lnTo>
                    <a:lnTo>
                      <a:pt x="29726" y="46802"/>
                    </a:lnTo>
                    <a:close/>
                  </a:path>
                </a:pathLst>
              </a:custGeom>
              <a:grpFill/>
              <a:ln w="6271" cap="flat">
                <a:noFill/>
                <a:prstDash val="solid"/>
                <a:miter/>
              </a:ln>
            </p:spPr>
            <p:txBody>
              <a:bodyPr rtlCol="0" anchor="ctr"/>
              <a:lstStyle/>
              <a:p>
                <a:endParaRPr lang="en-US"/>
              </a:p>
            </p:txBody>
          </p:sp>
          <p:sp>
            <p:nvSpPr>
              <p:cNvPr id="9" name="Picture Placeholder 74">
                <a:extLst>
                  <a:ext uri="{FF2B5EF4-FFF2-40B4-BE49-F238E27FC236}">
                    <a16:creationId xmlns:a16="http://schemas.microsoft.com/office/drawing/2014/main" id="{C79E1ED1-3C9D-14BD-A106-192900E05661}"/>
                  </a:ext>
                </a:extLst>
              </p:cNvPr>
              <p:cNvSpPr/>
              <p:nvPr/>
            </p:nvSpPr>
            <p:spPr>
              <a:xfrm>
                <a:off x="984635" y="897993"/>
                <a:ext cx="91706" cy="158114"/>
              </a:xfrm>
              <a:custGeom>
                <a:avLst/>
                <a:gdLst>
                  <a:gd name="connsiteX0" fmla="*/ 69571 w 91706"/>
                  <a:gd name="connsiteY0" fmla="*/ 109416 h 158114"/>
                  <a:gd name="connsiteX1" fmla="*/ 7590 w 91706"/>
                  <a:gd name="connsiteY1" fmla="*/ 0 h 158114"/>
                  <a:gd name="connsiteX2" fmla="*/ 0 w 91706"/>
                  <a:gd name="connsiteY2" fmla="*/ 13914 h 158114"/>
                  <a:gd name="connsiteX3" fmla="*/ 54392 w 91706"/>
                  <a:gd name="connsiteY3" fmla="*/ 105621 h 158114"/>
                  <a:gd name="connsiteX4" fmla="*/ 32888 w 91706"/>
                  <a:gd name="connsiteY4" fmla="*/ 101194 h 158114"/>
                  <a:gd name="connsiteX5" fmla="*/ 51229 w 91706"/>
                  <a:gd name="connsiteY5" fmla="*/ 158115 h 158114"/>
                  <a:gd name="connsiteX6" fmla="*/ 91707 w 91706"/>
                  <a:gd name="connsiteY6" fmla="*/ 113843 h 158114"/>
                  <a:gd name="connsiteX7" fmla="*/ 69571 w 91706"/>
                  <a:gd name="connsiteY7" fmla="*/ 109416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06" h="158114">
                    <a:moveTo>
                      <a:pt x="69571" y="109416"/>
                    </a:moveTo>
                    <a:cubicBezTo>
                      <a:pt x="70836" y="63878"/>
                      <a:pt x="48067" y="23401"/>
                      <a:pt x="7590" y="0"/>
                    </a:cubicBezTo>
                    <a:lnTo>
                      <a:pt x="0" y="13914"/>
                    </a:lnTo>
                    <a:cubicBezTo>
                      <a:pt x="34153" y="33520"/>
                      <a:pt x="53759" y="67673"/>
                      <a:pt x="54392" y="105621"/>
                    </a:cubicBezTo>
                    <a:lnTo>
                      <a:pt x="32888" y="101194"/>
                    </a:lnTo>
                    <a:lnTo>
                      <a:pt x="51229" y="158115"/>
                    </a:lnTo>
                    <a:lnTo>
                      <a:pt x="91707" y="113843"/>
                    </a:lnTo>
                    <a:lnTo>
                      <a:pt x="69571" y="109416"/>
                    </a:lnTo>
                    <a:close/>
                  </a:path>
                </a:pathLst>
              </a:custGeom>
              <a:grpFill/>
              <a:ln w="6271" cap="flat">
                <a:noFill/>
                <a:prstDash val="solid"/>
                <a:miter/>
              </a:ln>
            </p:spPr>
            <p:txBody>
              <a:bodyPr rtlCol="0" anchor="ctr"/>
              <a:lstStyle/>
              <a:p>
                <a:endParaRPr lang="en-US"/>
              </a:p>
            </p:txBody>
          </p:sp>
          <p:sp>
            <p:nvSpPr>
              <p:cNvPr id="10" name="Picture Placeholder 74">
                <a:extLst>
                  <a:ext uri="{FF2B5EF4-FFF2-40B4-BE49-F238E27FC236}">
                    <a16:creationId xmlns:a16="http://schemas.microsoft.com/office/drawing/2014/main" id="{1E74036C-0D7B-694E-7DD9-A9F5BE732118}"/>
                  </a:ext>
                </a:extLst>
              </p:cNvPr>
              <p:cNvSpPr/>
              <p:nvPr/>
            </p:nvSpPr>
            <p:spPr>
              <a:xfrm>
                <a:off x="628560" y="1000451"/>
                <a:ext cx="88544" cy="160012"/>
              </a:xfrm>
              <a:custGeom>
                <a:avLst/>
                <a:gdLst>
                  <a:gd name="connsiteX0" fmla="*/ 37315 w 88544"/>
                  <a:gd name="connsiteY0" fmla="*/ 52494 h 160012"/>
                  <a:gd name="connsiteX1" fmla="*/ 58186 w 88544"/>
                  <a:gd name="connsiteY1" fmla="*/ 57554 h 160012"/>
                  <a:gd name="connsiteX2" fmla="*/ 41742 w 88544"/>
                  <a:gd name="connsiteY2" fmla="*/ 0 h 160012"/>
                  <a:gd name="connsiteX3" fmla="*/ 0 w 88544"/>
                  <a:gd name="connsiteY3" fmla="*/ 43007 h 160012"/>
                  <a:gd name="connsiteX4" fmla="*/ 21504 w 88544"/>
                  <a:gd name="connsiteY4" fmla="*/ 48699 h 160012"/>
                  <a:gd name="connsiteX5" fmla="*/ 80322 w 88544"/>
                  <a:gd name="connsiteY5" fmla="*/ 160012 h 160012"/>
                  <a:gd name="connsiteX6" fmla="*/ 88544 w 88544"/>
                  <a:gd name="connsiteY6" fmla="*/ 146731 h 160012"/>
                  <a:gd name="connsiteX7" fmla="*/ 37315 w 88544"/>
                  <a:gd name="connsiteY7" fmla="*/ 52494 h 16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44" h="160012">
                    <a:moveTo>
                      <a:pt x="37315" y="52494"/>
                    </a:moveTo>
                    <a:lnTo>
                      <a:pt x="58186" y="57554"/>
                    </a:lnTo>
                    <a:lnTo>
                      <a:pt x="41742" y="0"/>
                    </a:lnTo>
                    <a:lnTo>
                      <a:pt x="0" y="43007"/>
                    </a:lnTo>
                    <a:lnTo>
                      <a:pt x="21504" y="48699"/>
                    </a:lnTo>
                    <a:cubicBezTo>
                      <a:pt x="18974" y="94237"/>
                      <a:pt x="40477" y="135346"/>
                      <a:pt x="80322" y="160012"/>
                    </a:cubicBezTo>
                    <a:lnTo>
                      <a:pt x="88544" y="146731"/>
                    </a:lnTo>
                    <a:cubicBezTo>
                      <a:pt x="55024" y="125227"/>
                      <a:pt x="36050" y="91074"/>
                      <a:pt x="37315" y="52494"/>
                    </a:cubicBezTo>
                    <a:close/>
                  </a:path>
                </a:pathLst>
              </a:custGeom>
              <a:grpFill/>
              <a:ln w="6271" cap="flat">
                <a:noFill/>
                <a:prstDash val="solid"/>
                <a:miter/>
              </a:ln>
            </p:spPr>
            <p:txBody>
              <a:bodyPr rtlCol="0" anchor="ctr"/>
              <a:lstStyle/>
              <a:p>
                <a:endParaRPr lang="en-US"/>
              </a:p>
            </p:txBody>
          </p:sp>
        </p:grpSp>
      </p:grpSp>
      <p:grpSp>
        <p:nvGrpSpPr>
          <p:cNvPr id="63" name="!!EP">
            <a:extLst>
              <a:ext uri="{FF2B5EF4-FFF2-40B4-BE49-F238E27FC236}">
                <a16:creationId xmlns:a16="http://schemas.microsoft.com/office/drawing/2014/main" id="{A00B2E21-9A98-4B8B-E24D-1F34052ADCBF}"/>
              </a:ext>
            </a:extLst>
          </p:cNvPr>
          <p:cNvGrpSpPr/>
          <p:nvPr/>
        </p:nvGrpSpPr>
        <p:grpSpPr>
          <a:xfrm>
            <a:off x="1287881" y="1093984"/>
            <a:ext cx="2674233" cy="4296224"/>
            <a:chOff x="1295696" y="1093984"/>
            <a:chExt cx="2674233" cy="4296224"/>
          </a:xfrm>
        </p:grpSpPr>
        <p:grpSp>
          <p:nvGrpSpPr>
            <p:cNvPr id="102" name="Group 101">
              <a:extLst>
                <a:ext uri="{FF2B5EF4-FFF2-40B4-BE49-F238E27FC236}">
                  <a16:creationId xmlns:a16="http://schemas.microsoft.com/office/drawing/2014/main" id="{65D97D1E-51DE-455A-82FD-16CA2BFBD993}"/>
                </a:ext>
              </a:extLst>
            </p:cNvPr>
            <p:cNvGrpSpPr/>
            <p:nvPr/>
          </p:nvGrpSpPr>
          <p:grpSpPr>
            <a:xfrm>
              <a:off x="1295696" y="1093984"/>
              <a:ext cx="2674233" cy="4296224"/>
              <a:chOff x="1204493" y="1066800"/>
              <a:chExt cx="2674930" cy="4297343"/>
            </a:xfrm>
          </p:grpSpPr>
          <p:sp>
            <p:nvSpPr>
              <p:cNvPr id="107" name="Rectangle 106">
                <a:extLst>
                  <a:ext uri="{FF2B5EF4-FFF2-40B4-BE49-F238E27FC236}">
                    <a16:creationId xmlns:a16="http://schemas.microsoft.com/office/drawing/2014/main" id="{B199BC9E-540C-4784-8C1A-FC84FF09D0F6}"/>
                  </a:ext>
                </a:extLst>
              </p:cNvPr>
              <p:cNvSpPr/>
              <p:nvPr/>
            </p:nvSpPr>
            <p:spPr>
              <a:xfrm>
                <a:off x="1204493" y="1066800"/>
                <a:ext cx="2674930" cy="4297343"/>
              </a:xfrm>
              <a:prstGeom prst="rect">
                <a:avLst/>
              </a:prstGeom>
              <a:solidFill>
                <a:srgbClr val="0091DA"/>
              </a:solidFill>
              <a:ln w="101600" cap="flat" cmpd="sng" algn="ctr">
                <a:noFill/>
                <a:prstDash val="solid"/>
              </a:ln>
              <a:effectLst/>
            </p:spPr>
            <p:txBody>
              <a:bodyPr rtlCol="0" anchor="t"/>
              <a:lstStyle/>
              <a:p>
                <a:pPr algn="ctr" defTabSz="914126">
                  <a:defRPr/>
                </a:pPr>
                <a:endParaRPr lang="en-US" sz="1799" kern="0">
                  <a:solidFill>
                    <a:prstClr val="white"/>
                  </a:solidFill>
                  <a:ea typeface="Avenir Book" charset="0"/>
                  <a:cs typeface="Arial" panose="020B0604020202020204" pitchFamily="34" charset="0"/>
                </a:endParaRPr>
              </a:p>
            </p:txBody>
          </p:sp>
          <p:sp>
            <p:nvSpPr>
              <p:cNvPr id="108" name="TextBox 107">
                <a:extLst>
                  <a:ext uri="{FF2B5EF4-FFF2-40B4-BE49-F238E27FC236}">
                    <a16:creationId xmlns:a16="http://schemas.microsoft.com/office/drawing/2014/main" id="{727E60C3-8AD6-46D8-BD21-39C753D43586}"/>
                  </a:ext>
                </a:extLst>
              </p:cNvPr>
              <p:cNvSpPr txBox="1"/>
              <p:nvPr/>
            </p:nvSpPr>
            <p:spPr>
              <a:xfrm>
                <a:off x="1347966" y="1145490"/>
                <a:ext cx="115283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Efficient</a:t>
                </a:r>
              </a:p>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Provider</a:t>
                </a:r>
              </a:p>
            </p:txBody>
          </p:sp>
          <p:cxnSp>
            <p:nvCxnSpPr>
              <p:cNvPr id="109" name="Straight Connector 108">
                <a:extLst>
                  <a:ext uri="{FF2B5EF4-FFF2-40B4-BE49-F238E27FC236}">
                    <a16:creationId xmlns:a16="http://schemas.microsoft.com/office/drawing/2014/main" id="{34E923C4-ECB2-4E2E-A4E5-DEEF7F0E420D}"/>
                  </a:ext>
                </a:extLst>
              </p:cNvPr>
              <p:cNvCxnSpPr/>
              <p:nvPr/>
            </p:nvCxnSpPr>
            <p:spPr>
              <a:xfrm>
                <a:off x="1205983" y="1857548"/>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03" name="Rounded Rectangle 108">
              <a:extLst>
                <a:ext uri="{FF2B5EF4-FFF2-40B4-BE49-F238E27FC236}">
                  <a16:creationId xmlns:a16="http://schemas.microsoft.com/office/drawing/2014/main" id="{D4829FE5-185A-4534-B662-E83D7C583AFF}"/>
                </a:ext>
              </a:extLst>
            </p:cNvPr>
            <p:cNvSpPr/>
            <p:nvPr/>
          </p:nvSpPr>
          <p:spPr>
            <a:xfrm>
              <a:off x="1534249" y="3067059"/>
              <a:ext cx="2190864" cy="1005840"/>
            </a:xfrm>
            <a:prstGeom prst="rect">
              <a:avLst/>
            </a:prstGeom>
            <a:solidFill>
              <a:sysClr val="window" lastClr="FFFFFF"/>
            </a:solidFill>
            <a:ln w="25400" cap="flat" cmpd="sng" algn="ctr">
              <a:noFill/>
              <a:prstDash val="solid"/>
            </a:ln>
            <a:effectLst/>
          </p:spPr>
          <p:txBody>
            <a:bodyPr wrap="square" tIns="63991" rtlCol="0" anchor="t"/>
            <a:lstStyle/>
            <a:p>
              <a:pPr marL="73130" indent="-73130" defTabSz="914126">
                <a:lnSpc>
                  <a:spcPct val="90000"/>
                </a:lnSpc>
                <a:spcAft>
                  <a:spcPts val="200"/>
                </a:spcAft>
                <a:defRPr/>
              </a:pPr>
              <a:r>
                <a:rPr lang="en-US" sz="1200" b="1" kern="0" dirty="0">
                  <a:solidFill>
                    <a:srgbClr val="1A428A"/>
                  </a:solidFill>
                  <a:ea typeface="Avenir Heavy" charset="0"/>
                  <a:cs typeface="Avenir Heavy" charset="0"/>
                </a:rPr>
                <a:t>Awareness</a:t>
              </a:r>
            </a:p>
            <a:p>
              <a:pPr marL="73130" indent="-73130" defTabSz="914126">
                <a:lnSpc>
                  <a:spcPct val="90000"/>
                </a:lnSpc>
                <a:spcAft>
                  <a:spcPts val="200"/>
                </a:spcAft>
                <a:buFont typeface="Arial"/>
                <a:buChar char="•"/>
                <a:defRPr/>
              </a:pPr>
              <a:r>
                <a:rPr lang="en-US" sz="900" kern="0" dirty="0">
                  <a:solidFill>
                    <a:srgbClr val="717074">
                      <a:lumMod val="10000"/>
                    </a:srgbClr>
                  </a:solidFill>
                  <a:ea typeface="Avenir Book" charset="0"/>
                  <a:cs typeface="Arial" panose="020B0604020202020204" pitchFamily="34" charset="0"/>
                </a:rPr>
                <a:t>Inventoried HW and SW</a:t>
              </a:r>
            </a:p>
            <a:p>
              <a:pPr marL="73130" indent="-73130" defTabSz="914126">
                <a:lnSpc>
                  <a:spcPct val="90000"/>
                </a:lnSpc>
                <a:spcAft>
                  <a:spcPts val="200"/>
                </a:spcAft>
                <a:buFont typeface="Arial"/>
                <a:buChar char="•"/>
                <a:defRPr/>
              </a:pPr>
              <a:r>
                <a:rPr lang="en-US" sz="900" kern="0" dirty="0">
                  <a:solidFill>
                    <a:srgbClr val="717074">
                      <a:lumMod val="10000"/>
                    </a:srgbClr>
                  </a:solidFill>
                  <a:ea typeface="Avenir Book" charset="0"/>
                  <a:cs typeface="Arial" panose="020B0604020202020204" pitchFamily="34" charset="0"/>
                </a:rPr>
                <a:t>Energy consumption assessment </a:t>
              </a:r>
            </a:p>
            <a:p>
              <a:pPr marL="73130" indent="-73130" defTabSz="914126">
                <a:lnSpc>
                  <a:spcPct val="90000"/>
                </a:lnSpc>
                <a:spcAft>
                  <a:spcPts val="200"/>
                </a:spcAft>
                <a:buFont typeface="Arial"/>
                <a:buChar char="•"/>
                <a:defRPr/>
              </a:pPr>
              <a:r>
                <a:rPr lang="en-US" sz="900" kern="0" dirty="0">
                  <a:solidFill>
                    <a:srgbClr val="717074">
                      <a:lumMod val="10000"/>
                    </a:srgbClr>
                  </a:solidFill>
                  <a:ea typeface="Avenir Book" charset="0"/>
                  <a:cs typeface="Arial" panose="020B0604020202020204" pitchFamily="34" charset="0"/>
                </a:rPr>
                <a:t>CO2e emission assessment</a:t>
              </a:r>
            </a:p>
            <a:p>
              <a:pPr marL="73130" indent="-73130" defTabSz="914126">
                <a:lnSpc>
                  <a:spcPct val="90000"/>
                </a:lnSpc>
                <a:spcAft>
                  <a:spcPts val="200"/>
                </a:spcAft>
                <a:buFont typeface="Arial"/>
                <a:buChar char="•"/>
                <a:defRPr/>
              </a:pPr>
              <a:r>
                <a:rPr lang="en-US" sz="900" kern="0" dirty="0">
                  <a:solidFill>
                    <a:srgbClr val="717074">
                      <a:lumMod val="10000"/>
                    </a:srgbClr>
                  </a:solidFill>
                  <a:ea typeface="Avenir Book" charset="0"/>
                  <a:cs typeface="Arial" panose="020B0604020202020204" pitchFamily="34" charset="0"/>
                </a:rPr>
                <a:t>IT Carbon footprint assessment</a:t>
              </a:r>
            </a:p>
          </p:txBody>
        </p:sp>
        <p:sp>
          <p:nvSpPr>
            <p:cNvPr id="104" name="Rounded Rectangle 109">
              <a:extLst>
                <a:ext uri="{FF2B5EF4-FFF2-40B4-BE49-F238E27FC236}">
                  <a16:creationId xmlns:a16="http://schemas.microsoft.com/office/drawing/2014/main" id="{B6A06B2F-6CDE-4B2A-9A66-936C50EEE85D}"/>
                </a:ext>
              </a:extLst>
            </p:cNvPr>
            <p:cNvSpPr/>
            <p:nvPr/>
          </p:nvSpPr>
          <p:spPr>
            <a:xfrm>
              <a:off x="1534249" y="2131872"/>
              <a:ext cx="2190864" cy="841248"/>
            </a:xfrm>
            <a:prstGeom prst="rect">
              <a:avLst/>
            </a:prstGeom>
            <a:solidFill>
              <a:sysClr val="window" lastClr="FFFFFF"/>
            </a:solidFill>
            <a:ln w="25400" cap="flat" cmpd="sng" algn="ctr">
              <a:noFill/>
              <a:prstDash val="solid"/>
            </a:ln>
            <a:effectLst/>
          </p:spPr>
          <p:txBody>
            <a:bodyPr wrap="square" tIns="63991" rtlCol="0" anchor="t"/>
            <a:lstStyle/>
            <a:p>
              <a:pPr marL="73130" indent="-73130" defTabSz="914126">
                <a:lnSpc>
                  <a:spcPct val="90000"/>
                </a:lnSpc>
                <a:spcAft>
                  <a:spcPts val="200"/>
                </a:spcAft>
                <a:defRPr/>
              </a:pPr>
              <a:r>
                <a:rPr lang="en-US" sz="1200" b="1" kern="0" dirty="0">
                  <a:solidFill>
                    <a:srgbClr val="1A428A"/>
                  </a:solidFill>
                  <a:ea typeface="Avenir Heavy" charset="0"/>
                  <a:cs typeface="Avenir Heavy" charset="0"/>
                </a:rPr>
                <a:t>Vision and Strategy</a:t>
              </a:r>
            </a:p>
            <a:p>
              <a:pPr marL="73130" lvl="0" indent="-73130" defTabSz="914126">
                <a:lnSpc>
                  <a:spcPct val="90000"/>
                </a:lnSpc>
                <a:spcAft>
                  <a:spcPts val="200"/>
                </a:spcAft>
                <a:buFont typeface="Arial"/>
                <a:buChar char="•"/>
                <a:defRPr/>
              </a:pPr>
              <a:r>
                <a:rPr lang="en-US" sz="900" kern="0" dirty="0">
                  <a:solidFill>
                    <a:srgbClr val="3F3F3F"/>
                  </a:solidFill>
                  <a:ea typeface="Avenir Book" charset="0"/>
                  <a:cs typeface="Arial" panose="020B0604020202020204" pitchFamily="34" charset="0"/>
                </a:rPr>
                <a:t>Corp and IT Sustainability Agenda</a:t>
              </a:r>
            </a:p>
            <a:p>
              <a:pPr marL="73130" lvl="0" indent="-73130" defTabSz="914126">
                <a:lnSpc>
                  <a:spcPct val="90000"/>
                </a:lnSpc>
                <a:spcAft>
                  <a:spcPts val="200"/>
                </a:spcAft>
                <a:buFont typeface="Arial"/>
                <a:buChar char="•"/>
                <a:defRPr/>
              </a:pPr>
              <a:r>
                <a:rPr lang="en-US" sz="900" kern="0" dirty="0">
                  <a:solidFill>
                    <a:srgbClr val="3F3F3F"/>
                  </a:solidFill>
                  <a:ea typeface="Avenir Book" charset="0"/>
                  <a:cs typeface="Arial" panose="020B0604020202020204" pitchFamily="34" charset="0"/>
                </a:rPr>
                <a:t>ESG / </a:t>
              </a:r>
              <a:r>
                <a:rPr lang="en-US" sz="900" kern="0" dirty="0" err="1">
                  <a:solidFill>
                    <a:srgbClr val="3F3F3F"/>
                  </a:solidFill>
                  <a:ea typeface="Avenir Book" charset="0"/>
                  <a:cs typeface="Arial" panose="020B0604020202020204" pitchFamily="34" charset="0"/>
                </a:rPr>
                <a:t>CxO</a:t>
              </a:r>
              <a:r>
                <a:rPr lang="en-US" sz="900" kern="0" dirty="0">
                  <a:solidFill>
                    <a:srgbClr val="3F3F3F"/>
                  </a:solidFill>
                  <a:ea typeface="Avenir Book" charset="0"/>
                  <a:cs typeface="Arial" panose="020B0604020202020204" pitchFamily="34" charset="0"/>
                </a:rPr>
                <a:t> Sponsorship</a:t>
              </a:r>
            </a:p>
          </p:txBody>
        </p:sp>
        <p:sp>
          <p:nvSpPr>
            <p:cNvPr id="105" name="Rounded Rectangle 116">
              <a:extLst>
                <a:ext uri="{FF2B5EF4-FFF2-40B4-BE49-F238E27FC236}">
                  <a16:creationId xmlns:a16="http://schemas.microsoft.com/office/drawing/2014/main" id="{883E7892-7F07-46B3-8123-C9E04D71CCEE}"/>
                </a:ext>
              </a:extLst>
            </p:cNvPr>
            <p:cNvSpPr/>
            <p:nvPr/>
          </p:nvSpPr>
          <p:spPr>
            <a:xfrm>
              <a:off x="1534249" y="4166837"/>
              <a:ext cx="2190864" cy="896112"/>
            </a:xfrm>
            <a:prstGeom prst="rect">
              <a:avLst/>
            </a:prstGeom>
            <a:solidFill>
              <a:sysClr val="window" lastClr="FFFFFF"/>
            </a:solidFill>
            <a:ln w="25400" cap="flat" cmpd="sng" algn="ctr">
              <a:noFill/>
              <a:prstDash val="solid"/>
            </a:ln>
            <a:effectLst/>
          </p:spPr>
          <p:txBody>
            <a:bodyPr wrap="square" tIns="63991" rtlCol="0" anchor="t"/>
            <a:lstStyle/>
            <a:p>
              <a:pPr marL="73130" indent="-73130" defTabSz="914126">
                <a:lnSpc>
                  <a:spcPct val="90000"/>
                </a:lnSpc>
                <a:spcAft>
                  <a:spcPts val="200"/>
                </a:spcAft>
                <a:defRPr/>
              </a:pPr>
              <a:r>
                <a:rPr lang="en-US" sz="1200" b="1" kern="0">
                  <a:solidFill>
                    <a:srgbClr val="1A428A"/>
                  </a:solidFill>
                  <a:ea typeface="Avenir Heavy" charset="0"/>
                  <a:cs typeface="Avenir Heavy" charset="0"/>
                </a:rPr>
                <a:t>Virtual DC</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Virtualized Assets</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Configuration Management</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Performance Monitoring</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Capacity Planning</a:t>
              </a:r>
            </a:p>
          </p:txBody>
        </p:sp>
        <p:grpSp>
          <p:nvGrpSpPr>
            <p:cNvPr id="13" name="Group 12" descr="vCloud Availability DR2C&#10;">
              <a:extLst>
                <a:ext uri="{FF2B5EF4-FFF2-40B4-BE49-F238E27FC236}">
                  <a16:creationId xmlns:a16="http://schemas.microsoft.com/office/drawing/2014/main" id="{CCAACB75-E308-25A5-8AD1-43A5E9396A32}"/>
                </a:ext>
              </a:extLst>
            </p:cNvPr>
            <p:cNvGrpSpPr/>
            <p:nvPr/>
          </p:nvGrpSpPr>
          <p:grpSpPr>
            <a:xfrm>
              <a:off x="3230415" y="1354730"/>
              <a:ext cx="581776" cy="683203"/>
              <a:chOff x="1895435" y="722232"/>
              <a:chExt cx="511261" cy="600394"/>
            </a:xfrm>
            <a:solidFill>
              <a:schemeClr val="bg1"/>
            </a:solidFill>
          </p:grpSpPr>
          <p:sp>
            <p:nvSpPr>
              <p:cNvPr id="14" name="Picture Placeholder 75">
                <a:extLst>
                  <a:ext uri="{FF2B5EF4-FFF2-40B4-BE49-F238E27FC236}">
                    <a16:creationId xmlns:a16="http://schemas.microsoft.com/office/drawing/2014/main" id="{FF50EEB5-219B-83C7-D3A2-E0BF2ED0EACD}"/>
                  </a:ext>
                </a:extLst>
              </p:cNvPr>
              <p:cNvSpPr/>
              <p:nvPr/>
            </p:nvSpPr>
            <p:spPr>
              <a:xfrm>
                <a:off x="1895435" y="722232"/>
                <a:ext cx="511261" cy="292133"/>
              </a:xfrm>
              <a:custGeom>
                <a:avLst/>
                <a:gdLst>
                  <a:gd name="connsiteX0" fmla="*/ 440526 w 511261"/>
                  <a:gd name="connsiteY0" fmla="*/ 109542 h 292133"/>
                  <a:gd name="connsiteX1" fmla="*/ 333008 w 511261"/>
                  <a:gd name="connsiteY1" fmla="*/ 0 h 292133"/>
                  <a:gd name="connsiteX2" fmla="*/ 330225 w 511261"/>
                  <a:gd name="connsiteY2" fmla="*/ 0 h 292133"/>
                  <a:gd name="connsiteX3" fmla="*/ 227956 w 511261"/>
                  <a:gd name="connsiteY3" fmla="*/ 74694 h 292133"/>
                  <a:gd name="connsiteX4" fmla="*/ 190008 w 511261"/>
                  <a:gd name="connsiteY4" fmla="*/ 65523 h 292133"/>
                  <a:gd name="connsiteX5" fmla="*/ 187542 w 511261"/>
                  <a:gd name="connsiteY5" fmla="*/ 65523 h 292133"/>
                  <a:gd name="connsiteX6" fmla="*/ 95266 w 511261"/>
                  <a:gd name="connsiteY6" fmla="*/ 140596 h 292133"/>
                  <a:gd name="connsiteX7" fmla="*/ 76798 w 511261"/>
                  <a:gd name="connsiteY7" fmla="*/ 137940 h 292133"/>
                  <a:gd name="connsiteX8" fmla="*/ 74964 w 511261"/>
                  <a:gd name="connsiteY8" fmla="*/ 137940 h 292133"/>
                  <a:gd name="connsiteX9" fmla="*/ 17 w 511261"/>
                  <a:gd name="connsiteY9" fmla="*/ 211431 h 292133"/>
                  <a:gd name="connsiteX10" fmla="*/ 78316 w 511261"/>
                  <a:gd name="connsiteY10" fmla="*/ 292133 h 292133"/>
                  <a:gd name="connsiteX11" fmla="*/ 87107 w 511261"/>
                  <a:gd name="connsiteY11" fmla="*/ 292133 h 292133"/>
                  <a:gd name="connsiteX12" fmla="*/ 141688 w 511261"/>
                  <a:gd name="connsiteY12" fmla="*/ 292133 h 292133"/>
                  <a:gd name="connsiteX13" fmla="*/ 141688 w 511261"/>
                  <a:gd name="connsiteY13" fmla="*/ 276322 h 292133"/>
                  <a:gd name="connsiteX14" fmla="*/ 87107 w 511261"/>
                  <a:gd name="connsiteY14" fmla="*/ 276322 h 292133"/>
                  <a:gd name="connsiteX15" fmla="*/ 78695 w 511261"/>
                  <a:gd name="connsiteY15" fmla="*/ 276322 h 292133"/>
                  <a:gd name="connsiteX16" fmla="*/ 15829 w 511261"/>
                  <a:gd name="connsiteY16" fmla="*/ 211811 h 292133"/>
                  <a:gd name="connsiteX17" fmla="*/ 74964 w 511261"/>
                  <a:gd name="connsiteY17" fmla="*/ 153751 h 292133"/>
                  <a:gd name="connsiteX18" fmla="*/ 76482 w 511261"/>
                  <a:gd name="connsiteY18" fmla="*/ 153751 h 292133"/>
                  <a:gd name="connsiteX19" fmla="*/ 91028 w 511261"/>
                  <a:gd name="connsiteY19" fmla="*/ 155838 h 292133"/>
                  <a:gd name="connsiteX20" fmla="*/ 107219 w 511261"/>
                  <a:gd name="connsiteY20" fmla="*/ 160265 h 292133"/>
                  <a:gd name="connsiteX21" fmla="*/ 110698 w 511261"/>
                  <a:gd name="connsiteY21" fmla="*/ 143885 h 292133"/>
                  <a:gd name="connsiteX22" fmla="*/ 187542 w 511261"/>
                  <a:gd name="connsiteY22" fmla="*/ 81271 h 292133"/>
                  <a:gd name="connsiteX23" fmla="*/ 189439 w 511261"/>
                  <a:gd name="connsiteY23" fmla="*/ 81271 h 292133"/>
                  <a:gd name="connsiteX24" fmla="*/ 221062 w 511261"/>
                  <a:gd name="connsiteY24" fmla="*/ 88861 h 292133"/>
                  <a:gd name="connsiteX25" fmla="*/ 236494 w 511261"/>
                  <a:gd name="connsiteY25" fmla="*/ 96324 h 292133"/>
                  <a:gd name="connsiteX26" fmla="*/ 242819 w 511261"/>
                  <a:gd name="connsiteY26" fmla="*/ 80322 h 292133"/>
                  <a:gd name="connsiteX27" fmla="*/ 330288 w 511261"/>
                  <a:gd name="connsiteY27" fmla="*/ 15748 h 292133"/>
                  <a:gd name="connsiteX28" fmla="*/ 332691 w 511261"/>
                  <a:gd name="connsiteY28" fmla="*/ 15748 h 292133"/>
                  <a:gd name="connsiteX29" fmla="*/ 424904 w 511261"/>
                  <a:gd name="connsiteY29" fmla="*/ 110617 h 292133"/>
                  <a:gd name="connsiteX30" fmla="*/ 426043 w 511261"/>
                  <a:gd name="connsiteY30" fmla="*/ 123709 h 292133"/>
                  <a:gd name="connsiteX31" fmla="*/ 439134 w 511261"/>
                  <a:gd name="connsiteY31" fmla="*/ 124974 h 292133"/>
                  <a:gd name="connsiteX32" fmla="*/ 495676 w 511261"/>
                  <a:gd name="connsiteY32" fmla="*/ 201502 h 292133"/>
                  <a:gd name="connsiteX33" fmla="*/ 433442 w 511261"/>
                  <a:gd name="connsiteY33" fmla="*/ 275057 h 292133"/>
                  <a:gd name="connsiteX34" fmla="*/ 422817 w 511261"/>
                  <a:gd name="connsiteY34" fmla="*/ 275057 h 292133"/>
                  <a:gd name="connsiteX35" fmla="*/ 340597 w 511261"/>
                  <a:gd name="connsiteY35" fmla="*/ 275057 h 292133"/>
                  <a:gd name="connsiteX36" fmla="*/ 340597 w 511261"/>
                  <a:gd name="connsiteY36" fmla="*/ 291501 h 292133"/>
                  <a:gd name="connsiteX37" fmla="*/ 422817 w 511261"/>
                  <a:gd name="connsiteY37" fmla="*/ 291501 h 292133"/>
                  <a:gd name="connsiteX38" fmla="*/ 433189 w 511261"/>
                  <a:gd name="connsiteY38" fmla="*/ 291501 h 292133"/>
                  <a:gd name="connsiteX39" fmla="*/ 511235 w 511261"/>
                  <a:gd name="connsiteY39" fmla="*/ 202450 h 292133"/>
                  <a:gd name="connsiteX40" fmla="*/ 440526 w 511261"/>
                  <a:gd name="connsiteY40" fmla="*/ 109542 h 29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1261" h="292133">
                    <a:moveTo>
                      <a:pt x="440526" y="109542"/>
                    </a:moveTo>
                    <a:cubicBezTo>
                      <a:pt x="435023" y="49079"/>
                      <a:pt x="389550" y="1391"/>
                      <a:pt x="333008" y="0"/>
                    </a:cubicBezTo>
                    <a:lnTo>
                      <a:pt x="330225" y="0"/>
                    </a:lnTo>
                    <a:cubicBezTo>
                      <a:pt x="284561" y="0"/>
                      <a:pt x="245032" y="30738"/>
                      <a:pt x="227956" y="74694"/>
                    </a:cubicBezTo>
                    <a:cubicBezTo>
                      <a:pt x="216111" y="68950"/>
                      <a:pt x="203169" y="65823"/>
                      <a:pt x="190008" y="65523"/>
                    </a:cubicBezTo>
                    <a:lnTo>
                      <a:pt x="187542" y="65523"/>
                    </a:lnTo>
                    <a:cubicBezTo>
                      <a:pt x="142897" y="65568"/>
                      <a:pt x="104392" y="96894"/>
                      <a:pt x="95266" y="140596"/>
                    </a:cubicBezTo>
                    <a:cubicBezTo>
                      <a:pt x="89246" y="138939"/>
                      <a:pt x="83041" y="138047"/>
                      <a:pt x="76798" y="137940"/>
                    </a:cubicBezTo>
                    <a:lnTo>
                      <a:pt x="74964" y="137940"/>
                    </a:lnTo>
                    <a:cubicBezTo>
                      <a:pt x="34189" y="138066"/>
                      <a:pt x="943" y="170666"/>
                      <a:pt x="17" y="211431"/>
                    </a:cubicBezTo>
                    <a:cubicBezTo>
                      <a:pt x="-931" y="252984"/>
                      <a:pt x="36953" y="290995"/>
                      <a:pt x="78316" y="292133"/>
                    </a:cubicBezTo>
                    <a:lnTo>
                      <a:pt x="87107" y="292133"/>
                    </a:lnTo>
                    <a:lnTo>
                      <a:pt x="141688" y="292133"/>
                    </a:lnTo>
                    <a:lnTo>
                      <a:pt x="141688" y="276322"/>
                    </a:lnTo>
                    <a:lnTo>
                      <a:pt x="87107" y="276322"/>
                    </a:lnTo>
                    <a:lnTo>
                      <a:pt x="78695" y="276322"/>
                    </a:lnTo>
                    <a:cubicBezTo>
                      <a:pt x="45618" y="275436"/>
                      <a:pt x="15070" y="244066"/>
                      <a:pt x="15829" y="211811"/>
                    </a:cubicBezTo>
                    <a:cubicBezTo>
                      <a:pt x="16680" y="179687"/>
                      <a:pt x="42829" y="154012"/>
                      <a:pt x="74964" y="153751"/>
                    </a:cubicBezTo>
                    <a:lnTo>
                      <a:pt x="76482" y="153751"/>
                    </a:lnTo>
                    <a:cubicBezTo>
                      <a:pt x="81398" y="153851"/>
                      <a:pt x="86283" y="154552"/>
                      <a:pt x="91028" y="155838"/>
                    </a:cubicBezTo>
                    <a:lnTo>
                      <a:pt x="107219" y="160265"/>
                    </a:lnTo>
                    <a:lnTo>
                      <a:pt x="110698" y="143885"/>
                    </a:lnTo>
                    <a:cubicBezTo>
                      <a:pt x="118423" y="107553"/>
                      <a:pt x="150399" y="81499"/>
                      <a:pt x="187542" y="81271"/>
                    </a:cubicBezTo>
                    <a:lnTo>
                      <a:pt x="189439" y="81271"/>
                    </a:lnTo>
                    <a:cubicBezTo>
                      <a:pt x="200403" y="81500"/>
                      <a:pt x="211189" y="84089"/>
                      <a:pt x="221062" y="88861"/>
                    </a:cubicBezTo>
                    <a:lnTo>
                      <a:pt x="236494" y="96324"/>
                    </a:lnTo>
                    <a:lnTo>
                      <a:pt x="242819" y="80322"/>
                    </a:lnTo>
                    <a:cubicBezTo>
                      <a:pt x="257998" y="41110"/>
                      <a:pt x="292340" y="15748"/>
                      <a:pt x="330288" y="15748"/>
                    </a:cubicBezTo>
                    <a:lnTo>
                      <a:pt x="332691" y="15748"/>
                    </a:lnTo>
                    <a:cubicBezTo>
                      <a:pt x="380379" y="16887"/>
                      <a:pt x="420034" y="57807"/>
                      <a:pt x="424904" y="110617"/>
                    </a:cubicBezTo>
                    <a:lnTo>
                      <a:pt x="426043" y="123709"/>
                    </a:lnTo>
                    <a:lnTo>
                      <a:pt x="439134" y="124974"/>
                    </a:lnTo>
                    <a:cubicBezTo>
                      <a:pt x="471833" y="128073"/>
                      <a:pt x="496688" y="161657"/>
                      <a:pt x="495676" y="201502"/>
                    </a:cubicBezTo>
                    <a:cubicBezTo>
                      <a:pt x="494664" y="241347"/>
                      <a:pt x="466899" y="275057"/>
                      <a:pt x="433442" y="275057"/>
                    </a:cubicBezTo>
                    <a:lnTo>
                      <a:pt x="422817" y="275057"/>
                    </a:lnTo>
                    <a:lnTo>
                      <a:pt x="340597" y="275057"/>
                    </a:lnTo>
                    <a:lnTo>
                      <a:pt x="340597" y="291501"/>
                    </a:lnTo>
                    <a:lnTo>
                      <a:pt x="422817" y="291501"/>
                    </a:lnTo>
                    <a:lnTo>
                      <a:pt x="433189" y="291501"/>
                    </a:lnTo>
                    <a:cubicBezTo>
                      <a:pt x="475248" y="291501"/>
                      <a:pt x="510160" y="251846"/>
                      <a:pt x="511235" y="202450"/>
                    </a:cubicBezTo>
                    <a:cubicBezTo>
                      <a:pt x="512310" y="153055"/>
                      <a:pt x="481003" y="113400"/>
                      <a:pt x="440526" y="109542"/>
                    </a:cubicBezTo>
                    <a:close/>
                  </a:path>
                </a:pathLst>
              </a:custGeom>
              <a:grpFill/>
              <a:ln w="6271" cap="flat">
                <a:noFill/>
                <a:prstDash val="solid"/>
                <a:miter/>
              </a:ln>
            </p:spPr>
            <p:txBody>
              <a:bodyPr rtlCol="0" anchor="ctr"/>
              <a:lstStyle/>
              <a:p>
                <a:endParaRPr lang="en-US"/>
              </a:p>
            </p:txBody>
          </p:sp>
          <p:sp>
            <p:nvSpPr>
              <p:cNvPr id="15" name="Picture Placeholder 75">
                <a:extLst>
                  <a:ext uri="{FF2B5EF4-FFF2-40B4-BE49-F238E27FC236}">
                    <a16:creationId xmlns:a16="http://schemas.microsoft.com/office/drawing/2014/main" id="{9C743CC9-B654-F342-AEA2-95077A2F24B4}"/>
                  </a:ext>
                </a:extLst>
              </p:cNvPr>
              <p:cNvSpPr/>
              <p:nvPr/>
            </p:nvSpPr>
            <p:spPr>
              <a:xfrm>
                <a:off x="2019857" y="1058574"/>
                <a:ext cx="115234" cy="264052"/>
              </a:xfrm>
              <a:custGeom>
                <a:avLst/>
                <a:gdLst>
                  <a:gd name="connsiteX0" fmla="*/ 15812 w 115234"/>
                  <a:gd name="connsiteY0" fmla="*/ 264052 h 264052"/>
                  <a:gd name="connsiteX1" fmla="*/ 0 w 115234"/>
                  <a:gd name="connsiteY1" fmla="*/ 264052 h 264052"/>
                  <a:gd name="connsiteX2" fmla="*/ 0 w 115234"/>
                  <a:gd name="connsiteY2" fmla="*/ 0 h 264052"/>
                  <a:gd name="connsiteX3" fmla="*/ 115234 w 115234"/>
                  <a:gd name="connsiteY3" fmla="*/ 0 h 264052"/>
                  <a:gd name="connsiteX4" fmla="*/ 115234 w 115234"/>
                  <a:gd name="connsiteY4" fmla="*/ 89746 h 264052"/>
                  <a:gd name="connsiteX5" fmla="*/ 99423 w 115234"/>
                  <a:gd name="connsiteY5" fmla="*/ 89746 h 264052"/>
                  <a:gd name="connsiteX6" fmla="*/ 99423 w 115234"/>
                  <a:gd name="connsiteY6" fmla="*/ 15812 h 264052"/>
                  <a:gd name="connsiteX7" fmla="*/ 15812 w 115234"/>
                  <a:gd name="connsiteY7" fmla="*/ 15812 h 264052"/>
                  <a:gd name="connsiteX8" fmla="*/ 15812 w 115234"/>
                  <a:gd name="connsiteY8" fmla="*/ 264052 h 26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4" h="264052">
                    <a:moveTo>
                      <a:pt x="15812" y="264052"/>
                    </a:moveTo>
                    <a:lnTo>
                      <a:pt x="0" y="264052"/>
                    </a:lnTo>
                    <a:lnTo>
                      <a:pt x="0" y="0"/>
                    </a:lnTo>
                    <a:lnTo>
                      <a:pt x="115234" y="0"/>
                    </a:lnTo>
                    <a:lnTo>
                      <a:pt x="115234" y="89746"/>
                    </a:lnTo>
                    <a:lnTo>
                      <a:pt x="99423" y="89746"/>
                    </a:lnTo>
                    <a:lnTo>
                      <a:pt x="99423" y="15812"/>
                    </a:lnTo>
                    <a:lnTo>
                      <a:pt x="15812" y="15812"/>
                    </a:lnTo>
                    <a:lnTo>
                      <a:pt x="15812" y="264052"/>
                    </a:lnTo>
                    <a:close/>
                  </a:path>
                </a:pathLst>
              </a:custGeom>
              <a:grpFill/>
              <a:ln w="6271" cap="flat">
                <a:noFill/>
                <a:prstDash val="solid"/>
                <a:miter/>
              </a:ln>
            </p:spPr>
            <p:txBody>
              <a:bodyPr rtlCol="0" anchor="ctr"/>
              <a:lstStyle/>
              <a:p>
                <a:endParaRPr lang="en-US"/>
              </a:p>
            </p:txBody>
          </p:sp>
          <p:sp>
            <p:nvSpPr>
              <p:cNvPr id="16" name="Picture Placeholder 75">
                <a:extLst>
                  <a:ext uri="{FF2B5EF4-FFF2-40B4-BE49-F238E27FC236}">
                    <a16:creationId xmlns:a16="http://schemas.microsoft.com/office/drawing/2014/main" id="{FF357A79-D6CF-D06B-9B54-8C385B7A6CF7}"/>
                  </a:ext>
                </a:extLst>
              </p:cNvPr>
              <p:cNvSpPr/>
              <p:nvPr/>
            </p:nvSpPr>
            <p:spPr>
              <a:xfrm>
                <a:off x="2118837" y="1174631"/>
                <a:ext cx="122381" cy="147995"/>
              </a:xfrm>
              <a:custGeom>
                <a:avLst/>
                <a:gdLst>
                  <a:gd name="connsiteX0" fmla="*/ 122381 w 122381"/>
                  <a:gd name="connsiteY0" fmla="*/ 147996 h 147995"/>
                  <a:gd name="connsiteX1" fmla="*/ 106570 w 122381"/>
                  <a:gd name="connsiteY1" fmla="*/ 147996 h 147995"/>
                  <a:gd name="connsiteX2" fmla="*/ 106570 w 122381"/>
                  <a:gd name="connsiteY2" fmla="*/ 15812 h 147995"/>
                  <a:gd name="connsiteX3" fmla="*/ 15812 w 122381"/>
                  <a:gd name="connsiteY3" fmla="*/ 15812 h 147995"/>
                  <a:gd name="connsiteX4" fmla="*/ 15812 w 122381"/>
                  <a:gd name="connsiteY4" fmla="*/ 147996 h 147995"/>
                  <a:gd name="connsiteX5" fmla="*/ 0 w 122381"/>
                  <a:gd name="connsiteY5" fmla="*/ 147996 h 147995"/>
                  <a:gd name="connsiteX6" fmla="*/ 0 w 122381"/>
                  <a:gd name="connsiteY6" fmla="*/ 0 h 147995"/>
                  <a:gd name="connsiteX7" fmla="*/ 122381 w 122381"/>
                  <a:gd name="connsiteY7" fmla="*/ 0 h 147995"/>
                  <a:gd name="connsiteX8" fmla="*/ 122381 w 122381"/>
                  <a:gd name="connsiteY8" fmla="*/ 147996 h 14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81" h="147995">
                    <a:moveTo>
                      <a:pt x="122381" y="147996"/>
                    </a:moveTo>
                    <a:lnTo>
                      <a:pt x="106570" y="147996"/>
                    </a:lnTo>
                    <a:lnTo>
                      <a:pt x="106570" y="15812"/>
                    </a:lnTo>
                    <a:lnTo>
                      <a:pt x="15812" y="15812"/>
                    </a:lnTo>
                    <a:lnTo>
                      <a:pt x="15812" y="147996"/>
                    </a:lnTo>
                    <a:lnTo>
                      <a:pt x="0" y="147996"/>
                    </a:lnTo>
                    <a:lnTo>
                      <a:pt x="0" y="0"/>
                    </a:lnTo>
                    <a:lnTo>
                      <a:pt x="122381" y="0"/>
                    </a:lnTo>
                    <a:lnTo>
                      <a:pt x="122381" y="147996"/>
                    </a:lnTo>
                    <a:close/>
                  </a:path>
                </a:pathLst>
              </a:custGeom>
              <a:grpFill/>
              <a:ln w="6271" cap="flat">
                <a:noFill/>
                <a:prstDash val="solid"/>
                <a:miter/>
              </a:ln>
            </p:spPr>
            <p:txBody>
              <a:bodyPr rtlCol="0" anchor="ctr"/>
              <a:lstStyle/>
              <a:p>
                <a:endParaRPr lang="en-US"/>
              </a:p>
            </p:txBody>
          </p:sp>
          <p:sp>
            <p:nvSpPr>
              <p:cNvPr id="17" name="Picture Placeholder 75">
                <a:extLst>
                  <a:ext uri="{FF2B5EF4-FFF2-40B4-BE49-F238E27FC236}">
                    <a16:creationId xmlns:a16="http://schemas.microsoft.com/office/drawing/2014/main" id="{E8C0D2CF-95CC-2D6E-F7F3-0FCF44986EE3}"/>
                  </a:ext>
                </a:extLst>
              </p:cNvPr>
              <p:cNvSpPr/>
              <p:nvPr/>
            </p:nvSpPr>
            <p:spPr>
              <a:xfrm>
                <a:off x="2059702"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8" name="Picture Placeholder 75">
                <a:extLst>
                  <a:ext uri="{FF2B5EF4-FFF2-40B4-BE49-F238E27FC236}">
                    <a16:creationId xmlns:a16="http://schemas.microsoft.com/office/drawing/2014/main" id="{10FF7480-3A9F-0E33-6D58-897B6EB82BF7}"/>
                  </a:ext>
                </a:extLst>
              </p:cNvPr>
              <p:cNvSpPr/>
              <p:nvPr/>
            </p:nvSpPr>
            <p:spPr>
              <a:xfrm>
                <a:off x="2088100"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9" name="Picture Placeholder 75">
                <a:extLst>
                  <a:ext uri="{FF2B5EF4-FFF2-40B4-BE49-F238E27FC236}">
                    <a16:creationId xmlns:a16="http://schemas.microsoft.com/office/drawing/2014/main" id="{6D1A3E9D-DD29-3200-5C0C-59DE21572793}"/>
                  </a:ext>
                </a:extLst>
              </p:cNvPr>
              <p:cNvSpPr/>
              <p:nvPr/>
            </p:nvSpPr>
            <p:spPr>
              <a:xfrm>
                <a:off x="2059702"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0" name="Picture Placeholder 75">
                <a:extLst>
                  <a:ext uri="{FF2B5EF4-FFF2-40B4-BE49-F238E27FC236}">
                    <a16:creationId xmlns:a16="http://schemas.microsoft.com/office/drawing/2014/main" id="{2215B994-8942-915A-75BB-C08813B65B84}"/>
                  </a:ext>
                </a:extLst>
              </p:cNvPr>
              <p:cNvSpPr/>
              <p:nvPr/>
            </p:nvSpPr>
            <p:spPr>
              <a:xfrm>
                <a:off x="2088100"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1" name="Picture Placeholder 75">
                <a:extLst>
                  <a:ext uri="{FF2B5EF4-FFF2-40B4-BE49-F238E27FC236}">
                    <a16:creationId xmlns:a16="http://schemas.microsoft.com/office/drawing/2014/main" id="{63DA9B20-40D9-6215-FC46-375929084973}"/>
                  </a:ext>
                </a:extLst>
              </p:cNvPr>
              <p:cNvSpPr/>
              <p:nvPr/>
            </p:nvSpPr>
            <p:spPr>
              <a:xfrm>
                <a:off x="2059702"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2" name="Picture Placeholder 75">
                <a:extLst>
                  <a:ext uri="{FF2B5EF4-FFF2-40B4-BE49-F238E27FC236}">
                    <a16:creationId xmlns:a16="http://schemas.microsoft.com/office/drawing/2014/main" id="{5DAD5349-B1E6-7788-E3A5-B51CFC8D23D8}"/>
                  </a:ext>
                </a:extLst>
              </p:cNvPr>
              <p:cNvSpPr/>
              <p:nvPr/>
            </p:nvSpPr>
            <p:spPr>
              <a:xfrm>
                <a:off x="2088100"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3" name="Picture Placeholder 75">
                <a:extLst>
                  <a:ext uri="{FF2B5EF4-FFF2-40B4-BE49-F238E27FC236}">
                    <a16:creationId xmlns:a16="http://schemas.microsoft.com/office/drawing/2014/main" id="{D1F039B2-0E3E-7CB3-8B45-4F46E4AA4158}"/>
                  </a:ext>
                </a:extLst>
              </p:cNvPr>
              <p:cNvSpPr/>
              <p:nvPr/>
            </p:nvSpPr>
            <p:spPr>
              <a:xfrm>
                <a:off x="2059702"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4" name="Picture Placeholder 75">
                <a:extLst>
                  <a:ext uri="{FF2B5EF4-FFF2-40B4-BE49-F238E27FC236}">
                    <a16:creationId xmlns:a16="http://schemas.microsoft.com/office/drawing/2014/main" id="{D32E987C-BE51-FB87-2AFD-75D5DB674593}"/>
                  </a:ext>
                </a:extLst>
              </p:cNvPr>
              <p:cNvSpPr/>
              <p:nvPr/>
            </p:nvSpPr>
            <p:spPr>
              <a:xfrm>
                <a:off x="2088100"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5" name="Picture Placeholder 75">
                <a:extLst>
                  <a:ext uri="{FF2B5EF4-FFF2-40B4-BE49-F238E27FC236}">
                    <a16:creationId xmlns:a16="http://schemas.microsoft.com/office/drawing/2014/main" id="{DF61EE35-E090-CE86-BB04-12D10F929EAB}"/>
                  </a:ext>
                </a:extLst>
              </p:cNvPr>
              <p:cNvSpPr/>
              <p:nvPr/>
            </p:nvSpPr>
            <p:spPr>
              <a:xfrm>
                <a:off x="2059702"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6" name="Picture Placeholder 75">
                <a:extLst>
                  <a:ext uri="{FF2B5EF4-FFF2-40B4-BE49-F238E27FC236}">
                    <a16:creationId xmlns:a16="http://schemas.microsoft.com/office/drawing/2014/main" id="{F4E038F6-CBCE-E952-8BF2-F1BFEEFBDEC1}"/>
                  </a:ext>
                </a:extLst>
              </p:cNvPr>
              <p:cNvSpPr/>
              <p:nvPr/>
            </p:nvSpPr>
            <p:spPr>
              <a:xfrm>
                <a:off x="2088100"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7" name="Picture Placeholder 75">
                <a:extLst>
                  <a:ext uri="{FF2B5EF4-FFF2-40B4-BE49-F238E27FC236}">
                    <a16:creationId xmlns:a16="http://schemas.microsoft.com/office/drawing/2014/main" id="{7208CBA3-D117-2B9A-7D9E-B4733097F5E3}"/>
                  </a:ext>
                </a:extLst>
              </p:cNvPr>
              <p:cNvSpPr/>
              <p:nvPr/>
            </p:nvSpPr>
            <p:spPr>
              <a:xfrm>
                <a:off x="2059702"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8" name="Picture Placeholder 75">
                <a:extLst>
                  <a:ext uri="{FF2B5EF4-FFF2-40B4-BE49-F238E27FC236}">
                    <a16:creationId xmlns:a16="http://schemas.microsoft.com/office/drawing/2014/main" id="{286B1465-4849-41FC-A64F-867BCF7D79E7}"/>
                  </a:ext>
                </a:extLst>
              </p:cNvPr>
              <p:cNvSpPr/>
              <p:nvPr/>
            </p:nvSpPr>
            <p:spPr>
              <a:xfrm>
                <a:off x="2088100"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9" name="Picture Placeholder 75">
                <a:extLst>
                  <a:ext uri="{FF2B5EF4-FFF2-40B4-BE49-F238E27FC236}">
                    <a16:creationId xmlns:a16="http://schemas.microsoft.com/office/drawing/2014/main" id="{2F510F17-2E1E-35D8-5D9F-0C7E049270E4}"/>
                  </a:ext>
                </a:extLst>
              </p:cNvPr>
              <p:cNvSpPr/>
              <p:nvPr/>
            </p:nvSpPr>
            <p:spPr>
              <a:xfrm>
                <a:off x="2059702"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0" name="Picture Placeholder 75">
                <a:extLst>
                  <a:ext uri="{FF2B5EF4-FFF2-40B4-BE49-F238E27FC236}">
                    <a16:creationId xmlns:a16="http://schemas.microsoft.com/office/drawing/2014/main" id="{29655592-FED0-EE41-D747-3BA5ABA97AF5}"/>
                  </a:ext>
                </a:extLst>
              </p:cNvPr>
              <p:cNvSpPr/>
              <p:nvPr/>
            </p:nvSpPr>
            <p:spPr>
              <a:xfrm>
                <a:off x="2088100"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1" name="Picture Placeholder 75">
                <a:extLst>
                  <a:ext uri="{FF2B5EF4-FFF2-40B4-BE49-F238E27FC236}">
                    <a16:creationId xmlns:a16="http://schemas.microsoft.com/office/drawing/2014/main" id="{52007E03-2733-33B4-EE97-811532DBFAD4}"/>
                  </a:ext>
                </a:extLst>
              </p:cNvPr>
              <p:cNvSpPr/>
              <p:nvPr/>
            </p:nvSpPr>
            <p:spPr>
              <a:xfrm>
                <a:off x="2059702"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2" name="Picture Placeholder 75">
                <a:extLst>
                  <a:ext uri="{FF2B5EF4-FFF2-40B4-BE49-F238E27FC236}">
                    <a16:creationId xmlns:a16="http://schemas.microsoft.com/office/drawing/2014/main" id="{B626588B-F399-C349-BD0E-AB3E3F2548F0}"/>
                  </a:ext>
                </a:extLst>
              </p:cNvPr>
              <p:cNvSpPr/>
              <p:nvPr/>
            </p:nvSpPr>
            <p:spPr>
              <a:xfrm>
                <a:off x="2088100"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3" name="Picture Placeholder 75">
                <a:extLst>
                  <a:ext uri="{FF2B5EF4-FFF2-40B4-BE49-F238E27FC236}">
                    <a16:creationId xmlns:a16="http://schemas.microsoft.com/office/drawing/2014/main" id="{E9148422-6458-2249-3202-329379A6C2F6}"/>
                  </a:ext>
                </a:extLst>
              </p:cNvPr>
              <p:cNvSpPr/>
              <p:nvPr/>
            </p:nvSpPr>
            <p:spPr>
              <a:xfrm>
                <a:off x="2151978" y="1214286"/>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4" name="Picture Placeholder 75">
                <a:extLst>
                  <a:ext uri="{FF2B5EF4-FFF2-40B4-BE49-F238E27FC236}">
                    <a16:creationId xmlns:a16="http://schemas.microsoft.com/office/drawing/2014/main" id="{3C54B191-7A61-CDE8-D3C1-2DC1027E360A}"/>
                  </a:ext>
                </a:extLst>
              </p:cNvPr>
              <p:cNvSpPr/>
              <p:nvPr/>
            </p:nvSpPr>
            <p:spPr>
              <a:xfrm>
                <a:off x="2151978" y="1244771"/>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5" name="Picture Placeholder 75">
                <a:extLst>
                  <a:ext uri="{FF2B5EF4-FFF2-40B4-BE49-F238E27FC236}">
                    <a16:creationId xmlns:a16="http://schemas.microsoft.com/office/drawing/2014/main" id="{0669824D-3953-B725-B61E-D3D6F313AD16}"/>
                  </a:ext>
                </a:extLst>
              </p:cNvPr>
              <p:cNvSpPr/>
              <p:nvPr/>
            </p:nvSpPr>
            <p:spPr>
              <a:xfrm>
                <a:off x="2151978" y="1275318"/>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6" name="Picture Placeholder 75">
                <a:extLst>
                  <a:ext uri="{FF2B5EF4-FFF2-40B4-BE49-F238E27FC236}">
                    <a16:creationId xmlns:a16="http://schemas.microsoft.com/office/drawing/2014/main" id="{70E75727-158D-E9AA-8D6D-536C2E7550F4}"/>
                  </a:ext>
                </a:extLst>
              </p:cNvPr>
              <p:cNvSpPr/>
              <p:nvPr/>
            </p:nvSpPr>
            <p:spPr>
              <a:xfrm>
                <a:off x="2151978" y="1305803"/>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7" name="Picture Placeholder 75">
                <a:extLst>
                  <a:ext uri="{FF2B5EF4-FFF2-40B4-BE49-F238E27FC236}">
                    <a16:creationId xmlns:a16="http://schemas.microsoft.com/office/drawing/2014/main" id="{D91E6AA2-26CF-BB27-8282-FAF85D0394D3}"/>
                  </a:ext>
                </a:extLst>
              </p:cNvPr>
              <p:cNvSpPr/>
              <p:nvPr/>
            </p:nvSpPr>
            <p:spPr>
              <a:xfrm>
                <a:off x="2042752" y="915828"/>
                <a:ext cx="59893" cy="120357"/>
              </a:xfrm>
              <a:custGeom>
                <a:avLst/>
                <a:gdLst>
                  <a:gd name="connsiteX0" fmla="*/ 29915 w 59893"/>
                  <a:gd name="connsiteY0" fmla="*/ 0 h 120357"/>
                  <a:gd name="connsiteX1" fmla="*/ 0 w 59893"/>
                  <a:gd name="connsiteY1" fmla="*/ 51925 h 120357"/>
                  <a:gd name="connsiteX2" fmla="*/ 22010 w 59893"/>
                  <a:gd name="connsiteY2" fmla="*/ 51925 h 120357"/>
                  <a:gd name="connsiteX3" fmla="*/ 22010 w 59893"/>
                  <a:gd name="connsiteY3" fmla="*/ 120357 h 120357"/>
                  <a:gd name="connsiteX4" fmla="*/ 37821 w 59893"/>
                  <a:gd name="connsiteY4" fmla="*/ 120357 h 120357"/>
                  <a:gd name="connsiteX5" fmla="*/ 37821 w 59893"/>
                  <a:gd name="connsiteY5" fmla="*/ 51925 h 120357"/>
                  <a:gd name="connsiteX6" fmla="*/ 59894 w 59893"/>
                  <a:gd name="connsiteY6" fmla="*/ 51925 h 120357"/>
                  <a:gd name="connsiteX7" fmla="*/ 29915 w 59893"/>
                  <a:gd name="connsiteY7" fmla="*/ 0 h 1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20357">
                    <a:moveTo>
                      <a:pt x="29915" y="0"/>
                    </a:moveTo>
                    <a:lnTo>
                      <a:pt x="0" y="51925"/>
                    </a:lnTo>
                    <a:lnTo>
                      <a:pt x="22010" y="51925"/>
                    </a:lnTo>
                    <a:lnTo>
                      <a:pt x="22010" y="120357"/>
                    </a:lnTo>
                    <a:lnTo>
                      <a:pt x="37821" y="120357"/>
                    </a:lnTo>
                    <a:lnTo>
                      <a:pt x="37821" y="51925"/>
                    </a:lnTo>
                    <a:lnTo>
                      <a:pt x="59894" y="51925"/>
                    </a:lnTo>
                    <a:lnTo>
                      <a:pt x="29915" y="0"/>
                    </a:lnTo>
                    <a:close/>
                  </a:path>
                </a:pathLst>
              </a:custGeom>
              <a:grpFill/>
              <a:ln w="6271" cap="flat">
                <a:noFill/>
                <a:prstDash val="solid"/>
                <a:miter/>
              </a:ln>
            </p:spPr>
            <p:txBody>
              <a:bodyPr rtlCol="0" anchor="ctr"/>
              <a:lstStyle/>
              <a:p>
                <a:endParaRPr lang="en-US"/>
              </a:p>
            </p:txBody>
          </p:sp>
          <p:sp>
            <p:nvSpPr>
              <p:cNvPr id="38" name="Picture Placeholder 75">
                <a:extLst>
                  <a:ext uri="{FF2B5EF4-FFF2-40B4-BE49-F238E27FC236}">
                    <a16:creationId xmlns:a16="http://schemas.microsoft.com/office/drawing/2014/main" id="{204DAB95-74E2-FBC0-601D-049EAD912FAF}"/>
                  </a:ext>
                </a:extLst>
              </p:cNvPr>
              <p:cNvSpPr/>
              <p:nvPr/>
            </p:nvSpPr>
            <p:spPr>
              <a:xfrm>
                <a:off x="2174810" y="915955"/>
                <a:ext cx="59893" cy="225345"/>
              </a:xfrm>
              <a:custGeom>
                <a:avLst/>
                <a:gdLst>
                  <a:gd name="connsiteX0" fmla="*/ 59894 w 59893"/>
                  <a:gd name="connsiteY0" fmla="*/ 51862 h 225345"/>
                  <a:gd name="connsiteX1" fmla="*/ 29979 w 59893"/>
                  <a:gd name="connsiteY1" fmla="*/ 0 h 225345"/>
                  <a:gd name="connsiteX2" fmla="*/ 0 w 59893"/>
                  <a:gd name="connsiteY2" fmla="*/ 51862 h 225345"/>
                  <a:gd name="connsiteX3" fmla="*/ 22073 w 59893"/>
                  <a:gd name="connsiteY3" fmla="*/ 51862 h 225345"/>
                  <a:gd name="connsiteX4" fmla="*/ 22073 w 59893"/>
                  <a:gd name="connsiteY4" fmla="*/ 225345 h 225345"/>
                  <a:gd name="connsiteX5" fmla="*/ 37884 w 59893"/>
                  <a:gd name="connsiteY5" fmla="*/ 225345 h 225345"/>
                  <a:gd name="connsiteX6" fmla="*/ 37884 w 59893"/>
                  <a:gd name="connsiteY6" fmla="*/ 51862 h 225345"/>
                  <a:gd name="connsiteX7" fmla="*/ 59894 w 59893"/>
                  <a:gd name="connsiteY7" fmla="*/ 51862 h 22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225345">
                    <a:moveTo>
                      <a:pt x="59894" y="51862"/>
                    </a:moveTo>
                    <a:lnTo>
                      <a:pt x="29979" y="0"/>
                    </a:lnTo>
                    <a:lnTo>
                      <a:pt x="0" y="51862"/>
                    </a:lnTo>
                    <a:lnTo>
                      <a:pt x="22073" y="51862"/>
                    </a:lnTo>
                    <a:lnTo>
                      <a:pt x="22073" y="225345"/>
                    </a:lnTo>
                    <a:lnTo>
                      <a:pt x="37884" y="225345"/>
                    </a:lnTo>
                    <a:lnTo>
                      <a:pt x="37884" y="51862"/>
                    </a:lnTo>
                    <a:lnTo>
                      <a:pt x="59894" y="51862"/>
                    </a:lnTo>
                    <a:close/>
                  </a:path>
                </a:pathLst>
              </a:custGeom>
              <a:grpFill/>
              <a:ln w="6271" cap="flat">
                <a:noFill/>
                <a:prstDash val="solid"/>
                <a:miter/>
              </a:ln>
            </p:spPr>
            <p:txBody>
              <a:bodyPr rtlCol="0" anchor="ctr"/>
              <a:lstStyle/>
              <a:p>
                <a:endParaRPr lang="en-US"/>
              </a:p>
            </p:txBody>
          </p:sp>
          <p:sp>
            <p:nvSpPr>
              <p:cNvPr id="39" name="Picture Placeholder 75">
                <a:extLst>
                  <a:ext uri="{FF2B5EF4-FFF2-40B4-BE49-F238E27FC236}">
                    <a16:creationId xmlns:a16="http://schemas.microsoft.com/office/drawing/2014/main" id="{50F2CE88-F3A3-779D-DB64-54B4190B4A43}"/>
                  </a:ext>
                </a:extLst>
              </p:cNvPr>
              <p:cNvSpPr/>
              <p:nvPr/>
            </p:nvSpPr>
            <p:spPr>
              <a:xfrm>
                <a:off x="2109540" y="868836"/>
                <a:ext cx="59893" cy="167348"/>
              </a:xfrm>
              <a:custGeom>
                <a:avLst/>
                <a:gdLst>
                  <a:gd name="connsiteX0" fmla="*/ 29789 w 59893"/>
                  <a:gd name="connsiteY0" fmla="*/ 0 h 167348"/>
                  <a:gd name="connsiteX1" fmla="*/ 0 w 59893"/>
                  <a:gd name="connsiteY1" fmla="*/ 51988 h 167348"/>
                  <a:gd name="connsiteX2" fmla="*/ 22073 w 59893"/>
                  <a:gd name="connsiteY2" fmla="*/ 51925 h 167348"/>
                  <a:gd name="connsiteX3" fmla="*/ 22452 w 59893"/>
                  <a:gd name="connsiteY3" fmla="*/ 167349 h 167348"/>
                  <a:gd name="connsiteX4" fmla="*/ 38264 w 59893"/>
                  <a:gd name="connsiteY4" fmla="*/ 167286 h 167348"/>
                  <a:gd name="connsiteX5" fmla="*/ 37884 w 59893"/>
                  <a:gd name="connsiteY5" fmla="*/ 51862 h 167348"/>
                  <a:gd name="connsiteX6" fmla="*/ 59894 w 59893"/>
                  <a:gd name="connsiteY6" fmla="*/ 51798 h 167348"/>
                  <a:gd name="connsiteX7" fmla="*/ 29789 w 59893"/>
                  <a:gd name="connsiteY7" fmla="*/ 0 h 1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67348">
                    <a:moveTo>
                      <a:pt x="29789" y="0"/>
                    </a:moveTo>
                    <a:lnTo>
                      <a:pt x="0" y="51988"/>
                    </a:lnTo>
                    <a:lnTo>
                      <a:pt x="22073" y="51925"/>
                    </a:lnTo>
                    <a:lnTo>
                      <a:pt x="22452" y="167349"/>
                    </a:lnTo>
                    <a:lnTo>
                      <a:pt x="38264" y="167286"/>
                    </a:lnTo>
                    <a:lnTo>
                      <a:pt x="37884" y="51862"/>
                    </a:lnTo>
                    <a:lnTo>
                      <a:pt x="59894" y="51798"/>
                    </a:lnTo>
                    <a:lnTo>
                      <a:pt x="29789" y="0"/>
                    </a:lnTo>
                    <a:close/>
                  </a:path>
                </a:pathLst>
              </a:custGeom>
              <a:grpFill/>
              <a:ln w="6271" cap="flat">
                <a:noFill/>
                <a:prstDash val="solid"/>
                <a:miter/>
              </a:ln>
            </p:spPr>
            <p:txBody>
              <a:bodyPr rtlCol="0" anchor="ctr"/>
              <a:lstStyle/>
              <a:p>
                <a:endParaRPr lang="en-US"/>
              </a:p>
            </p:txBody>
          </p:sp>
        </p:grpSp>
      </p:grpSp>
      <p:sp>
        <p:nvSpPr>
          <p:cNvPr id="120" name="Rectangle 119">
            <a:extLst>
              <a:ext uri="{FF2B5EF4-FFF2-40B4-BE49-F238E27FC236}">
                <a16:creationId xmlns:a16="http://schemas.microsoft.com/office/drawing/2014/main" id="{CF63CDF0-7126-452C-AA4E-E7BBD79632A4}"/>
              </a:ext>
            </a:extLst>
          </p:cNvPr>
          <p:cNvSpPr/>
          <p:nvPr/>
        </p:nvSpPr>
        <p:spPr>
          <a:xfrm>
            <a:off x="1287882" y="5294756"/>
            <a:ext cx="9593936" cy="469259"/>
          </a:xfrm>
          <a:prstGeom prst="rect">
            <a:avLst/>
          </a:prstGeom>
          <a:solidFill>
            <a:srgbClr val="78BE20"/>
          </a:solidFill>
          <a:ln w="9525"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rPr>
              <a:t>Tech For Good </a:t>
            </a:r>
          </a:p>
        </p:txBody>
      </p:sp>
      <p:sp>
        <p:nvSpPr>
          <p:cNvPr id="2" name="Title 1"/>
          <p:cNvSpPr>
            <a:spLocks noGrp="1"/>
          </p:cNvSpPr>
          <p:nvPr>
            <p:ph type="title"/>
          </p:nvPr>
        </p:nvSpPr>
        <p:spPr/>
        <p:txBody>
          <a:bodyPr/>
          <a:lstStyle/>
          <a:p>
            <a:r>
              <a:rPr lang="en-US"/>
              <a:t>Sustainability Maturity Model</a:t>
            </a:r>
          </a:p>
        </p:txBody>
      </p:sp>
    </p:spTree>
    <p:extLst>
      <p:ext uri="{BB962C8B-B14F-4D97-AF65-F5344CB8AC3E}">
        <p14:creationId xmlns:p14="http://schemas.microsoft.com/office/powerpoint/2010/main" val="4028261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Sustainability Maturity Model</a:t>
            </a:r>
          </a:p>
        </p:txBody>
      </p:sp>
      <p:grpSp>
        <p:nvGrpSpPr>
          <p:cNvPr id="111" name="Group 110">
            <a:extLst>
              <a:ext uri="{FF2B5EF4-FFF2-40B4-BE49-F238E27FC236}">
                <a16:creationId xmlns:a16="http://schemas.microsoft.com/office/drawing/2014/main" id="{95E275CF-3548-4189-8CE5-11E96030AE91}"/>
              </a:ext>
            </a:extLst>
          </p:cNvPr>
          <p:cNvGrpSpPr/>
          <p:nvPr/>
        </p:nvGrpSpPr>
        <p:grpSpPr>
          <a:xfrm>
            <a:off x="4754046" y="1093984"/>
            <a:ext cx="2674800" cy="4296224"/>
            <a:chOff x="4651131" y="1066799"/>
            <a:chExt cx="2721042" cy="4297343"/>
          </a:xfrm>
        </p:grpSpPr>
        <p:sp>
          <p:nvSpPr>
            <p:cNvPr id="116" name="Rectangle 115">
              <a:extLst>
                <a:ext uri="{FF2B5EF4-FFF2-40B4-BE49-F238E27FC236}">
                  <a16:creationId xmlns:a16="http://schemas.microsoft.com/office/drawing/2014/main" id="{680A5577-9437-4C6F-B26D-C6FE3A70EF79}"/>
                </a:ext>
              </a:extLst>
            </p:cNvPr>
            <p:cNvSpPr/>
            <p:nvPr/>
          </p:nvSpPr>
          <p:spPr>
            <a:xfrm>
              <a:off x="4651131" y="1066799"/>
              <a:ext cx="2721042"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117" name="TextBox 116">
              <a:extLst>
                <a:ext uri="{FF2B5EF4-FFF2-40B4-BE49-F238E27FC236}">
                  <a16:creationId xmlns:a16="http://schemas.microsoft.com/office/drawing/2014/main" id="{5E178035-82E4-421B-A226-F1F77C970383}"/>
                </a:ext>
              </a:extLst>
            </p:cNvPr>
            <p:cNvSpPr txBox="1"/>
            <p:nvPr/>
          </p:nvSpPr>
          <p:spPr>
            <a:xfrm>
              <a:off x="4776607" y="1145490"/>
              <a:ext cx="161601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Eco-friendly</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Partner</a:t>
              </a:r>
            </a:p>
          </p:txBody>
        </p:sp>
        <p:cxnSp>
          <p:nvCxnSpPr>
            <p:cNvPr id="118" name="Straight Connector 117">
              <a:extLst>
                <a:ext uri="{FF2B5EF4-FFF2-40B4-BE49-F238E27FC236}">
                  <a16:creationId xmlns:a16="http://schemas.microsoft.com/office/drawing/2014/main" id="{F4477D3B-2A79-4AA8-ABA4-D5DA65730D2C}"/>
                </a:ext>
              </a:extLst>
            </p:cNvPr>
            <p:cNvCxnSpPr/>
            <p:nvPr/>
          </p:nvCxnSpPr>
          <p:spPr>
            <a:xfrm>
              <a:off x="4654055" y="1851232"/>
              <a:ext cx="146489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12" name="Rounded Rectangle 110">
            <a:extLst>
              <a:ext uri="{FF2B5EF4-FFF2-40B4-BE49-F238E27FC236}">
                <a16:creationId xmlns:a16="http://schemas.microsoft.com/office/drawing/2014/main" id="{79B113CC-B9B7-4F05-B199-0EBAE24BC6A1}"/>
              </a:ext>
            </a:extLst>
          </p:cNvPr>
          <p:cNvSpPr/>
          <p:nvPr/>
        </p:nvSpPr>
        <p:spPr>
          <a:xfrm>
            <a:off x="4996743" y="3067059"/>
            <a:ext cx="2190864" cy="1005840"/>
          </a:xfrm>
          <a:prstGeom prst="rect">
            <a:avLst/>
          </a:prstGeom>
          <a:solidFill>
            <a:schemeClr val="accent4">
              <a:lumMod val="75000"/>
            </a:schemeClr>
          </a:solidFill>
          <a:ln w="25400" cap="flat" cmpd="sng" algn="ctr">
            <a:solidFill>
              <a:schemeClr val="bg1"/>
            </a:solidFill>
            <a:prstDash val="solid"/>
          </a:ln>
          <a:effectLst/>
        </p:spPr>
        <p:txBody>
          <a:bodyPr wrap="square" tIns="63991" rtlCol="0" anchor="ctr"/>
          <a:lstStyle/>
          <a:p>
            <a:pPr marL="73130" indent="-73130" algn="ctr" defTabSz="914126">
              <a:lnSpc>
                <a:spcPct val="90000"/>
              </a:lnSpc>
              <a:spcAft>
                <a:spcPts val="200"/>
              </a:spcAft>
            </a:pPr>
            <a:r>
              <a:rPr lang="en-US" sz="1600" b="1" kern="0">
                <a:solidFill>
                  <a:schemeClr val="bg1"/>
                </a:solidFill>
              </a:rPr>
              <a:t>Efficiency</a:t>
            </a:r>
          </a:p>
        </p:txBody>
      </p:sp>
      <p:sp>
        <p:nvSpPr>
          <p:cNvPr id="113" name="Rounded Rectangle 111">
            <a:extLst>
              <a:ext uri="{FF2B5EF4-FFF2-40B4-BE49-F238E27FC236}">
                <a16:creationId xmlns:a16="http://schemas.microsoft.com/office/drawing/2014/main" id="{C6289A05-D47D-485B-9D4E-3106145794D5}"/>
              </a:ext>
            </a:extLst>
          </p:cNvPr>
          <p:cNvSpPr/>
          <p:nvPr/>
        </p:nvSpPr>
        <p:spPr>
          <a:xfrm>
            <a:off x="4996743" y="2131872"/>
            <a:ext cx="2190864" cy="841248"/>
          </a:xfrm>
          <a:prstGeom prst="rect">
            <a:avLst/>
          </a:prstGeom>
          <a:solidFill>
            <a:schemeClr val="accent4">
              <a:lumMod val="75000"/>
            </a:schemeClr>
          </a:solidFill>
          <a:ln w="25400" cap="flat" cmpd="sng" algn="ctr">
            <a:solidFill>
              <a:schemeClr val="bg1"/>
            </a:solidFill>
            <a:prstDash val="solid"/>
          </a:ln>
          <a:effectLst/>
        </p:spPr>
        <p:txBody>
          <a:bodyPr wrap="square" tIns="63991" rtlCol="0" anchor="ctr"/>
          <a:lstStyle/>
          <a:p>
            <a:pPr marL="73130" indent="-73130" algn="ctr" defTabSz="914126">
              <a:lnSpc>
                <a:spcPct val="90000"/>
              </a:lnSpc>
              <a:spcAft>
                <a:spcPts val="200"/>
              </a:spcAft>
            </a:pPr>
            <a:r>
              <a:rPr lang="en-US" sz="1600" b="1" kern="0" dirty="0">
                <a:solidFill>
                  <a:schemeClr val="bg1"/>
                </a:solidFill>
              </a:rPr>
              <a:t>Transparency</a:t>
            </a:r>
          </a:p>
        </p:txBody>
      </p:sp>
      <p:sp>
        <p:nvSpPr>
          <p:cNvPr id="114" name="Rounded Rectangle 115">
            <a:extLst>
              <a:ext uri="{FF2B5EF4-FFF2-40B4-BE49-F238E27FC236}">
                <a16:creationId xmlns:a16="http://schemas.microsoft.com/office/drawing/2014/main" id="{7E655CA3-55A3-4AB3-9C2C-46789A5B0FA6}"/>
              </a:ext>
            </a:extLst>
          </p:cNvPr>
          <p:cNvSpPr/>
          <p:nvPr/>
        </p:nvSpPr>
        <p:spPr>
          <a:xfrm>
            <a:off x="4995975" y="4166837"/>
            <a:ext cx="2192400" cy="896112"/>
          </a:xfrm>
          <a:prstGeom prst="rect">
            <a:avLst/>
          </a:prstGeom>
          <a:solidFill>
            <a:sysClr val="window" lastClr="FFFFFF"/>
          </a:solidFill>
          <a:ln w="25400" cap="flat" cmpd="sng" algn="ctr">
            <a:noFill/>
            <a:prstDash val="solid"/>
          </a:ln>
          <a:effectLst/>
        </p:spPr>
        <p:txBody>
          <a:bodyPr wrap="square" tIns="63991" rtlCol="0" anchor="ctr"/>
          <a:lstStyle/>
          <a:p>
            <a:pPr marL="73130" marR="0" lvl="0" indent="-73130" algn="ctr" defTabSz="914126" eaLnBrk="1" fontAlgn="auto" latinLnBrk="0" hangingPunct="1">
              <a:lnSpc>
                <a:spcPct val="90000"/>
              </a:lnSpc>
              <a:spcBef>
                <a:spcPts val="0"/>
              </a:spcBef>
              <a:spcAft>
                <a:spcPts val="200"/>
              </a:spcAft>
              <a:buClrTx/>
              <a:buSzTx/>
              <a:buFontTx/>
              <a:buNone/>
              <a:tabLst/>
              <a:defRPr/>
            </a:pPr>
            <a:r>
              <a:rPr kumimoji="0" lang="en-US" sz="1600" b="1" i="0" u="none" strike="noStrike" kern="0" cap="none" spc="0" normalizeH="0" baseline="0" noProof="0">
                <a:ln>
                  <a:noFill/>
                </a:ln>
                <a:solidFill>
                  <a:srgbClr val="1A428A"/>
                </a:solidFill>
                <a:effectLst/>
                <a:uLnTx/>
                <a:uFillTx/>
                <a:ea typeface="Avenir Heavy" charset="0"/>
                <a:cs typeface="Avenir Heavy" charset="0"/>
              </a:rPr>
              <a:t>Build the Team</a:t>
            </a:r>
          </a:p>
        </p:txBody>
      </p:sp>
      <p:grpSp>
        <p:nvGrpSpPr>
          <p:cNvPr id="5" name="Picture Placeholder 74" descr="vCloud Availability C2C&#10;">
            <a:extLst>
              <a:ext uri="{FF2B5EF4-FFF2-40B4-BE49-F238E27FC236}">
                <a16:creationId xmlns:a16="http://schemas.microsoft.com/office/drawing/2014/main" id="{417E19C1-1F4D-D235-E0AA-879A67E50D6D}"/>
              </a:ext>
            </a:extLst>
          </p:cNvPr>
          <p:cNvGrpSpPr/>
          <p:nvPr/>
        </p:nvGrpSpPr>
        <p:grpSpPr>
          <a:xfrm>
            <a:off x="6630047" y="1357034"/>
            <a:ext cx="683765" cy="670752"/>
            <a:chOff x="529255" y="721536"/>
            <a:chExt cx="600888" cy="589452"/>
          </a:xfrm>
          <a:solidFill>
            <a:schemeClr val="bg1"/>
          </a:solidFill>
        </p:grpSpPr>
        <p:sp>
          <p:nvSpPr>
            <p:cNvPr id="6" name="Picture Placeholder 74">
              <a:extLst>
                <a:ext uri="{FF2B5EF4-FFF2-40B4-BE49-F238E27FC236}">
                  <a16:creationId xmlns:a16="http://schemas.microsoft.com/office/drawing/2014/main" id="{91737D0F-884A-B33C-014F-83FF3E0B7220}"/>
                </a:ext>
              </a:extLst>
            </p:cNvPr>
            <p:cNvSpPr/>
            <p:nvPr/>
          </p:nvSpPr>
          <p:spPr>
            <a:xfrm>
              <a:off x="529255" y="721536"/>
              <a:ext cx="443405" cy="252983"/>
            </a:xfrm>
            <a:custGeom>
              <a:avLst/>
              <a:gdLst>
                <a:gd name="connsiteX0" fmla="*/ 74639 w 443405"/>
                <a:gd name="connsiteY0" fmla="*/ 237173 h 252983"/>
                <a:gd name="connsiteX1" fmla="*/ 67682 w 443405"/>
                <a:gd name="connsiteY1" fmla="*/ 237173 h 252983"/>
                <a:gd name="connsiteX2" fmla="*/ 15188 w 443405"/>
                <a:gd name="connsiteY2" fmla="*/ 183413 h 252983"/>
                <a:gd name="connsiteX3" fmla="*/ 64520 w 443405"/>
                <a:gd name="connsiteY3" fmla="*/ 135346 h 252983"/>
                <a:gd name="connsiteX4" fmla="*/ 65785 w 443405"/>
                <a:gd name="connsiteY4" fmla="*/ 135346 h 252983"/>
                <a:gd name="connsiteX5" fmla="*/ 77802 w 443405"/>
                <a:gd name="connsiteY5" fmla="*/ 137244 h 252983"/>
                <a:gd name="connsiteX6" fmla="*/ 94246 w 443405"/>
                <a:gd name="connsiteY6" fmla="*/ 141671 h 252983"/>
                <a:gd name="connsiteX7" fmla="*/ 98040 w 443405"/>
                <a:gd name="connsiteY7" fmla="*/ 125227 h 252983"/>
                <a:gd name="connsiteX8" fmla="*/ 162551 w 443405"/>
                <a:gd name="connsiteY8" fmla="*/ 72733 h 252983"/>
                <a:gd name="connsiteX9" fmla="*/ 164449 w 443405"/>
                <a:gd name="connsiteY9" fmla="*/ 72733 h 252983"/>
                <a:gd name="connsiteX10" fmla="*/ 191012 w 443405"/>
                <a:gd name="connsiteY10" fmla="*/ 79057 h 252983"/>
                <a:gd name="connsiteX11" fmla="*/ 206191 w 443405"/>
                <a:gd name="connsiteY11" fmla="*/ 86647 h 252983"/>
                <a:gd name="connsiteX12" fmla="*/ 212516 w 443405"/>
                <a:gd name="connsiteY12" fmla="*/ 70836 h 252983"/>
                <a:gd name="connsiteX13" fmla="*/ 286513 w 443405"/>
                <a:gd name="connsiteY13" fmla="*/ 16444 h 252983"/>
                <a:gd name="connsiteX14" fmla="*/ 288411 w 443405"/>
                <a:gd name="connsiteY14" fmla="*/ 16444 h 252983"/>
                <a:gd name="connsiteX15" fmla="*/ 365571 w 443405"/>
                <a:gd name="connsiteY15" fmla="*/ 96134 h 252983"/>
                <a:gd name="connsiteX16" fmla="*/ 366836 w 443405"/>
                <a:gd name="connsiteY16" fmla="*/ 109416 h 252983"/>
                <a:gd name="connsiteX17" fmla="*/ 380117 w 443405"/>
                <a:gd name="connsiteY17" fmla="*/ 110680 h 252983"/>
                <a:gd name="connsiteX18" fmla="*/ 427552 w 443405"/>
                <a:gd name="connsiteY18" fmla="*/ 175191 h 252983"/>
                <a:gd name="connsiteX19" fmla="*/ 421860 w 443405"/>
                <a:gd name="connsiteY19" fmla="*/ 201755 h 252983"/>
                <a:gd name="connsiteX20" fmla="*/ 433244 w 443405"/>
                <a:gd name="connsiteY20" fmla="*/ 215036 h 252983"/>
                <a:gd name="connsiteX21" fmla="*/ 443363 w 443405"/>
                <a:gd name="connsiteY21" fmla="*/ 175191 h 252983"/>
                <a:gd name="connsiteX22" fmla="*/ 382015 w 443405"/>
                <a:gd name="connsiteY22" fmla="*/ 94869 h 252983"/>
                <a:gd name="connsiteX23" fmla="*/ 288411 w 443405"/>
                <a:gd name="connsiteY23" fmla="*/ 0 h 252983"/>
                <a:gd name="connsiteX24" fmla="*/ 285881 w 443405"/>
                <a:gd name="connsiteY24" fmla="*/ 0 h 252983"/>
                <a:gd name="connsiteX25" fmla="*/ 197337 w 443405"/>
                <a:gd name="connsiteY25" fmla="*/ 64511 h 252983"/>
                <a:gd name="connsiteX26" fmla="*/ 164449 w 443405"/>
                <a:gd name="connsiteY26" fmla="*/ 56289 h 252983"/>
                <a:gd name="connsiteX27" fmla="*/ 162551 w 443405"/>
                <a:gd name="connsiteY27" fmla="*/ 56289 h 252983"/>
                <a:gd name="connsiteX28" fmla="*/ 82861 w 443405"/>
                <a:gd name="connsiteY28" fmla="*/ 121432 h 252983"/>
                <a:gd name="connsiteX29" fmla="*/ 67050 w 443405"/>
                <a:gd name="connsiteY29" fmla="*/ 118902 h 252983"/>
                <a:gd name="connsiteX30" fmla="*/ 65152 w 443405"/>
                <a:gd name="connsiteY30" fmla="*/ 118902 h 252983"/>
                <a:gd name="connsiteX31" fmla="*/ 9 w 443405"/>
                <a:gd name="connsiteY31" fmla="*/ 182781 h 252983"/>
                <a:gd name="connsiteX32" fmla="*/ 67682 w 443405"/>
                <a:gd name="connsiteY32" fmla="*/ 252984 h 252983"/>
                <a:gd name="connsiteX33" fmla="*/ 75272 w 443405"/>
                <a:gd name="connsiteY33" fmla="*/ 252984 h 252983"/>
                <a:gd name="connsiteX34" fmla="*/ 172038 w 443405"/>
                <a:gd name="connsiteY34" fmla="*/ 252984 h 252983"/>
                <a:gd name="connsiteX35" fmla="*/ 178995 w 443405"/>
                <a:gd name="connsiteY35" fmla="*/ 237173 h 252983"/>
                <a:gd name="connsiteX36" fmla="*/ 74639 w 443405"/>
                <a:gd name="connsiteY36" fmla="*/ 237173 h 2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3405" h="252983">
                  <a:moveTo>
                    <a:pt x="74639" y="237173"/>
                  </a:moveTo>
                  <a:cubicBezTo>
                    <a:pt x="70844" y="237173"/>
                    <a:pt x="68315" y="237173"/>
                    <a:pt x="67682" y="237173"/>
                  </a:cubicBezTo>
                  <a:cubicBezTo>
                    <a:pt x="39854" y="236540"/>
                    <a:pt x="14556" y="209977"/>
                    <a:pt x="15188" y="183413"/>
                  </a:cubicBezTo>
                  <a:cubicBezTo>
                    <a:pt x="15820" y="156850"/>
                    <a:pt x="37957" y="135346"/>
                    <a:pt x="64520" y="135346"/>
                  </a:cubicBezTo>
                  <a:lnTo>
                    <a:pt x="65785" y="135346"/>
                  </a:lnTo>
                  <a:cubicBezTo>
                    <a:pt x="70212" y="135346"/>
                    <a:pt x="74007" y="135979"/>
                    <a:pt x="77802" y="137244"/>
                  </a:cubicBezTo>
                  <a:lnTo>
                    <a:pt x="94246" y="141671"/>
                  </a:lnTo>
                  <a:lnTo>
                    <a:pt x="98040" y="125227"/>
                  </a:lnTo>
                  <a:cubicBezTo>
                    <a:pt x="104365" y="94869"/>
                    <a:pt x="131561" y="72733"/>
                    <a:pt x="162551" y="72733"/>
                  </a:cubicBezTo>
                  <a:cubicBezTo>
                    <a:pt x="163184" y="72733"/>
                    <a:pt x="163816" y="72733"/>
                    <a:pt x="164449" y="72733"/>
                  </a:cubicBezTo>
                  <a:cubicBezTo>
                    <a:pt x="173935" y="72733"/>
                    <a:pt x="182790" y="75263"/>
                    <a:pt x="191012" y="79057"/>
                  </a:cubicBezTo>
                  <a:lnTo>
                    <a:pt x="206191" y="86647"/>
                  </a:lnTo>
                  <a:lnTo>
                    <a:pt x="212516" y="70836"/>
                  </a:lnTo>
                  <a:cubicBezTo>
                    <a:pt x="225165" y="37315"/>
                    <a:pt x="254258" y="16444"/>
                    <a:pt x="286513" y="16444"/>
                  </a:cubicBezTo>
                  <a:cubicBezTo>
                    <a:pt x="287146" y="16444"/>
                    <a:pt x="287778" y="16444"/>
                    <a:pt x="288411" y="16444"/>
                  </a:cubicBezTo>
                  <a:cubicBezTo>
                    <a:pt x="327623" y="16444"/>
                    <a:pt x="361776" y="51229"/>
                    <a:pt x="365571" y="96134"/>
                  </a:cubicBezTo>
                  <a:lnTo>
                    <a:pt x="366836" y="109416"/>
                  </a:lnTo>
                  <a:lnTo>
                    <a:pt x="380117" y="110680"/>
                  </a:lnTo>
                  <a:cubicBezTo>
                    <a:pt x="407313" y="113210"/>
                    <a:pt x="428184" y="141671"/>
                    <a:pt x="427552" y="175191"/>
                  </a:cubicBezTo>
                  <a:cubicBezTo>
                    <a:pt x="427552" y="184678"/>
                    <a:pt x="425022" y="194165"/>
                    <a:pt x="421860" y="201755"/>
                  </a:cubicBezTo>
                  <a:cubicBezTo>
                    <a:pt x="425655" y="206182"/>
                    <a:pt x="429449" y="210609"/>
                    <a:pt x="433244" y="215036"/>
                  </a:cubicBezTo>
                  <a:cubicBezTo>
                    <a:pt x="439569" y="203652"/>
                    <a:pt x="443363" y="189738"/>
                    <a:pt x="443363" y="175191"/>
                  </a:cubicBezTo>
                  <a:cubicBezTo>
                    <a:pt x="444628" y="132817"/>
                    <a:pt x="417433" y="98031"/>
                    <a:pt x="382015" y="94869"/>
                  </a:cubicBezTo>
                  <a:cubicBezTo>
                    <a:pt x="376955" y="42375"/>
                    <a:pt x="337743" y="1265"/>
                    <a:pt x="288411" y="0"/>
                  </a:cubicBezTo>
                  <a:cubicBezTo>
                    <a:pt x="287778" y="0"/>
                    <a:pt x="286513" y="0"/>
                    <a:pt x="285881" y="0"/>
                  </a:cubicBezTo>
                  <a:cubicBezTo>
                    <a:pt x="246036" y="0"/>
                    <a:pt x="211883" y="26563"/>
                    <a:pt x="197337" y="64511"/>
                  </a:cubicBezTo>
                  <a:cubicBezTo>
                    <a:pt x="187217" y="59451"/>
                    <a:pt x="175833" y="56921"/>
                    <a:pt x="164449" y="56289"/>
                  </a:cubicBezTo>
                  <a:cubicBezTo>
                    <a:pt x="163816" y="56289"/>
                    <a:pt x="163184" y="56289"/>
                    <a:pt x="162551" y="56289"/>
                  </a:cubicBezTo>
                  <a:cubicBezTo>
                    <a:pt x="123339" y="56289"/>
                    <a:pt x="90451" y="84117"/>
                    <a:pt x="82861" y="121432"/>
                  </a:cubicBezTo>
                  <a:cubicBezTo>
                    <a:pt x="77802" y="120167"/>
                    <a:pt x="72109" y="119535"/>
                    <a:pt x="67050" y="118902"/>
                  </a:cubicBezTo>
                  <a:cubicBezTo>
                    <a:pt x="66417" y="118902"/>
                    <a:pt x="65785" y="118902"/>
                    <a:pt x="65152" y="118902"/>
                  </a:cubicBezTo>
                  <a:cubicBezTo>
                    <a:pt x="29735" y="118902"/>
                    <a:pt x="1274" y="147363"/>
                    <a:pt x="9" y="182781"/>
                  </a:cubicBezTo>
                  <a:cubicBezTo>
                    <a:pt x="-623" y="218831"/>
                    <a:pt x="32264" y="251719"/>
                    <a:pt x="67682" y="252984"/>
                  </a:cubicBezTo>
                  <a:cubicBezTo>
                    <a:pt x="68315" y="252984"/>
                    <a:pt x="71477" y="252984"/>
                    <a:pt x="75272" y="252984"/>
                  </a:cubicBezTo>
                  <a:cubicBezTo>
                    <a:pt x="91083" y="252984"/>
                    <a:pt x="129031" y="252984"/>
                    <a:pt x="172038" y="252984"/>
                  </a:cubicBezTo>
                  <a:cubicBezTo>
                    <a:pt x="173935" y="247292"/>
                    <a:pt x="176465" y="242232"/>
                    <a:pt x="178995" y="237173"/>
                  </a:cubicBezTo>
                  <a:cubicBezTo>
                    <a:pt x="132826" y="237173"/>
                    <a:pt x="91083" y="237173"/>
                    <a:pt x="74639" y="237173"/>
                  </a:cubicBezTo>
                  <a:close/>
                </a:path>
              </a:pathLst>
            </a:custGeom>
            <a:grpFill/>
            <a:ln w="6271" cap="flat">
              <a:noFill/>
              <a:prstDash val="solid"/>
              <a:miter/>
            </a:ln>
          </p:spPr>
          <p:txBody>
            <a:bodyPr rtlCol="0" anchor="ctr"/>
            <a:lstStyle/>
            <a:p>
              <a:endParaRPr lang="en-US"/>
            </a:p>
          </p:txBody>
        </p:sp>
        <p:grpSp>
          <p:nvGrpSpPr>
            <p:cNvPr id="7" name="Picture Placeholder 74">
              <a:extLst>
                <a:ext uri="{FF2B5EF4-FFF2-40B4-BE49-F238E27FC236}">
                  <a16:creationId xmlns:a16="http://schemas.microsoft.com/office/drawing/2014/main" id="{DCC6B80E-7C37-17DF-B573-DE91A4217001}"/>
                </a:ext>
              </a:extLst>
            </p:cNvPr>
            <p:cNvGrpSpPr/>
            <p:nvPr/>
          </p:nvGrpSpPr>
          <p:grpSpPr>
            <a:xfrm>
              <a:off x="687370" y="899890"/>
              <a:ext cx="442773" cy="411099"/>
              <a:chOff x="687370" y="899890"/>
              <a:chExt cx="442773" cy="411099"/>
            </a:xfrm>
            <a:grpFill/>
          </p:grpSpPr>
          <p:sp>
            <p:nvSpPr>
              <p:cNvPr id="11" name="Picture Placeholder 74">
                <a:extLst>
                  <a:ext uri="{FF2B5EF4-FFF2-40B4-BE49-F238E27FC236}">
                    <a16:creationId xmlns:a16="http://schemas.microsoft.com/office/drawing/2014/main" id="{A968791C-5596-AA16-60B6-81DB4A6BD662}"/>
                  </a:ext>
                </a:extLst>
              </p:cNvPr>
              <p:cNvSpPr/>
              <p:nvPr/>
            </p:nvSpPr>
            <p:spPr>
              <a:xfrm>
                <a:off x="687370" y="1058638"/>
                <a:ext cx="442773" cy="252351"/>
              </a:xfrm>
              <a:custGeom>
                <a:avLst/>
                <a:gdLst>
                  <a:gd name="connsiteX0" fmla="*/ 381382 w 442773"/>
                  <a:gd name="connsiteY0" fmla="*/ 94869 h 252351"/>
                  <a:gd name="connsiteX1" fmla="*/ 288411 w 442773"/>
                  <a:gd name="connsiteY1" fmla="*/ 0 h 252351"/>
                  <a:gd name="connsiteX2" fmla="*/ 285881 w 442773"/>
                  <a:gd name="connsiteY2" fmla="*/ 0 h 252351"/>
                  <a:gd name="connsiteX3" fmla="*/ 268172 w 442773"/>
                  <a:gd name="connsiteY3" fmla="*/ 1897 h 252351"/>
                  <a:gd name="connsiteX4" fmla="*/ 154329 w 442773"/>
                  <a:gd name="connsiteY4" fmla="*/ 86647 h 252351"/>
                  <a:gd name="connsiteX5" fmla="*/ 108160 w 442773"/>
                  <a:gd name="connsiteY5" fmla="*/ 77160 h 252351"/>
                  <a:gd name="connsiteX6" fmla="*/ 82229 w 442773"/>
                  <a:gd name="connsiteY6" fmla="*/ 121432 h 252351"/>
                  <a:gd name="connsiteX7" fmla="*/ 66417 w 442773"/>
                  <a:gd name="connsiteY7" fmla="*/ 118903 h 252351"/>
                  <a:gd name="connsiteX8" fmla="*/ 64520 w 442773"/>
                  <a:gd name="connsiteY8" fmla="*/ 118903 h 252351"/>
                  <a:gd name="connsiteX9" fmla="*/ 9 w 442773"/>
                  <a:gd name="connsiteY9" fmla="*/ 182781 h 252351"/>
                  <a:gd name="connsiteX10" fmla="*/ 67682 w 442773"/>
                  <a:gd name="connsiteY10" fmla="*/ 252352 h 252351"/>
                  <a:gd name="connsiteX11" fmla="*/ 75272 w 442773"/>
                  <a:gd name="connsiteY11" fmla="*/ 252352 h 252351"/>
                  <a:gd name="connsiteX12" fmla="*/ 366203 w 442773"/>
                  <a:gd name="connsiteY12" fmla="*/ 251719 h 252351"/>
                  <a:gd name="connsiteX13" fmla="*/ 373793 w 442773"/>
                  <a:gd name="connsiteY13" fmla="*/ 251719 h 252351"/>
                  <a:gd name="connsiteX14" fmla="*/ 375058 w 442773"/>
                  <a:gd name="connsiteY14" fmla="*/ 251719 h 252351"/>
                  <a:gd name="connsiteX15" fmla="*/ 442731 w 442773"/>
                  <a:gd name="connsiteY15" fmla="*/ 174559 h 252351"/>
                  <a:gd name="connsiteX16" fmla="*/ 381382 w 442773"/>
                  <a:gd name="connsiteY16" fmla="*/ 94869 h 25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773" h="252351">
                    <a:moveTo>
                      <a:pt x="381382" y="94869"/>
                    </a:moveTo>
                    <a:cubicBezTo>
                      <a:pt x="376323" y="42375"/>
                      <a:pt x="337110" y="1265"/>
                      <a:pt x="288411" y="0"/>
                    </a:cubicBezTo>
                    <a:cubicBezTo>
                      <a:pt x="287778" y="0"/>
                      <a:pt x="287146" y="0"/>
                      <a:pt x="285881" y="0"/>
                    </a:cubicBezTo>
                    <a:cubicBezTo>
                      <a:pt x="279556" y="0"/>
                      <a:pt x="273864" y="632"/>
                      <a:pt x="268172" y="1897"/>
                    </a:cubicBezTo>
                    <a:cubicBezTo>
                      <a:pt x="253625" y="51229"/>
                      <a:pt x="208088" y="86647"/>
                      <a:pt x="154329" y="86647"/>
                    </a:cubicBezTo>
                    <a:cubicBezTo>
                      <a:pt x="137885" y="86647"/>
                      <a:pt x="122074" y="83485"/>
                      <a:pt x="108160" y="77160"/>
                    </a:cubicBezTo>
                    <a:cubicBezTo>
                      <a:pt x="95510" y="88544"/>
                      <a:pt x="86024" y="103723"/>
                      <a:pt x="82229" y="121432"/>
                    </a:cubicBezTo>
                    <a:cubicBezTo>
                      <a:pt x="77169" y="120167"/>
                      <a:pt x="71477" y="119535"/>
                      <a:pt x="66417" y="118903"/>
                    </a:cubicBezTo>
                    <a:cubicBezTo>
                      <a:pt x="65785" y="118903"/>
                      <a:pt x="65152" y="118903"/>
                      <a:pt x="64520" y="118903"/>
                    </a:cubicBezTo>
                    <a:cubicBezTo>
                      <a:pt x="29735" y="119535"/>
                      <a:pt x="1274" y="147363"/>
                      <a:pt x="9" y="182781"/>
                    </a:cubicBezTo>
                    <a:cubicBezTo>
                      <a:pt x="-623" y="218831"/>
                      <a:pt x="32264" y="251719"/>
                      <a:pt x="67682" y="252352"/>
                    </a:cubicBezTo>
                    <a:cubicBezTo>
                      <a:pt x="68315" y="252352"/>
                      <a:pt x="71477" y="252352"/>
                      <a:pt x="75272" y="252352"/>
                    </a:cubicBezTo>
                    <a:cubicBezTo>
                      <a:pt x="118279" y="252352"/>
                      <a:pt x="323196" y="251719"/>
                      <a:pt x="366203" y="251719"/>
                    </a:cubicBezTo>
                    <a:cubicBezTo>
                      <a:pt x="369998" y="251719"/>
                      <a:pt x="372528" y="251719"/>
                      <a:pt x="373793" y="251719"/>
                    </a:cubicBezTo>
                    <a:cubicBezTo>
                      <a:pt x="374425" y="251719"/>
                      <a:pt x="375058" y="251719"/>
                      <a:pt x="375058" y="251719"/>
                    </a:cubicBezTo>
                    <a:cubicBezTo>
                      <a:pt x="411740" y="251719"/>
                      <a:pt x="441466" y="217566"/>
                      <a:pt x="442731" y="174559"/>
                    </a:cubicBezTo>
                    <a:cubicBezTo>
                      <a:pt x="443996" y="132817"/>
                      <a:pt x="416800" y="98031"/>
                      <a:pt x="381382" y="94869"/>
                    </a:cubicBezTo>
                    <a:close/>
                  </a:path>
                </a:pathLst>
              </a:custGeom>
              <a:grpFill/>
              <a:ln w="6271" cap="flat">
                <a:noFill/>
                <a:prstDash val="solid"/>
                <a:miter/>
              </a:ln>
            </p:spPr>
            <p:txBody>
              <a:bodyPr rtlCol="0" anchor="ctr"/>
              <a:lstStyle/>
              <a:p>
                <a:endParaRPr lang="en-US"/>
              </a:p>
            </p:txBody>
          </p:sp>
          <p:sp>
            <p:nvSpPr>
              <p:cNvPr id="12" name="Picture Placeholder 74">
                <a:extLst>
                  <a:ext uri="{FF2B5EF4-FFF2-40B4-BE49-F238E27FC236}">
                    <a16:creationId xmlns:a16="http://schemas.microsoft.com/office/drawing/2014/main" id="{389880C5-1DA7-91A4-DE01-A9750C153818}"/>
                  </a:ext>
                </a:extLst>
              </p:cNvPr>
              <p:cNvSpPr/>
              <p:nvPr/>
            </p:nvSpPr>
            <p:spPr>
              <a:xfrm>
                <a:off x="715207" y="899890"/>
                <a:ext cx="252983" cy="252984"/>
              </a:xfrm>
              <a:custGeom>
                <a:avLst/>
                <a:gdLst>
                  <a:gd name="connsiteX0" fmla="*/ 126492 w 252983"/>
                  <a:gd name="connsiteY0" fmla="*/ 252984 h 252984"/>
                  <a:gd name="connsiteX1" fmla="*/ 0 w 252983"/>
                  <a:gd name="connsiteY1" fmla="*/ 126492 h 252984"/>
                  <a:gd name="connsiteX2" fmla="*/ 126492 w 252983"/>
                  <a:gd name="connsiteY2" fmla="*/ 0 h 252984"/>
                  <a:gd name="connsiteX3" fmla="*/ 252984 w 252983"/>
                  <a:gd name="connsiteY3" fmla="*/ 126492 h 252984"/>
                  <a:gd name="connsiteX4" fmla="*/ 126492 w 252983"/>
                  <a:gd name="connsiteY4" fmla="*/ 252984 h 252984"/>
                  <a:gd name="connsiteX5" fmla="*/ 126492 w 252983"/>
                  <a:gd name="connsiteY5" fmla="*/ 15812 h 252984"/>
                  <a:gd name="connsiteX6" fmla="*/ 15812 w 252983"/>
                  <a:gd name="connsiteY6" fmla="*/ 126492 h 252984"/>
                  <a:gd name="connsiteX7" fmla="*/ 126492 w 252983"/>
                  <a:gd name="connsiteY7" fmla="*/ 237173 h 252984"/>
                  <a:gd name="connsiteX8" fmla="*/ 237172 w 252983"/>
                  <a:gd name="connsiteY8" fmla="*/ 126492 h 252984"/>
                  <a:gd name="connsiteX9" fmla="*/ 126492 w 252983"/>
                  <a:gd name="connsiteY9" fmla="*/ 15812 h 25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983" h="252984">
                    <a:moveTo>
                      <a:pt x="126492" y="252984"/>
                    </a:moveTo>
                    <a:cubicBezTo>
                      <a:pt x="56921" y="252984"/>
                      <a:pt x="0" y="196063"/>
                      <a:pt x="0" y="126492"/>
                    </a:cubicBezTo>
                    <a:cubicBezTo>
                      <a:pt x="0" y="56921"/>
                      <a:pt x="56921" y="0"/>
                      <a:pt x="126492" y="0"/>
                    </a:cubicBezTo>
                    <a:cubicBezTo>
                      <a:pt x="196063" y="0"/>
                      <a:pt x="252984" y="56921"/>
                      <a:pt x="252984" y="126492"/>
                    </a:cubicBezTo>
                    <a:cubicBezTo>
                      <a:pt x="252984" y="196063"/>
                      <a:pt x="196695" y="252984"/>
                      <a:pt x="126492" y="252984"/>
                    </a:cubicBezTo>
                    <a:close/>
                    <a:moveTo>
                      <a:pt x="126492" y="15812"/>
                    </a:moveTo>
                    <a:cubicBezTo>
                      <a:pt x="65776" y="15812"/>
                      <a:pt x="15812" y="65776"/>
                      <a:pt x="15812" y="126492"/>
                    </a:cubicBezTo>
                    <a:cubicBezTo>
                      <a:pt x="15812" y="187208"/>
                      <a:pt x="65776" y="237173"/>
                      <a:pt x="126492" y="237173"/>
                    </a:cubicBezTo>
                    <a:cubicBezTo>
                      <a:pt x="187208" y="237173"/>
                      <a:pt x="237172" y="187841"/>
                      <a:pt x="237172" y="126492"/>
                    </a:cubicBezTo>
                    <a:cubicBezTo>
                      <a:pt x="237172" y="65143"/>
                      <a:pt x="187841" y="15812"/>
                      <a:pt x="126492" y="15812"/>
                    </a:cubicBezTo>
                    <a:close/>
                  </a:path>
                </a:pathLst>
              </a:custGeom>
              <a:grpFill/>
              <a:ln w="6271" cap="flat">
                <a:noFill/>
                <a:prstDash val="solid"/>
                <a:miter/>
              </a:ln>
            </p:spPr>
            <p:txBody>
              <a:bodyPr rtlCol="0" anchor="ctr"/>
              <a:lstStyle/>
              <a:p>
                <a:endParaRPr lang="en-US"/>
              </a:p>
            </p:txBody>
          </p:sp>
        </p:grpSp>
        <p:sp>
          <p:nvSpPr>
            <p:cNvPr id="8" name="Picture Placeholder 74">
              <a:extLst>
                <a:ext uri="{FF2B5EF4-FFF2-40B4-BE49-F238E27FC236}">
                  <a16:creationId xmlns:a16="http://schemas.microsoft.com/office/drawing/2014/main" id="{4BC08170-8B64-5ECE-0D28-0D7D92BE2F64}"/>
                </a:ext>
              </a:extLst>
            </p:cNvPr>
            <p:cNvSpPr/>
            <p:nvPr/>
          </p:nvSpPr>
          <p:spPr>
            <a:xfrm>
              <a:off x="812606" y="963769"/>
              <a:ext cx="63246" cy="126492"/>
            </a:xfrm>
            <a:custGeom>
              <a:avLst/>
              <a:gdLst>
                <a:gd name="connsiteX0" fmla="*/ 56921 w 63246"/>
                <a:gd name="connsiteY0" fmla="*/ 0 h 126492"/>
                <a:gd name="connsiteX1" fmla="*/ 632 w 63246"/>
                <a:gd name="connsiteY1" fmla="*/ 53127 h 126492"/>
                <a:gd name="connsiteX2" fmla="*/ 35418 w 63246"/>
                <a:gd name="connsiteY2" fmla="*/ 66408 h 126492"/>
                <a:gd name="connsiteX3" fmla="*/ 0 w 63246"/>
                <a:gd name="connsiteY3" fmla="*/ 126492 h 126492"/>
                <a:gd name="connsiteX4" fmla="*/ 63246 w 63246"/>
                <a:gd name="connsiteY4" fmla="*/ 58819 h 126492"/>
                <a:gd name="connsiteX5" fmla="*/ 29726 w 63246"/>
                <a:gd name="connsiteY5" fmla="*/ 46802 h 12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46" h="126492">
                  <a:moveTo>
                    <a:pt x="56921" y="0"/>
                  </a:moveTo>
                  <a:lnTo>
                    <a:pt x="632" y="53127"/>
                  </a:lnTo>
                  <a:lnTo>
                    <a:pt x="35418" y="66408"/>
                  </a:lnTo>
                  <a:lnTo>
                    <a:pt x="0" y="126492"/>
                  </a:lnTo>
                  <a:lnTo>
                    <a:pt x="63246" y="58819"/>
                  </a:lnTo>
                  <a:lnTo>
                    <a:pt x="29726" y="46802"/>
                  </a:lnTo>
                  <a:close/>
                </a:path>
              </a:pathLst>
            </a:custGeom>
            <a:grpFill/>
            <a:ln w="6271" cap="flat">
              <a:noFill/>
              <a:prstDash val="solid"/>
              <a:miter/>
            </a:ln>
          </p:spPr>
          <p:txBody>
            <a:bodyPr rtlCol="0" anchor="ctr"/>
            <a:lstStyle/>
            <a:p>
              <a:endParaRPr lang="en-US"/>
            </a:p>
          </p:txBody>
        </p:sp>
        <p:sp>
          <p:nvSpPr>
            <p:cNvPr id="9" name="Picture Placeholder 74">
              <a:extLst>
                <a:ext uri="{FF2B5EF4-FFF2-40B4-BE49-F238E27FC236}">
                  <a16:creationId xmlns:a16="http://schemas.microsoft.com/office/drawing/2014/main" id="{C79E1ED1-3C9D-14BD-A106-192900E05661}"/>
                </a:ext>
              </a:extLst>
            </p:cNvPr>
            <p:cNvSpPr/>
            <p:nvPr/>
          </p:nvSpPr>
          <p:spPr>
            <a:xfrm>
              <a:off x="984635" y="897993"/>
              <a:ext cx="91706" cy="158114"/>
            </a:xfrm>
            <a:custGeom>
              <a:avLst/>
              <a:gdLst>
                <a:gd name="connsiteX0" fmla="*/ 69571 w 91706"/>
                <a:gd name="connsiteY0" fmla="*/ 109416 h 158114"/>
                <a:gd name="connsiteX1" fmla="*/ 7590 w 91706"/>
                <a:gd name="connsiteY1" fmla="*/ 0 h 158114"/>
                <a:gd name="connsiteX2" fmla="*/ 0 w 91706"/>
                <a:gd name="connsiteY2" fmla="*/ 13914 h 158114"/>
                <a:gd name="connsiteX3" fmla="*/ 54392 w 91706"/>
                <a:gd name="connsiteY3" fmla="*/ 105621 h 158114"/>
                <a:gd name="connsiteX4" fmla="*/ 32888 w 91706"/>
                <a:gd name="connsiteY4" fmla="*/ 101194 h 158114"/>
                <a:gd name="connsiteX5" fmla="*/ 51229 w 91706"/>
                <a:gd name="connsiteY5" fmla="*/ 158115 h 158114"/>
                <a:gd name="connsiteX6" fmla="*/ 91707 w 91706"/>
                <a:gd name="connsiteY6" fmla="*/ 113843 h 158114"/>
                <a:gd name="connsiteX7" fmla="*/ 69571 w 91706"/>
                <a:gd name="connsiteY7" fmla="*/ 109416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06" h="158114">
                  <a:moveTo>
                    <a:pt x="69571" y="109416"/>
                  </a:moveTo>
                  <a:cubicBezTo>
                    <a:pt x="70836" y="63878"/>
                    <a:pt x="48067" y="23401"/>
                    <a:pt x="7590" y="0"/>
                  </a:cubicBezTo>
                  <a:lnTo>
                    <a:pt x="0" y="13914"/>
                  </a:lnTo>
                  <a:cubicBezTo>
                    <a:pt x="34153" y="33520"/>
                    <a:pt x="53759" y="67673"/>
                    <a:pt x="54392" y="105621"/>
                  </a:cubicBezTo>
                  <a:lnTo>
                    <a:pt x="32888" y="101194"/>
                  </a:lnTo>
                  <a:lnTo>
                    <a:pt x="51229" y="158115"/>
                  </a:lnTo>
                  <a:lnTo>
                    <a:pt x="91707" y="113843"/>
                  </a:lnTo>
                  <a:lnTo>
                    <a:pt x="69571" y="109416"/>
                  </a:lnTo>
                  <a:close/>
                </a:path>
              </a:pathLst>
            </a:custGeom>
            <a:grpFill/>
            <a:ln w="6271" cap="flat">
              <a:noFill/>
              <a:prstDash val="solid"/>
              <a:miter/>
            </a:ln>
          </p:spPr>
          <p:txBody>
            <a:bodyPr rtlCol="0" anchor="ctr"/>
            <a:lstStyle/>
            <a:p>
              <a:endParaRPr lang="en-US"/>
            </a:p>
          </p:txBody>
        </p:sp>
        <p:sp>
          <p:nvSpPr>
            <p:cNvPr id="10" name="Picture Placeholder 74">
              <a:extLst>
                <a:ext uri="{FF2B5EF4-FFF2-40B4-BE49-F238E27FC236}">
                  <a16:creationId xmlns:a16="http://schemas.microsoft.com/office/drawing/2014/main" id="{1E74036C-0D7B-694E-7DD9-A9F5BE732118}"/>
                </a:ext>
              </a:extLst>
            </p:cNvPr>
            <p:cNvSpPr/>
            <p:nvPr/>
          </p:nvSpPr>
          <p:spPr>
            <a:xfrm>
              <a:off x="628560" y="1000451"/>
              <a:ext cx="88544" cy="160012"/>
            </a:xfrm>
            <a:custGeom>
              <a:avLst/>
              <a:gdLst>
                <a:gd name="connsiteX0" fmla="*/ 37315 w 88544"/>
                <a:gd name="connsiteY0" fmla="*/ 52494 h 160012"/>
                <a:gd name="connsiteX1" fmla="*/ 58186 w 88544"/>
                <a:gd name="connsiteY1" fmla="*/ 57554 h 160012"/>
                <a:gd name="connsiteX2" fmla="*/ 41742 w 88544"/>
                <a:gd name="connsiteY2" fmla="*/ 0 h 160012"/>
                <a:gd name="connsiteX3" fmla="*/ 0 w 88544"/>
                <a:gd name="connsiteY3" fmla="*/ 43007 h 160012"/>
                <a:gd name="connsiteX4" fmla="*/ 21504 w 88544"/>
                <a:gd name="connsiteY4" fmla="*/ 48699 h 160012"/>
                <a:gd name="connsiteX5" fmla="*/ 80322 w 88544"/>
                <a:gd name="connsiteY5" fmla="*/ 160012 h 160012"/>
                <a:gd name="connsiteX6" fmla="*/ 88544 w 88544"/>
                <a:gd name="connsiteY6" fmla="*/ 146731 h 160012"/>
                <a:gd name="connsiteX7" fmla="*/ 37315 w 88544"/>
                <a:gd name="connsiteY7" fmla="*/ 52494 h 16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44" h="160012">
                  <a:moveTo>
                    <a:pt x="37315" y="52494"/>
                  </a:moveTo>
                  <a:lnTo>
                    <a:pt x="58186" y="57554"/>
                  </a:lnTo>
                  <a:lnTo>
                    <a:pt x="41742" y="0"/>
                  </a:lnTo>
                  <a:lnTo>
                    <a:pt x="0" y="43007"/>
                  </a:lnTo>
                  <a:lnTo>
                    <a:pt x="21504" y="48699"/>
                  </a:lnTo>
                  <a:cubicBezTo>
                    <a:pt x="18974" y="94237"/>
                    <a:pt x="40477" y="135346"/>
                    <a:pt x="80322" y="160012"/>
                  </a:cubicBezTo>
                  <a:lnTo>
                    <a:pt x="88544" y="146731"/>
                  </a:lnTo>
                  <a:cubicBezTo>
                    <a:pt x="55024" y="125227"/>
                    <a:pt x="36050" y="91074"/>
                    <a:pt x="37315" y="52494"/>
                  </a:cubicBezTo>
                  <a:close/>
                </a:path>
              </a:pathLst>
            </a:custGeom>
            <a:grpFill/>
            <a:ln w="6271" cap="flat">
              <a:noFill/>
              <a:prstDash val="solid"/>
              <a:miter/>
            </a:ln>
          </p:spPr>
          <p:txBody>
            <a:bodyPr rtlCol="0" anchor="ctr"/>
            <a:lstStyle/>
            <a:p>
              <a:endParaRPr lang="en-US"/>
            </a:p>
          </p:txBody>
        </p:sp>
      </p:grpSp>
      <p:grpSp>
        <p:nvGrpSpPr>
          <p:cNvPr id="102" name="Group 101">
            <a:extLst>
              <a:ext uri="{FF2B5EF4-FFF2-40B4-BE49-F238E27FC236}">
                <a16:creationId xmlns:a16="http://schemas.microsoft.com/office/drawing/2014/main" id="{65D97D1E-51DE-455A-82FD-16CA2BFBD993}"/>
              </a:ext>
            </a:extLst>
          </p:cNvPr>
          <p:cNvGrpSpPr/>
          <p:nvPr/>
        </p:nvGrpSpPr>
        <p:grpSpPr>
          <a:xfrm>
            <a:off x="1287881" y="1093984"/>
            <a:ext cx="2674233" cy="4296224"/>
            <a:chOff x="1204493" y="1066800"/>
            <a:chExt cx="2674930" cy="4297343"/>
          </a:xfrm>
        </p:grpSpPr>
        <p:sp>
          <p:nvSpPr>
            <p:cNvPr id="107" name="Rectangle 106">
              <a:extLst>
                <a:ext uri="{FF2B5EF4-FFF2-40B4-BE49-F238E27FC236}">
                  <a16:creationId xmlns:a16="http://schemas.microsoft.com/office/drawing/2014/main" id="{B199BC9E-540C-4784-8C1A-FC84FF09D0F6}"/>
                </a:ext>
              </a:extLst>
            </p:cNvPr>
            <p:cNvSpPr/>
            <p:nvPr/>
          </p:nvSpPr>
          <p:spPr>
            <a:xfrm>
              <a:off x="1204493" y="1066800"/>
              <a:ext cx="2674930" cy="4297343"/>
            </a:xfrm>
            <a:prstGeom prst="rect">
              <a:avLst/>
            </a:prstGeom>
            <a:solidFill>
              <a:srgbClr val="0091DA"/>
            </a:solidFill>
            <a:ln w="101600" cap="flat" cmpd="sng" algn="ctr">
              <a:noFill/>
              <a:prstDash val="solid"/>
            </a:ln>
            <a:effectLst/>
          </p:spPr>
          <p:txBody>
            <a:bodyPr rtlCol="0" anchor="t"/>
            <a:lstStyle/>
            <a:p>
              <a:pPr algn="ctr" defTabSz="914126">
                <a:defRPr/>
              </a:pPr>
              <a:endParaRPr lang="en-US" sz="1799" kern="0">
                <a:solidFill>
                  <a:prstClr val="white"/>
                </a:solidFill>
                <a:ea typeface="Avenir Book" charset="0"/>
                <a:cs typeface="Arial" panose="020B0604020202020204" pitchFamily="34" charset="0"/>
              </a:endParaRPr>
            </a:p>
          </p:txBody>
        </p:sp>
        <p:sp>
          <p:nvSpPr>
            <p:cNvPr id="108" name="TextBox 107">
              <a:extLst>
                <a:ext uri="{FF2B5EF4-FFF2-40B4-BE49-F238E27FC236}">
                  <a16:creationId xmlns:a16="http://schemas.microsoft.com/office/drawing/2014/main" id="{727E60C3-8AD6-46D8-BD21-39C753D43586}"/>
                </a:ext>
              </a:extLst>
            </p:cNvPr>
            <p:cNvSpPr txBox="1"/>
            <p:nvPr/>
          </p:nvSpPr>
          <p:spPr>
            <a:xfrm>
              <a:off x="1347966" y="1145490"/>
              <a:ext cx="115283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algn="ctr" defTabSz="825252" hangingPunct="0">
                <a:lnSpc>
                  <a:spcPct val="90000"/>
                </a:lnSpc>
                <a:defRPr/>
              </a:pPr>
              <a:r>
                <a:rPr lang="en-US" sz="2000" kern="0">
                  <a:solidFill>
                    <a:srgbClr val="FFFFFF"/>
                  </a:solidFill>
                  <a:ea typeface="Avenir Book" charset="0"/>
                  <a:cs typeface="Arial" panose="020B0604020202020204" pitchFamily="34" charset="0"/>
                  <a:sym typeface="Helvetica"/>
                </a:rPr>
                <a:t>Efficient</a:t>
              </a:r>
            </a:p>
            <a:p>
              <a:pPr algn="ctr" defTabSz="825252" hangingPunct="0">
                <a:lnSpc>
                  <a:spcPct val="90000"/>
                </a:lnSpc>
                <a:defRPr/>
              </a:pPr>
              <a:r>
                <a:rPr lang="en-US" sz="2000" kern="0">
                  <a:solidFill>
                    <a:srgbClr val="FFFFFF"/>
                  </a:solidFill>
                  <a:ea typeface="Avenir Book" charset="0"/>
                  <a:cs typeface="Arial" panose="020B0604020202020204" pitchFamily="34" charset="0"/>
                  <a:sym typeface="Helvetica"/>
                </a:rPr>
                <a:t>Provider</a:t>
              </a:r>
            </a:p>
          </p:txBody>
        </p:sp>
        <p:cxnSp>
          <p:nvCxnSpPr>
            <p:cNvPr id="109" name="Straight Connector 108">
              <a:extLst>
                <a:ext uri="{FF2B5EF4-FFF2-40B4-BE49-F238E27FC236}">
                  <a16:creationId xmlns:a16="http://schemas.microsoft.com/office/drawing/2014/main" id="{34E923C4-ECB2-4E2E-A4E5-DEEF7F0E420D}"/>
                </a:ext>
              </a:extLst>
            </p:cNvPr>
            <p:cNvCxnSpPr/>
            <p:nvPr/>
          </p:nvCxnSpPr>
          <p:spPr>
            <a:xfrm>
              <a:off x="1205983" y="1857548"/>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03" name="Rounded Rectangle 108">
            <a:extLst>
              <a:ext uri="{FF2B5EF4-FFF2-40B4-BE49-F238E27FC236}">
                <a16:creationId xmlns:a16="http://schemas.microsoft.com/office/drawing/2014/main" id="{D4829FE5-185A-4534-B662-E83D7C583AFF}"/>
              </a:ext>
            </a:extLst>
          </p:cNvPr>
          <p:cNvSpPr/>
          <p:nvPr/>
        </p:nvSpPr>
        <p:spPr>
          <a:xfrm>
            <a:off x="1526434" y="3067059"/>
            <a:ext cx="2190864" cy="1005840"/>
          </a:xfrm>
          <a:prstGeom prst="rect">
            <a:avLst/>
          </a:prstGeom>
          <a:solidFill>
            <a:schemeClr val="accent4">
              <a:lumMod val="75000"/>
            </a:schemeClr>
          </a:solidFill>
          <a:ln w="25400" cap="flat" cmpd="sng" algn="ctr">
            <a:solidFill>
              <a:schemeClr val="bg1"/>
            </a:solidFill>
            <a:prstDash val="solid"/>
          </a:ln>
          <a:effectLst/>
        </p:spPr>
        <p:txBody>
          <a:bodyPr wrap="square" tIns="63991" rtlCol="0" anchor="ctr"/>
          <a:lstStyle/>
          <a:p>
            <a:pPr marL="73130" indent="-73130" algn="ctr" defTabSz="914126">
              <a:lnSpc>
                <a:spcPct val="90000"/>
              </a:lnSpc>
              <a:spcAft>
                <a:spcPts val="200"/>
              </a:spcAft>
            </a:pPr>
            <a:r>
              <a:rPr lang="en-US" sz="1600" b="1" kern="0" dirty="0">
                <a:solidFill>
                  <a:schemeClr val="bg1"/>
                </a:solidFill>
              </a:rPr>
              <a:t>Awareness</a:t>
            </a:r>
          </a:p>
        </p:txBody>
      </p:sp>
      <p:sp>
        <p:nvSpPr>
          <p:cNvPr id="104" name="Rounded Rectangle 109">
            <a:extLst>
              <a:ext uri="{FF2B5EF4-FFF2-40B4-BE49-F238E27FC236}">
                <a16:creationId xmlns:a16="http://schemas.microsoft.com/office/drawing/2014/main" id="{B6A06B2F-6CDE-4B2A-9A66-936C50EEE85D}"/>
              </a:ext>
            </a:extLst>
          </p:cNvPr>
          <p:cNvSpPr/>
          <p:nvPr/>
        </p:nvSpPr>
        <p:spPr>
          <a:xfrm>
            <a:off x="1526434" y="2131872"/>
            <a:ext cx="2190864" cy="841248"/>
          </a:xfrm>
          <a:prstGeom prst="rect">
            <a:avLst/>
          </a:prstGeom>
          <a:solidFill>
            <a:sysClr val="window" lastClr="FFFFFF"/>
          </a:solidFill>
          <a:ln w="25400" cap="flat" cmpd="sng" algn="ctr">
            <a:noFill/>
            <a:prstDash val="solid"/>
          </a:ln>
          <a:effectLst/>
        </p:spPr>
        <p:txBody>
          <a:bodyPr wrap="square" tIns="63991" rtlCol="0" anchor="ctr"/>
          <a:lstStyle/>
          <a:p>
            <a:pPr marL="73130" indent="-73130" algn="ctr" defTabSz="914126">
              <a:lnSpc>
                <a:spcPct val="90000"/>
              </a:lnSpc>
              <a:spcAft>
                <a:spcPts val="200"/>
              </a:spcAft>
              <a:defRPr/>
            </a:pPr>
            <a:r>
              <a:rPr lang="en-US" sz="1600" b="1" kern="0" dirty="0">
                <a:solidFill>
                  <a:srgbClr val="1A428A"/>
                </a:solidFill>
                <a:ea typeface="Avenir Heavy" charset="0"/>
                <a:cs typeface="Avenir Heavy" charset="0"/>
              </a:rPr>
              <a:t>Vision and Strategy</a:t>
            </a:r>
          </a:p>
        </p:txBody>
      </p:sp>
      <p:sp>
        <p:nvSpPr>
          <p:cNvPr id="105" name="Rounded Rectangle 116">
            <a:extLst>
              <a:ext uri="{FF2B5EF4-FFF2-40B4-BE49-F238E27FC236}">
                <a16:creationId xmlns:a16="http://schemas.microsoft.com/office/drawing/2014/main" id="{883E7892-7F07-46B3-8123-C9E04D71CCEE}"/>
              </a:ext>
            </a:extLst>
          </p:cNvPr>
          <p:cNvSpPr/>
          <p:nvPr/>
        </p:nvSpPr>
        <p:spPr>
          <a:xfrm>
            <a:off x="1526434" y="4166837"/>
            <a:ext cx="2190864" cy="896112"/>
          </a:xfrm>
          <a:prstGeom prst="rect">
            <a:avLst/>
          </a:prstGeom>
          <a:solidFill>
            <a:schemeClr val="accent4">
              <a:lumMod val="75000"/>
            </a:schemeClr>
          </a:solidFill>
          <a:ln w="25400" cap="flat" cmpd="sng" algn="ctr">
            <a:solidFill>
              <a:schemeClr val="bg1"/>
            </a:solidFill>
            <a:prstDash val="solid"/>
          </a:ln>
          <a:effectLst/>
        </p:spPr>
        <p:txBody>
          <a:bodyPr wrap="square" tIns="63991" rtlCol="0" anchor="ctr"/>
          <a:lstStyle/>
          <a:p>
            <a:pPr marL="73130" indent="-73130" algn="ctr" defTabSz="914126">
              <a:lnSpc>
                <a:spcPct val="90000"/>
              </a:lnSpc>
              <a:spcAft>
                <a:spcPts val="200"/>
              </a:spcAft>
              <a:defRPr/>
            </a:pPr>
            <a:r>
              <a:rPr lang="en-US" sz="1600" b="1" kern="0">
                <a:solidFill>
                  <a:schemeClr val="bg1"/>
                </a:solidFill>
                <a:ea typeface="Avenir Heavy" charset="0"/>
                <a:cs typeface="Avenir Heavy" charset="0"/>
              </a:rPr>
              <a:t>Virtual DC</a:t>
            </a:r>
          </a:p>
        </p:txBody>
      </p:sp>
      <p:grpSp>
        <p:nvGrpSpPr>
          <p:cNvPr id="13" name="Group 12" descr="vCloud Availability DR2C&#10;">
            <a:extLst>
              <a:ext uri="{FF2B5EF4-FFF2-40B4-BE49-F238E27FC236}">
                <a16:creationId xmlns:a16="http://schemas.microsoft.com/office/drawing/2014/main" id="{CCAACB75-E308-25A5-8AD1-43A5E9396A32}"/>
              </a:ext>
            </a:extLst>
          </p:cNvPr>
          <p:cNvGrpSpPr/>
          <p:nvPr/>
        </p:nvGrpSpPr>
        <p:grpSpPr>
          <a:xfrm>
            <a:off x="3222600" y="1354730"/>
            <a:ext cx="581776" cy="683203"/>
            <a:chOff x="1895435" y="722232"/>
            <a:chExt cx="511261" cy="600394"/>
          </a:xfrm>
          <a:solidFill>
            <a:schemeClr val="bg1"/>
          </a:solidFill>
        </p:grpSpPr>
        <p:sp>
          <p:nvSpPr>
            <p:cNvPr id="14" name="Picture Placeholder 75">
              <a:extLst>
                <a:ext uri="{FF2B5EF4-FFF2-40B4-BE49-F238E27FC236}">
                  <a16:creationId xmlns:a16="http://schemas.microsoft.com/office/drawing/2014/main" id="{FF50EEB5-219B-83C7-D3A2-E0BF2ED0EACD}"/>
                </a:ext>
              </a:extLst>
            </p:cNvPr>
            <p:cNvSpPr/>
            <p:nvPr/>
          </p:nvSpPr>
          <p:spPr>
            <a:xfrm>
              <a:off x="1895435" y="722232"/>
              <a:ext cx="511261" cy="292133"/>
            </a:xfrm>
            <a:custGeom>
              <a:avLst/>
              <a:gdLst>
                <a:gd name="connsiteX0" fmla="*/ 440526 w 511261"/>
                <a:gd name="connsiteY0" fmla="*/ 109542 h 292133"/>
                <a:gd name="connsiteX1" fmla="*/ 333008 w 511261"/>
                <a:gd name="connsiteY1" fmla="*/ 0 h 292133"/>
                <a:gd name="connsiteX2" fmla="*/ 330225 w 511261"/>
                <a:gd name="connsiteY2" fmla="*/ 0 h 292133"/>
                <a:gd name="connsiteX3" fmla="*/ 227956 w 511261"/>
                <a:gd name="connsiteY3" fmla="*/ 74694 h 292133"/>
                <a:gd name="connsiteX4" fmla="*/ 190008 w 511261"/>
                <a:gd name="connsiteY4" fmla="*/ 65523 h 292133"/>
                <a:gd name="connsiteX5" fmla="*/ 187542 w 511261"/>
                <a:gd name="connsiteY5" fmla="*/ 65523 h 292133"/>
                <a:gd name="connsiteX6" fmla="*/ 95266 w 511261"/>
                <a:gd name="connsiteY6" fmla="*/ 140596 h 292133"/>
                <a:gd name="connsiteX7" fmla="*/ 76798 w 511261"/>
                <a:gd name="connsiteY7" fmla="*/ 137940 h 292133"/>
                <a:gd name="connsiteX8" fmla="*/ 74964 w 511261"/>
                <a:gd name="connsiteY8" fmla="*/ 137940 h 292133"/>
                <a:gd name="connsiteX9" fmla="*/ 17 w 511261"/>
                <a:gd name="connsiteY9" fmla="*/ 211431 h 292133"/>
                <a:gd name="connsiteX10" fmla="*/ 78316 w 511261"/>
                <a:gd name="connsiteY10" fmla="*/ 292133 h 292133"/>
                <a:gd name="connsiteX11" fmla="*/ 87107 w 511261"/>
                <a:gd name="connsiteY11" fmla="*/ 292133 h 292133"/>
                <a:gd name="connsiteX12" fmla="*/ 141688 w 511261"/>
                <a:gd name="connsiteY12" fmla="*/ 292133 h 292133"/>
                <a:gd name="connsiteX13" fmla="*/ 141688 w 511261"/>
                <a:gd name="connsiteY13" fmla="*/ 276322 h 292133"/>
                <a:gd name="connsiteX14" fmla="*/ 87107 w 511261"/>
                <a:gd name="connsiteY14" fmla="*/ 276322 h 292133"/>
                <a:gd name="connsiteX15" fmla="*/ 78695 w 511261"/>
                <a:gd name="connsiteY15" fmla="*/ 276322 h 292133"/>
                <a:gd name="connsiteX16" fmla="*/ 15829 w 511261"/>
                <a:gd name="connsiteY16" fmla="*/ 211811 h 292133"/>
                <a:gd name="connsiteX17" fmla="*/ 74964 w 511261"/>
                <a:gd name="connsiteY17" fmla="*/ 153751 h 292133"/>
                <a:gd name="connsiteX18" fmla="*/ 76482 w 511261"/>
                <a:gd name="connsiteY18" fmla="*/ 153751 h 292133"/>
                <a:gd name="connsiteX19" fmla="*/ 91028 w 511261"/>
                <a:gd name="connsiteY19" fmla="*/ 155838 h 292133"/>
                <a:gd name="connsiteX20" fmla="*/ 107219 w 511261"/>
                <a:gd name="connsiteY20" fmla="*/ 160265 h 292133"/>
                <a:gd name="connsiteX21" fmla="*/ 110698 w 511261"/>
                <a:gd name="connsiteY21" fmla="*/ 143885 h 292133"/>
                <a:gd name="connsiteX22" fmla="*/ 187542 w 511261"/>
                <a:gd name="connsiteY22" fmla="*/ 81271 h 292133"/>
                <a:gd name="connsiteX23" fmla="*/ 189439 w 511261"/>
                <a:gd name="connsiteY23" fmla="*/ 81271 h 292133"/>
                <a:gd name="connsiteX24" fmla="*/ 221062 w 511261"/>
                <a:gd name="connsiteY24" fmla="*/ 88861 h 292133"/>
                <a:gd name="connsiteX25" fmla="*/ 236494 w 511261"/>
                <a:gd name="connsiteY25" fmla="*/ 96324 h 292133"/>
                <a:gd name="connsiteX26" fmla="*/ 242819 w 511261"/>
                <a:gd name="connsiteY26" fmla="*/ 80322 h 292133"/>
                <a:gd name="connsiteX27" fmla="*/ 330288 w 511261"/>
                <a:gd name="connsiteY27" fmla="*/ 15748 h 292133"/>
                <a:gd name="connsiteX28" fmla="*/ 332691 w 511261"/>
                <a:gd name="connsiteY28" fmla="*/ 15748 h 292133"/>
                <a:gd name="connsiteX29" fmla="*/ 424904 w 511261"/>
                <a:gd name="connsiteY29" fmla="*/ 110617 h 292133"/>
                <a:gd name="connsiteX30" fmla="*/ 426043 w 511261"/>
                <a:gd name="connsiteY30" fmla="*/ 123709 h 292133"/>
                <a:gd name="connsiteX31" fmla="*/ 439134 w 511261"/>
                <a:gd name="connsiteY31" fmla="*/ 124974 h 292133"/>
                <a:gd name="connsiteX32" fmla="*/ 495676 w 511261"/>
                <a:gd name="connsiteY32" fmla="*/ 201502 h 292133"/>
                <a:gd name="connsiteX33" fmla="*/ 433442 w 511261"/>
                <a:gd name="connsiteY33" fmla="*/ 275057 h 292133"/>
                <a:gd name="connsiteX34" fmla="*/ 422817 w 511261"/>
                <a:gd name="connsiteY34" fmla="*/ 275057 h 292133"/>
                <a:gd name="connsiteX35" fmla="*/ 340597 w 511261"/>
                <a:gd name="connsiteY35" fmla="*/ 275057 h 292133"/>
                <a:gd name="connsiteX36" fmla="*/ 340597 w 511261"/>
                <a:gd name="connsiteY36" fmla="*/ 291501 h 292133"/>
                <a:gd name="connsiteX37" fmla="*/ 422817 w 511261"/>
                <a:gd name="connsiteY37" fmla="*/ 291501 h 292133"/>
                <a:gd name="connsiteX38" fmla="*/ 433189 w 511261"/>
                <a:gd name="connsiteY38" fmla="*/ 291501 h 292133"/>
                <a:gd name="connsiteX39" fmla="*/ 511235 w 511261"/>
                <a:gd name="connsiteY39" fmla="*/ 202450 h 292133"/>
                <a:gd name="connsiteX40" fmla="*/ 440526 w 511261"/>
                <a:gd name="connsiteY40" fmla="*/ 109542 h 29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1261" h="292133">
                  <a:moveTo>
                    <a:pt x="440526" y="109542"/>
                  </a:moveTo>
                  <a:cubicBezTo>
                    <a:pt x="435023" y="49079"/>
                    <a:pt x="389550" y="1391"/>
                    <a:pt x="333008" y="0"/>
                  </a:cubicBezTo>
                  <a:lnTo>
                    <a:pt x="330225" y="0"/>
                  </a:lnTo>
                  <a:cubicBezTo>
                    <a:pt x="284561" y="0"/>
                    <a:pt x="245032" y="30738"/>
                    <a:pt x="227956" y="74694"/>
                  </a:cubicBezTo>
                  <a:cubicBezTo>
                    <a:pt x="216111" y="68950"/>
                    <a:pt x="203169" y="65823"/>
                    <a:pt x="190008" y="65523"/>
                  </a:cubicBezTo>
                  <a:lnTo>
                    <a:pt x="187542" y="65523"/>
                  </a:lnTo>
                  <a:cubicBezTo>
                    <a:pt x="142897" y="65568"/>
                    <a:pt x="104392" y="96894"/>
                    <a:pt x="95266" y="140596"/>
                  </a:cubicBezTo>
                  <a:cubicBezTo>
                    <a:pt x="89246" y="138939"/>
                    <a:pt x="83041" y="138047"/>
                    <a:pt x="76798" y="137940"/>
                  </a:cubicBezTo>
                  <a:lnTo>
                    <a:pt x="74964" y="137940"/>
                  </a:lnTo>
                  <a:cubicBezTo>
                    <a:pt x="34189" y="138066"/>
                    <a:pt x="943" y="170666"/>
                    <a:pt x="17" y="211431"/>
                  </a:cubicBezTo>
                  <a:cubicBezTo>
                    <a:pt x="-931" y="252984"/>
                    <a:pt x="36953" y="290995"/>
                    <a:pt x="78316" y="292133"/>
                  </a:cubicBezTo>
                  <a:lnTo>
                    <a:pt x="87107" y="292133"/>
                  </a:lnTo>
                  <a:lnTo>
                    <a:pt x="141688" y="292133"/>
                  </a:lnTo>
                  <a:lnTo>
                    <a:pt x="141688" y="276322"/>
                  </a:lnTo>
                  <a:lnTo>
                    <a:pt x="87107" y="276322"/>
                  </a:lnTo>
                  <a:lnTo>
                    <a:pt x="78695" y="276322"/>
                  </a:lnTo>
                  <a:cubicBezTo>
                    <a:pt x="45618" y="275436"/>
                    <a:pt x="15070" y="244066"/>
                    <a:pt x="15829" y="211811"/>
                  </a:cubicBezTo>
                  <a:cubicBezTo>
                    <a:pt x="16680" y="179687"/>
                    <a:pt x="42829" y="154012"/>
                    <a:pt x="74964" y="153751"/>
                  </a:cubicBezTo>
                  <a:lnTo>
                    <a:pt x="76482" y="153751"/>
                  </a:lnTo>
                  <a:cubicBezTo>
                    <a:pt x="81398" y="153851"/>
                    <a:pt x="86283" y="154552"/>
                    <a:pt x="91028" y="155838"/>
                  </a:cubicBezTo>
                  <a:lnTo>
                    <a:pt x="107219" y="160265"/>
                  </a:lnTo>
                  <a:lnTo>
                    <a:pt x="110698" y="143885"/>
                  </a:lnTo>
                  <a:cubicBezTo>
                    <a:pt x="118423" y="107553"/>
                    <a:pt x="150399" y="81499"/>
                    <a:pt x="187542" y="81271"/>
                  </a:cubicBezTo>
                  <a:lnTo>
                    <a:pt x="189439" y="81271"/>
                  </a:lnTo>
                  <a:cubicBezTo>
                    <a:pt x="200403" y="81500"/>
                    <a:pt x="211189" y="84089"/>
                    <a:pt x="221062" y="88861"/>
                  </a:cubicBezTo>
                  <a:lnTo>
                    <a:pt x="236494" y="96324"/>
                  </a:lnTo>
                  <a:lnTo>
                    <a:pt x="242819" y="80322"/>
                  </a:lnTo>
                  <a:cubicBezTo>
                    <a:pt x="257998" y="41110"/>
                    <a:pt x="292340" y="15748"/>
                    <a:pt x="330288" y="15748"/>
                  </a:cubicBezTo>
                  <a:lnTo>
                    <a:pt x="332691" y="15748"/>
                  </a:lnTo>
                  <a:cubicBezTo>
                    <a:pt x="380379" y="16887"/>
                    <a:pt x="420034" y="57807"/>
                    <a:pt x="424904" y="110617"/>
                  </a:cubicBezTo>
                  <a:lnTo>
                    <a:pt x="426043" y="123709"/>
                  </a:lnTo>
                  <a:lnTo>
                    <a:pt x="439134" y="124974"/>
                  </a:lnTo>
                  <a:cubicBezTo>
                    <a:pt x="471833" y="128073"/>
                    <a:pt x="496688" y="161657"/>
                    <a:pt x="495676" y="201502"/>
                  </a:cubicBezTo>
                  <a:cubicBezTo>
                    <a:pt x="494664" y="241347"/>
                    <a:pt x="466899" y="275057"/>
                    <a:pt x="433442" y="275057"/>
                  </a:cubicBezTo>
                  <a:lnTo>
                    <a:pt x="422817" y="275057"/>
                  </a:lnTo>
                  <a:lnTo>
                    <a:pt x="340597" y="275057"/>
                  </a:lnTo>
                  <a:lnTo>
                    <a:pt x="340597" y="291501"/>
                  </a:lnTo>
                  <a:lnTo>
                    <a:pt x="422817" y="291501"/>
                  </a:lnTo>
                  <a:lnTo>
                    <a:pt x="433189" y="291501"/>
                  </a:lnTo>
                  <a:cubicBezTo>
                    <a:pt x="475248" y="291501"/>
                    <a:pt x="510160" y="251846"/>
                    <a:pt x="511235" y="202450"/>
                  </a:cubicBezTo>
                  <a:cubicBezTo>
                    <a:pt x="512310" y="153055"/>
                    <a:pt x="481003" y="113400"/>
                    <a:pt x="440526" y="109542"/>
                  </a:cubicBezTo>
                  <a:close/>
                </a:path>
              </a:pathLst>
            </a:custGeom>
            <a:grpFill/>
            <a:ln w="6271" cap="flat">
              <a:noFill/>
              <a:prstDash val="solid"/>
              <a:miter/>
            </a:ln>
          </p:spPr>
          <p:txBody>
            <a:bodyPr rtlCol="0" anchor="ctr"/>
            <a:lstStyle/>
            <a:p>
              <a:pPr algn="ctr"/>
              <a:endParaRPr lang="en-US"/>
            </a:p>
          </p:txBody>
        </p:sp>
        <p:sp>
          <p:nvSpPr>
            <p:cNvPr id="15" name="Picture Placeholder 75">
              <a:extLst>
                <a:ext uri="{FF2B5EF4-FFF2-40B4-BE49-F238E27FC236}">
                  <a16:creationId xmlns:a16="http://schemas.microsoft.com/office/drawing/2014/main" id="{9C743CC9-B654-F342-AEA2-95077A2F24B4}"/>
                </a:ext>
              </a:extLst>
            </p:cNvPr>
            <p:cNvSpPr/>
            <p:nvPr/>
          </p:nvSpPr>
          <p:spPr>
            <a:xfrm>
              <a:off x="2019857" y="1058574"/>
              <a:ext cx="115234" cy="264052"/>
            </a:xfrm>
            <a:custGeom>
              <a:avLst/>
              <a:gdLst>
                <a:gd name="connsiteX0" fmla="*/ 15812 w 115234"/>
                <a:gd name="connsiteY0" fmla="*/ 264052 h 264052"/>
                <a:gd name="connsiteX1" fmla="*/ 0 w 115234"/>
                <a:gd name="connsiteY1" fmla="*/ 264052 h 264052"/>
                <a:gd name="connsiteX2" fmla="*/ 0 w 115234"/>
                <a:gd name="connsiteY2" fmla="*/ 0 h 264052"/>
                <a:gd name="connsiteX3" fmla="*/ 115234 w 115234"/>
                <a:gd name="connsiteY3" fmla="*/ 0 h 264052"/>
                <a:gd name="connsiteX4" fmla="*/ 115234 w 115234"/>
                <a:gd name="connsiteY4" fmla="*/ 89746 h 264052"/>
                <a:gd name="connsiteX5" fmla="*/ 99423 w 115234"/>
                <a:gd name="connsiteY5" fmla="*/ 89746 h 264052"/>
                <a:gd name="connsiteX6" fmla="*/ 99423 w 115234"/>
                <a:gd name="connsiteY6" fmla="*/ 15812 h 264052"/>
                <a:gd name="connsiteX7" fmla="*/ 15812 w 115234"/>
                <a:gd name="connsiteY7" fmla="*/ 15812 h 264052"/>
                <a:gd name="connsiteX8" fmla="*/ 15812 w 115234"/>
                <a:gd name="connsiteY8" fmla="*/ 264052 h 26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4" h="264052">
                  <a:moveTo>
                    <a:pt x="15812" y="264052"/>
                  </a:moveTo>
                  <a:lnTo>
                    <a:pt x="0" y="264052"/>
                  </a:lnTo>
                  <a:lnTo>
                    <a:pt x="0" y="0"/>
                  </a:lnTo>
                  <a:lnTo>
                    <a:pt x="115234" y="0"/>
                  </a:lnTo>
                  <a:lnTo>
                    <a:pt x="115234" y="89746"/>
                  </a:lnTo>
                  <a:lnTo>
                    <a:pt x="99423" y="89746"/>
                  </a:lnTo>
                  <a:lnTo>
                    <a:pt x="99423" y="15812"/>
                  </a:lnTo>
                  <a:lnTo>
                    <a:pt x="15812" y="15812"/>
                  </a:lnTo>
                  <a:lnTo>
                    <a:pt x="15812" y="264052"/>
                  </a:lnTo>
                  <a:close/>
                </a:path>
              </a:pathLst>
            </a:custGeom>
            <a:grpFill/>
            <a:ln w="6271" cap="flat">
              <a:noFill/>
              <a:prstDash val="solid"/>
              <a:miter/>
            </a:ln>
          </p:spPr>
          <p:txBody>
            <a:bodyPr rtlCol="0" anchor="ctr"/>
            <a:lstStyle/>
            <a:p>
              <a:pPr algn="ctr"/>
              <a:endParaRPr lang="en-US"/>
            </a:p>
          </p:txBody>
        </p:sp>
        <p:sp>
          <p:nvSpPr>
            <p:cNvPr id="16" name="Picture Placeholder 75">
              <a:extLst>
                <a:ext uri="{FF2B5EF4-FFF2-40B4-BE49-F238E27FC236}">
                  <a16:creationId xmlns:a16="http://schemas.microsoft.com/office/drawing/2014/main" id="{FF357A79-D6CF-D06B-9B54-8C385B7A6CF7}"/>
                </a:ext>
              </a:extLst>
            </p:cNvPr>
            <p:cNvSpPr/>
            <p:nvPr/>
          </p:nvSpPr>
          <p:spPr>
            <a:xfrm>
              <a:off x="2118837" y="1174631"/>
              <a:ext cx="122381" cy="147995"/>
            </a:xfrm>
            <a:custGeom>
              <a:avLst/>
              <a:gdLst>
                <a:gd name="connsiteX0" fmla="*/ 122381 w 122381"/>
                <a:gd name="connsiteY0" fmla="*/ 147996 h 147995"/>
                <a:gd name="connsiteX1" fmla="*/ 106570 w 122381"/>
                <a:gd name="connsiteY1" fmla="*/ 147996 h 147995"/>
                <a:gd name="connsiteX2" fmla="*/ 106570 w 122381"/>
                <a:gd name="connsiteY2" fmla="*/ 15812 h 147995"/>
                <a:gd name="connsiteX3" fmla="*/ 15812 w 122381"/>
                <a:gd name="connsiteY3" fmla="*/ 15812 h 147995"/>
                <a:gd name="connsiteX4" fmla="*/ 15812 w 122381"/>
                <a:gd name="connsiteY4" fmla="*/ 147996 h 147995"/>
                <a:gd name="connsiteX5" fmla="*/ 0 w 122381"/>
                <a:gd name="connsiteY5" fmla="*/ 147996 h 147995"/>
                <a:gd name="connsiteX6" fmla="*/ 0 w 122381"/>
                <a:gd name="connsiteY6" fmla="*/ 0 h 147995"/>
                <a:gd name="connsiteX7" fmla="*/ 122381 w 122381"/>
                <a:gd name="connsiteY7" fmla="*/ 0 h 147995"/>
                <a:gd name="connsiteX8" fmla="*/ 122381 w 122381"/>
                <a:gd name="connsiteY8" fmla="*/ 147996 h 14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81" h="147995">
                  <a:moveTo>
                    <a:pt x="122381" y="147996"/>
                  </a:moveTo>
                  <a:lnTo>
                    <a:pt x="106570" y="147996"/>
                  </a:lnTo>
                  <a:lnTo>
                    <a:pt x="106570" y="15812"/>
                  </a:lnTo>
                  <a:lnTo>
                    <a:pt x="15812" y="15812"/>
                  </a:lnTo>
                  <a:lnTo>
                    <a:pt x="15812" y="147996"/>
                  </a:lnTo>
                  <a:lnTo>
                    <a:pt x="0" y="147996"/>
                  </a:lnTo>
                  <a:lnTo>
                    <a:pt x="0" y="0"/>
                  </a:lnTo>
                  <a:lnTo>
                    <a:pt x="122381" y="0"/>
                  </a:lnTo>
                  <a:lnTo>
                    <a:pt x="122381" y="147996"/>
                  </a:lnTo>
                  <a:close/>
                </a:path>
              </a:pathLst>
            </a:custGeom>
            <a:grpFill/>
            <a:ln w="6271" cap="flat">
              <a:noFill/>
              <a:prstDash val="solid"/>
              <a:miter/>
            </a:ln>
          </p:spPr>
          <p:txBody>
            <a:bodyPr rtlCol="0" anchor="ctr"/>
            <a:lstStyle/>
            <a:p>
              <a:pPr algn="ctr"/>
              <a:endParaRPr lang="en-US"/>
            </a:p>
          </p:txBody>
        </p:sp>
        <p:sp>
          <p:nvSpPr>
            <p:cNvPr id="17" name="Picture Placeholder 75">
              <a:extLst>
                <a:ext uri="{FF2B5EF4-FFF2-40B4-BE49-F238E27FC236}">
                  <a16:creationId xmlns:a16="http://schemas.microsoft.com/office/drawing/2014/main" id="{E8C0D2CF-95CC-2D6E-F7F3-0FCF44986EE3}"/>
                </a:ext>
              </a:extLst>
            </p:cNvPr>
            <p:cNvSpPr/>
            <p:nvPr/>
          </p:nvSpPr>
          <p:spPr>
            <a:xfrm>
              <a:off x="2059702"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18" name="Picture Placeholder 75">
              <a:extLst>
                <a:ext uri="{FF2B5EF4-FFF2-40B4-BE49-F238E27FC236}">
                  <a16:creationId xmlns:a16="http://schemas.microsoft.com/office/drawing/2014/main" id="{10FF7480-3A9F-0E33-6D58-897B6EB82BF7}"/>
                </a:ext>
              </a:extLst>
            </p:cNvPr>
            <p:cNvSpPr/>
            <p:nvPr/>
          </p:nvSpPr>
          <p:spPr>
            <a:xfrm>
              <a:off x="2088100"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19" name="Picture Placeholder 75">
              <a:extLst>
                <a:ext uri="{FF2B5EF4-FFF2-40B4-BE49-F238E27FC236}">
                  <a16:creationId xmlns:a16="http://schemas.microsoft.com/office/drawing/2014/main" id="{6D1A3E9D-DD29-3200-5C0C-59DE21572793}"/>
                </a:ext>
              </a:extLst>
            </p:cNvPr>
            <p:cNvSpPr/>
            <p:nvPr/>
          </p:nvSpPr>
          <p:spPr>
            <a:xfrm>
              <a:off x="2059702"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0" name="Picture Placeholder 75">
              <a:extLst>
                <a:ext uri="{FF2B5EF4-FFF2-40B4-BE49-F238E27FC236}">
                  <a16:creationId xmlns:a16="http://schemas.microsoft.com/office/drawing/2014/main" id="{2215B994-8942-915A-75BB-C08813B65B84}"/>
                </a:ext>
              </a:extLst>
            </p:cNvPr>
            <p:cNvSpPr/>
            <p:nvPr/>
          </p:nvSpPr>
          <p:spPr>
            <a:xfrm>
              <a:off x="2088100"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1" name="Picture Placeholder 75">
              <a:extLst>
                <a:ext uri="{FF2B5EF4-FFF2-40B4-BE49-F238E27FC236}">
                  <a16:creationId xmlns:a16="http://schemas.microsoft.com/office/drawing/2014/main" id="{63DA9B20-40D9-6215-FC46-375929084973}"/>
                </a:ext>
              </a:extLst>
            </p:cNvPr>
            <p:cNvSpPr/>
            <p:nvPr/>
          </p:nvSpPr>
          <p:spPr>
            <a:xfrm>
              <a:off x="2059702"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2" name="Picture Placeholder 75">
              <a:extLst>
                <a:ext uri="{FF2B5EF4-FFF2-40B4-BE49-F238E27FC236}">
                  <a16:creationId xmlns:a16="http://schemas.microsoft.com/office/drawing/2014/main" id="{5DAD5349-B1E6-7788-E3A5-B51CFC8D23D8}"/>
                </a:ext>
              </a:extLst>
            </p:cNvPr>
            <p:cNvSpPr/>
            <p:nvPr/>
          </p:nvSpPr>
          <p:spPr>
            <a:xfrm>
              <a:off x="2088100"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3" name="Picture Placeholder 75">
              <a:extLst>
                <a:ext uri="{FF2B5EF4-FFF2-40B4-BE49-F238E27FC236}">
                  <a16:creationId xmlns:a16="http://schemas.microsoft.com/office/drawing/2014/main" id="{D1F039B2-0E3E-7CB3-8B45-4F46E4AA4158}"/>
                </a:ext>
              </a:extLst>
            </p:cNvPr>
            <p:cNvSpPr/>
            <p:nvPr/>
          </p:nvSpPr>
          <p:spPr>
            <a:xfrm>
              <a:off x="2059702"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4" name="Picture Placeholder 75">
              <a:extLst>
                <a:ext uri="{FF2B5EF4-FFF2-40B4-BE49-F238E27FC236}">
                  <a16:creationId xmlns:a16="http://schemas.microsoft.com/office/drawing/2014/main" id="{D32E987C-BE51-FB87-2AFD-75D5DB674593}"/>
                </a:ext>
              </a:extLst>
            </p:cNvPr>
            <p:cNvSpPr/>
            <p:nvPr/>
          </p:nvSpPr>
          <p:spPr>
            <a:xfrm>
              <a:off x="2088100"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5" name="Picture Placeholder 75">
              <a:extLst>
                <a:ext uri="{FF2B5EF4-FFF2-40B4-BE49-F238E27FC236}">
                  <a16:creationId xmlns:a16="http://schemas.microsoft.com/office/drawing/2014/main" id="{DF61EE35-E090-CE86-BB04-12D10F929EAB}"/>
                </a:ext>
              </a:extLst>
            </p:cNvPr>
            <p:cNvSpPr/>
            <p:nvPr/>
          </p:nvSpPr>
          <p:spPr>
            <a:xfrm>
              <a:off x="2059702"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6" name="Picture Placeholder 75">
              <a:extLst>
                <a:ext uri="{FF2B5EF4-FFF2-40B4-BE49-F238E27FC236}">
                  <a16:creationId xmlns:a16="http://schemas.microsoft.com/office/drawing/2014/main" id="{F4E038F6-CBCE-E952-8BF2-F1BFEEFBDEC1}"/>
                </a:ext>
              </a:extLst>
            </p:cNvPr>
            <p:cNvSpPr/>
            <p:nvPr/>
          </p:nvSpPr>
          <p:spPr>
            <a:xfrm>
              <a:off x="2088100"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7" name="Picture Placeholder 75">
              <a:extLst>
                <a:ext uri="{FF2B5EF4-FFF2-40B4-BE49-F238E27FC236}">
                  <a16:creationId xmlns:a16="http://schemas.microsoft.com/office/drawing/2014/main" id="{7208CBA3-D117-2B9A-7D9E-B4733097F5E3}"/>
                </a:ext>
              </a:extLst>
            </p:cNvPr>
            <p:cNvSpPr/>
            <p:nvPr/>
          </p:nvSpPr>
          <p:spPr>
            <a:xfrm>
              <a:off x="2059702"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8" name="Picture Placeholder 75">
              <a:extLst>
                <a:ext uri="{FF2B5EF4-FFF2-40B4-BE49-F238E27FC236}">
                  <a16:creationId xmlns:a16="http://schemas.microsoft.com/office/drawing/2014/main" id="{286B1465-4849-41FC-A64F-867BCF7D79E7}"/>
                </a:ext>
              </a:extLst>
            </p:cNvPr>
            <p:cNvSpPr/>
            <p:nvPr/>
          </p:nvSpPr>
          <p:spPr>
            <a:xfrm>
              <a:off x="2088100"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29" name="Picture Placeholder 75">
              <a:extLst>
                <a:ext uri="{FF2B5EF4-FFF2-40B4-BE49-F238E27FC236}">
                  <a16:creationId xmlns:a16="http://schemas.microsoft.com/office/drawing/2014/main" id="{2F510F17-2E1E-35D8-5D9F-0C7E049270E4}"/>
                </a:ext>
              </a:extLst>
            </p:cNvPr>
            <p:cNvSpPr/>
            <p:nvPr/>
          </p:nvSpPr>
          <p:spPr>
            <a:xfrm>
              <a:off x="2059702"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30" name="Picture Placeholder 75">
              <a:extLst>
                <a:ext uri="{FF2B5EF4-FFF2-40B4-BE49-F238E27FC236}">
                  <a16:creationId xmlns:a16="http://schemas.microsoft.com/office/drawing/2014/main" id="{29655592-FED0-EE41-D747-3BA5ABA97AF5}"/>
                </a:ext>
              </a:extLst>
            </p:cNvPr>
            <p:cNvSpPr/>
            <p:nvPr/>
          </p:nvSpPr>
          <p:spPr>
            <a:xfrm>
              <a:off x="2088100"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31" name="Picture Placeholder 75">
              <a:extLst>
                <a:ext uri="{FF2B5EF4-FFF2-40B4-BE49-F238E27FC236}">
                  <a16:creationId xmlns:a16="http://schemas.microsoft.com/office/drawing/2014/main" id="{52007E03-2733-33B4-EE97-811532DBFAD4}"/>
                </a:ext>
              </a:extLst>
            </p:cNvPr>
            <p:cNvSpPr/>
            <p:nvPr/>
          </p:nvSpPr>
          <p:spPr>
            <a:xfrm>
              <a:off x="2059702"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32" name="Picture Placeholder 75">
              <a:extLst>
                <a:ext uri="{FF2B5EF4-FFF2-40B4-BE49-F238E27FC236}">
                  <a16:creationId xmlns:a16="http://schemas.microsoft.com/office/drawing/2014/main" id="{B626588B-F399-C349-BD0E-AB3E3F2548F0}"/>
                </a:ext>
              </a:extLst>
            </p:cNvPr>
            <p:cNvSpPr/>
            <p:nvPr/>
          </p:nvSpPr>
          <p:spPr>
            <a:xfrm>
              <a:off x="2088100"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pPr algn="ctr"/>
              <a:endParaRPr lang="en-US"/>
            </a:p>
          </p:txBody>
        </p:sp>
        <p:sp>
          <p:nvSpPr>
            <p:cNvPr id="33" name="Picture Placeholder 75">
              <a:extLst>
                <a:ext uri="{FF2B5EF4-FFF2-40B4-BE49-F238E27FC236}">
                  <a16:creationId xmlns:a16="http://schemas.microsoft.com/office/drawing/2014/main" id="{E9148422-6458-2249-3202-329379A6C2F6}"/>
                </a:ext>
              </a:extLst>
            </p:cNvPr>
            <p:cNvSpPr/>
            <p:nvPr/>
          </p:nvSpPr>
          <p:spPr>
            <a:xfrm>
              <a:off x="2151978" y="1214286"/>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pPr algn="ctr"/>
              <a:endParaRPr lang="en-US"/>
            </a:p>
          </p:txBody>
        </p:sp>
        <p:sp>
          <p:nvSpPr>
            <p:cNvPr id="34" name="Picture Placeholder 75">
              <a:extLst>
                <a:ext uri="{FF2B5EF4-FFF2-40B4-BE49-F238E27FC236}">
                  <a16:creationId xmlns:a16="http://schemas.microsoft.com/office/drawing/2014/main" id="{3C54B191-7A61-CDE8-D3C1-2DC1027E360A}"/>
                </a:ext>
              </a:extLst>
            </p:cNvPr>
            <p:cNvSpPr/>
            <p:nvPr/>
          </p:nvSpPr>
          <p:spPr>
            <a:xfrm>
              <a:off x="2151978" y="1244771"/>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pPr algn="ctr"/>
              <a:endParaRPr lang="en-US"/>
            </a:p>
          </p:txBody>
        </p:sp>
        <p:sp>
          <p:nvSpPr>
            <p:cNvPr id="35" name="Picture Placeholder 75">
              <a:extLst>
                <a:ext uri="{FF2B5EF4-FFF2-40B4-BE49-F238E27FC236}">
                  <a16:creationId xmlns:a16="http://schemas.microsoft.com/office/drawing/2014/main" id="{0669824D-3953-B725-B61E-D3D6F313AD16}"/>
                </a:ext>
              </a:extLst>
            </p:cNvPr>
            <p:cNvSpPr/>
            <p:nvPr/>
          </p:nvSpPr>
          <p:spPr>
            <a:xfrm>
              <a:off x="2151978" y="1275318"/>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pPr algn="ctr"/>
              <a:endParaRPr lang="en-US"/>
            </a:p>
          </p:txBody>
        </p:sp>
        <p:sp>
          <p:nvSpPr>
            <p:cNvPr id="36" name="Picture Placeholder 75">
              <a:extLst>
                <a:ext uri="{FF2B5EF4-FFF2-40B4-BE49-F238E27FC236}">
                  <a16:creationId xmlns:a16="http://schemas.microsoft.com/office/drawing/2014/main" id="{70E75727-158D-E9AA-8D6D-536C2E7550F4}"/>
                </a:ext>
              </a:extLst>
            </p:cNvPr>
            <p:cNvSpPr/>
            <p:nvPr/>
          </p:nvSpPr>
          <p:spPr>
            <a:xfrm>
              <a:off x="2151978" y="1305803"/>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pPr algn="ctr"/>
              <a:endParaRPr lang="en-US"/>
            </a:p>
          </p:txBody>
        </p:sp>
        <p:sp>
          <p:nvSpPr>
            <p:cNvPr id="37" name="Picture Placeholder 75">
              <a:extLst>
                <a:ext uri="{FF2B5EF4-FFF2-40B4-BE49-F238E27FC236}">
                  <a16:creationId xmlns:a16="http://schemas.microsoft.com/office/drawing/2014/main" id="{D91E6AA2-26CF-BB27-8282-FAF85D0394D3}"/>
                </a:ext>
              </a:extLst>
            </p:cNvPr>
            <p:cNvSpPr/>
            <p:nvPr/>
          </p:nvSpPr>
          <p:spPr>
            <a:xfrm>
              <a:off x="2042752" y="915828"/>
              <a:ext cx="59893" cy="120357"/>
            </a:xfrm>
            <a:custGeom>
              <a:avLst/>
              <a:gdLst>
                <a:gd name="connsiteX0" fmla="*/ 29915 w 59893"/>
                <a:gd name="connsiteY0" fmla="*/ 0 h 120357"/>
                <a:gd name="connsiteX1" fmla="*/ 0 w 59893"/>
                <a:gd name="connsiteY1" fmla="*/ 51925 h 120357"/>
                <a:gd name="connsiteX2" fmla="*/ 22010 w 59893"/>
                <a:gd name="connsiteY2" fmla="*/ 51925 h 120357"/>
                <a:gd name="connsiteX3" fmla="*/ 22010 w 59893"/>
                <a:gd name="connsiteY3" fmla="*/ 120357 h 120357"/>
                <a:gd name="connsiteX4" fmla="*/ 37821 w 59893"/>
                <a:gd name="connsiteY4" fmla="*/ 120357 h 120357"/>
                <a:gd name="connsiteX5" fmla="*/ 37821 w 59893"/>
                <a:gd name="connsiteY5" fmla="*/ 51925 h 120357"/>
                <a:gd name="connsiteX6" fmla="*/ 59894 w 59893"/>
                <a:gd name="connsiteY6" fmla="*/ 51925 h 120357"/>
                <a:gd name="connsiteX7" fmla="*/ 29915 w 59893"/>
                <a:gd name="connsiteY7" fmla="*/ 0 h 1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20357">
                  <a:moveTo>
                    <a:pt x="29915" y="0"/>
                  </a:moveTo>
                  <a:lnTo>
                    <a:pt x="0" y="51925"/>
                  </a:lnTo>
                  <a:lnTo>
                    <a:pt x="22010" y="51925"/>
                  </a:lnTo>
                  <a:lnTo>
                    <a:pt x="22010" y="120357"/>
                  </a:lnTo>
                  <a:lnTo>
                    <a:pt x="37821" y="120357"/>
                  </a:lnTo>
                  <a:lnTo>
                    <a:pt x="37821" y="51925"/>
                  </a:lnTo>
                  <a:lnTo>
                    <a:pt x="59894" y="51925"/>
                  </a:lnTo>
                  <a:lnTo>
                    <a:pt x="29915" y="0"/>
                  </a:lnTo>
                  <a:close/>
                </a:path>
              </a:pathLst>
            </a:custGeom>
            <a:grpFill/>
            <a:ln w="6271" cap="flat">
              <a:noFill/>
              <a:prstDash val="solid"/>
              <a:miter/>
            </a:ln>
          </p:spPr>
          <p:txBody>
            <a:bodyPr rtlCol="0" anchor="ctr"/>
            <a:lstStyle/>
            <a:p>
              <a:pPr algn="ctr"/>
              <a:endParaRPr lang="en-US"/>
            </a:p>
          </p:txBody>
        </p:sp>
        <p:sp>
          <p:nvSpPr>
            <p:cNvPr id="38" name="Picture Placeholder 75">
              <a:extLst>
                <a:ext uri="{FF2B5EF4-FFF2-40B4-BE49-F238E27FC236}">
                  <a16:creationId xmlns:a16="http://schemas.microsoft.com/office/drawing/2014/main" id="{204DAB95-74E2-FBC0-601D-049EAD912FAF}"/>
                </a:ext>
              </a:extLst>
            </p:cNvPr>
            <p:cNvSpPr/>
            <p:nvPr/>
          </p:nvSpPr>
          <p:spPr>
            <a:xfrm>
              <a:off x="2174810" y="915955"/>
              <a:ext cx="59893" cy="225345"/>
            </a:xfrm>
            <a:custGeom>
              <a:avLst/>
              <a:gdLst>
                <a:gd name="connsiteX0" fmla="*/ 59894 w 59893"/>
                <a:gd name="connsiteY0" fmla="*/ 51862 h 225345"/>
                <a:gd name="connsiteX1" fmla="*/ 29979 w 59893"/>
                <a:gd name="connsiteY1" fmla="*/ 0 h 225345"/>
                <a:gd name="connsiteX2" fmla="*/ 0 w 59893"/>
                <a:gd name="connsiteY2" fmla="*/ 51862 h 225345"/>
                <a:gd name="connsiteX3" fmla="*/ 22073 w 59893"/>
                <a:gd name="connsiteY3" fmla="*/ 51862 h 225345"/>
                <a:gd name="connsiteX4" fmla="*/ 22073 w 59893"/>
                <a:gd name="connsiteY4" fmla="*/ 225345 h 225345"/>
                <a:gd name="connsiteX5" fmla="*/ 37884 w 59893"/>
                <a:gd name="connsiteY5" fmla="*/ 225345 h 225345"/>
                <a:gd name="connsiteX6" fmla="*/ 37884 w 59893"/>
                <a:gd name="connsiteY6" fmla="*/ 51862 h 225345"/>
                <a:gd name="connsiteX7" fmla="*/ 59894 w 59893"/>
                <a:gd name="connsiteY7" fmla="*/ 51862 h 22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225345">
                  <a:moveTo>
                    <a:pt x="59894" y="51862"/>
                  </a:moveTo>
                  <a:lnTo>
                    <a:pt x="29979" y="0"/>
                  </a:lnTo>
                  <a:lnTo>
                    <a:pt x="0" y="51862"/>
                  </a:lnTo>
                  <a:lnTo>
                    <a:pt x="22073" y="51862"/>
                  </a:lnTo>
                  <a:lnTo>
                    <a:pt x="22073" y="225345"/>
                  </a:lnTo>
                  <a:lnTo>
                    <a:pt x="37884" y="225345"/>
                  </a:lnTo>
                  <a:lnTo>
                    <a:pt x="37884" y="51862"/>
                  </a:lnTo>
                  <a:lnTo>
                    <a:pt x="59894" y="51862"/>
                  </a:lnTo>
                  <a:close/>
                </a:path>
              </a:pathLst>
            </a:custGeom>
            <a:grpFill/>
            <a:ln w="6271" cap="flat">
              <a:noFill/>
              <a:prstDash val="solid"/>
              <a:miter/>
            </a:ln>
          </p:spPr>
          <p:txBody>
            <a:bodyPr rtlCol="0" anchor="ctr"/>
            <a:lstStyle/>
            <a:p>
              <a:pPr algn="ctr"/>
              <a:endParaRPr lang="en-US"/>
            </a:p>
          </p:txBody>
        </p:sp>
        <p:sp>
          <p:nvSpPr>
            <p:cNvPr id="39" name="Picture Placeholder 75">
              <a:extLst>
                <a:ext uri="{FF2B5EF4-FFF2-40B4-BE49-F238E27FC236}">
                  <a16:creationId xmlns:a16="http://schemas.microsoft.com/office/drawing/2014/main" id="{50F2CE88-F3A3-779D-DB64-54B4190B4A43}"/>
                </a:ext>
              </a:extLst>
            </p:cNvPr>
            <p:cNvSpPr/>
            <p:nvPr/>
          </p:nvSpPr>
          <p:spPr>
            <a:xfrm>
              <a:off x="2109540" y="868836"/>
              <a:ext cx="59893" cy="167348"/>
            </a:xfrm>
            <a:custGeom>
              <a:avLst/>
              <a:gdLst>
                <a:gd name="connsiteX0" fmla="*/ 29789 w 59893"/>
                <a:gd name="connsiteY0" fmla="*/ 0 h 167348"/>
                <a:gd name="connsiteX1" fmla="*/ 0 w 59893"/>
                <a:gd name="connsiteY1" fmla="*/ 51988 h 167348"/>
                <a:gd name="connsiteX2" fmla="*/ 22073 w 59893"/>
                <a:gd name="connsiteY2" fmla="*/ 51925 h 167348"/>
                <a:gd name="connsiteX3" fmla="*/ 22452 w 59893"/>
                <a:gd name="connsiteY3" fmla="*/ 167349 h 167348"/>
                <a:gd name="connsiteX4" fmla="*/ 38264 w 59893"/>
                <a:gd name="connsiteY4" fmla="*/ 167286 h 167348"/>
                <a:gd name="connsiteX5" fmla="*/ 37884 w 59893"/>
                <a:gd name="connsiteY5" fmla="*/ 51862 h 167348"/>
                <a:gd name="connsiteX6" fmla="*/ 59894 w 59893"/>
                <a:gd name="connsiteY6" fmla="*/ 51798 h 167348"/>
                <a:gd name="connsiteX7" fmla="*/ 29789 w 59893"/>
                <a:gd name="connsiteY7" fmla="*/ 0 h 1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67348">
                  <a:moveTo>
                    <a:pt x="29789" y="0"/>
                  </a:moveTo>
                  <a:lnTo>
                    <a:pt x="0" y="51988"/>
                  </a:lnTo>
                  <a:lnTo>
                    <a:pt x="22073" y="51925"/>
                  </a:lnTo>
                  <a:lnTo>
                    <a:pt x="22452" y="167349"/>
                  </a:lnTo>
                  <a:lnTo>
                    <a:pt x="38264" y="167286"/>
                  </a:lnTo>
                  <a:lnTo>
                    <a:pt x="37884" y="51862"/>
                  </a:lnTo>
                  <a:lnTo>
                    <a:pt x="59894" y="51798"/>
                  </a:lnTo>
                  <a:lnTo>
                    <a:pt x="29789" y="0"/>
                  </a:lnTo>
                  <a:close/>
                </a:path>
              </a:pathLst>
            </a:custGeom>
            <a:grpFill/>
            <a:ln w="6271" cap="flat">
              <a:noFill/>
              <a:prstDash val="solid"/>
              <a:miter/>
            </a:ln>
          </p:spPr>
          <p:txBody>
            <a:bodyPr rtlCol="0" anchor="ctr"/>
            <a:lstStyle/>
            <a:p>
              <a:pPr algn="ctr"/>
              <a:endParaRPr lang="en-US"/>
            </a:p>
          </p:txBody>
        </p:sp>
      </p:grpSp>
      <p:grpSp>
        <p:nvGrpSpPr>
          <p:cNvPr id="68" name="Group 67">
            <a:extLst>
              <a:ext uri="{FF2B5EF4-FFF2-40B4-BE49-F238E27FC236}">
                <a16:creationId xmlns:a16="http://schemas.microsoft.com/office/drawing/2014/main" id="{6574E63C-A385-4976-BD25-9724EAA80B5A}"/>
              </a:ext>
            </a:extLst>
          </p:cNvPr>
          <p:cNvGrpSpPr/>
          <p:nvPr/>
        </p:nvGrpSpPr>
        <p:grpSpPr>
          <a:xfrm>
            <a:off x="8223850" y="1093985"/>
            <a:ext cx="2674233" cy="4296224"/>
            <a:chOff x="8143882" y="1066800"/>
            <a:chExt cx="2674930" cy="4297343"/>
          </a:xfrm>
        </p:grpSpPr>
        <p:sp>
          <p:nvSpPr>
            <p:cNvPr id="87" name="Rectangle 86">
              <a:extLst>
                <a:ext uri="{FF2B5EF4-FFF2-40B4-BE49-F238E27FC236}">
                  <a16:creationId xmlns:a16="http://schemas.microsoft.com/office/drawing/2014/main" id="{BE84B9CD-7D62-4784-8B0C-3BE87785B11D}"/>
                </a:ext>
              </a:extLst>
            </p:cNvPr>
            <p:cNvSpPr/>
            <p:nvPr/>
          </p:nvSpPr>
          <p:spPr>
            <a:xfrm>
              <a:off x="8143882" y="1066800"/>
              <a:ext cx="2674930"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95" name="TextBox 94">
              <a:extLst>
                <a:ext uri="{FF2B5EF4-FFF2-40B4-BE49-F238E27FC236}">
                  <a16:creationId xmlns:a16="http://schemas.microsoft.com/office/drawing/2014/main" id="{B3EB51F8-F5A8-4692-A055-6518AB2DE70C}"/>
                </a:ext>
              </a:extLst>
            </p:cNvPr>
            <p:cNvSpPr txBox="1"/>
            <p:nvPr/>
          </p:nvSpPr>
          <p:spPr>
            <a:xfrm>
              <a:off x="8283833" y="1145491"/>
              <a:ext cx="1362881"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Green</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Enterprise</a:t>
              </a:r>
            </a:p>
          </p:txBody>
        </p:sp>
        <p:grpSp>
          <p:nvGrpSpPr>
            <p:cNvPr id="96" name="Group 4">
              <a:extLst>
                <a:ext uri="{FF2B5EF4-FFF2-40B4-BE49-F238E27FC236}">
                  <a16:creationId xmlns:a16="http://schemas.microsoft.com/office/drawing/2014/main" id="{0E4F6FB9-5EC5-4CDC-9A31-A5069CC0D4AA}"/>
                </a:ext>
              </a:extLst>
            </p:cNvPr>
            <p:cNvGrpSpPr>
              <a:grpSpLocks noChangeAspect="1"/>
            </p:cNvGrpSpPr>
            <p:nvPr/>
          </p:nvGrpSpPr>
          <p:grpSpPr bwMode="auto">
            <a:xfrm>
              <a:off x="9978316" y="1406098"/>
              <a:ext cx="638039" cy="543468"/>
              <a:chOff x="4138" y="1092"/>
              <a:chExt cx="506" cy="431"/>
            </a:xfrm>
            <a:solidFill>
              <a:srgbClr val="006990">
                <a:lumMod val="75000"/>
              </a:srgbClr>
            </a:solidFill>
          </p:grpSpPr>
          <p:sp>
            <p:nvSpPr>
              <p:cNvPr id="98" name="Freeform 57">
                <a:extLst>
                  <a:ext uri="{FF2B5EF4-FFF2-40B4-BE49-F238E27FC236}">
                    <a16:creationId xmlns:a16="http://schemas.microsoft.com/office/drawing/2014/main" id="{86A03457-D35D-4445-9189-585AB260E51C}"/>
                  </a:ext>
                </a:extLst>
              </p:cNvPr>
              <p:cNvSpPr>
                <a:spLocks/>
              </p:cNvSpPr>
              <p:nvPr/>
            </p:nvSpPr>
            <p:spPr bwMode="auto">
              <a:xfrm>
                <a:off x="4500"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3" y="0"/>
                      <a:pt x="118" y="0"/>
                    </a:cubicBezTo>
                    <a:cubicBezTo>
                      <a:pt x="183" y="0"/>
                      <a:pt x="236" y="53"/>
                      <a:pt x="236" y="118"/>
                    </a:cubicBezTo>
                    <a:cubicBezTo>
                      <a:pt x="236" y="184"/>
                      <a:pt x="183" y="237"/>
                      <a:pt x="118" y="237"/>
                    </a:cubicBezTo>
                    <a:cubicBezTo>
                      <a:pt x="53"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99" name="Freeform 6">
                <a:extLst>
                  <a:ext uri="{FF2B5EF4-FFF2-40B4-BE49-F238E27FC236}">
                    <a16:creationId xmlns:a16="http://schemas.microsoft.com/office/drawing/2014/main" id="{4FCFD35C-DECB-4AD2-BD6C-C4CCE67B86AC}"/>
                  </a:ext>
                </a:extLst>
              </p:cNvPr>
              <p:cNvSpPr>
                <a:spLocks/>
              </p:cNvSpPr>
              <p:nvPr/>
            </p:nvSpPr>
            <p:spPr bwMode="auto">
              <a:xfrm>
                <a:off x="4138"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2" y="0"/>
                      <a:pt x="118" y="0"/>
                    </a:cubicBezTo>
                    <a:cubicBezTo>
                      <a:pt x="183" y="0"/>
                      <a:pt x="236" y="53"/>
                      <a:pt x="236" y="118"/>
                    </a:cubicBezTo>
                    <a:cubicBezTo>
                      <a:pt x="236" y="184"/>
                      <a:pt x="183" y="237"/>
                      <a:pt x="118" y="237"/>
                    </a:cubicBezTo>
                    <a:cubicBezTo>
                      <a:pt x="52"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100" name="Freeform 7">
                <a:extLst>
                  <a:ext uri="{FF2B5EF4-FFF2-40B4-BE49-F238E27FC236}">
                    <a16:creationId xmlns:a16="http://schemas.microsoft.com/office/drawing/2014/main" id="{A0EEDE67-15DC-4BD6-A331-AAA6E36751F7}"/>
                  </a:ext>
                </a:extLst>
              </p:cNvPr>
              <p:cNvSpPr>
                <a:spLocks/>
              </p:cNvSpPr>
              <p:nvPr/>
            </p:nvSpPr>
            <p:spPr bwMode="auto">
              <a:xfrm>
                <a:off x="4319" y="1092"/>
                <a:ext cx="144" cy="144"/>
              </a:xfrm>
              <a:custGeom>
                <a:avLst/>
                <a:gdLst>
                  <a:gd name="T0" fmla="*/ 0 w 237"/>
                  <a:gd name="T1" fmla="*/ 117 h 235"/>
                  <a:gd name="T2" fmla="*/ 0 w 237"/>
                  <a:gd name="T3" fmla="*/ 117 h 235"/>
                  <a:gd name="T4" fmla="*/ 118 w 237"/>
                  <a:gd name="T5" fmla="*/ 0 h 235"/>
                  <a:gd name="T6" fmla="*/ 237 w 237"/>
                  <a:gd name="T7" fmla="*/ 117 h 235"/>
                  <a:gd name="T8" fmla="*/ 118 w 237"/>
                  <a:gd name="T9" fmla="*/ 235 h 235"/>
                  <a:gd name="T10" fmla="*/ 0 w 237"/>
                  <a:gd name="T11" fmla="*/ 117 h 235"/>
                </a:gdLst>
                <a:ahLst/>
                <a:cxnLst>
                  <a:cxn ang="0">
                    <a:pos x="T0" y="T1"/>
                  </a:cxn>
                  <a:cxn ang="0">
                    <a:pos x="T2" y="T3"/>
                  </a:cxn>
                  <a:cxn ang="0">
                    <a:pos x="T4" y="T5"/>
                  </a:cxn>
                  <a:cxn ang="0">
                    <a:pos x="T6" y="T7"/>
                  </a:cxn>
                  <a:cxn ang="0">
                    <a:pos x="T8" y="T9"/>
                  </a:cxn>
                  <a:cxn ang="0">
                    <a:pos x="T10" y="T11"/>
                  </a:cxn>
                </a:cxnLst>
                <a:rect l="0" t="0" r="r" b="b"/>
                <a:pathLst>
                  <a:path w="237" h="235">
                    <a:moveTo>
                      <a:pt x="0" y="117"/>
                    </a:moveTo>
                    <a:lnTo>
                      <a:pt x="0" y="117"/>
                    </a:lnTo>
                    <a:cubicBezTo>
                      <a:pt x="0" y="52"/>
                      <a:pt x="53" y="0"/>
                      <a:pt x="118" y="0"/>
                    </a:cubicBezTo>
                    <a:cubicBezTo>
                      <a:pt x="184" y="0"/>
                      <a:pt x="237" y="52"/>
                      <a:pt x="237" y="117"/>
                    </a:cubicBezTo>
                    <a:cubicBezTo>
                      <a:pt x="237" y="182"/>
                      <a:pt x="184" y="235"/>
                      <a:pt x="118" y="235"/>
                    </a:cubicBezTo>
                    <a:cubicBezTo>
                      <a:pt x="53" y="235"/>
                      <a:pt x="0" y="182"/>
                      <a:pt x="0" y="117"/>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cxnSp>
          <p:nvCxnSpPr>
            <p:cNvPr id="97" name="Straight Connector 96">
              <a:extLst>
                <a:ext uri="{FF2B5EF4-FFF2-40B4-BE49-F238E27FC236}">
                  <a16:creationId xmlns:a16="http://schemas.microsoft.com/office/drawing/2014/main" id="{CB2E1A62-E4F8-4EAA-8374-1601246F17EC}"/>
                </a:ext>
              </a:extLst>
            </p:cNvPr>
            <p:cNvCxnSpPr>
              <a:cxnSpLocks/>
            </p:cNvCxnSpPr>
            <p:nvPr/>
          </p:nvCxnSpPr>
          <p:spPr>
            <a:xfrm>
              <a:off x="8147934" y="1852794"/>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69" name="Rounded Rectangle 112">
            <a:extLst>
              <a:ext uri="{FF2B5EF4-FFF2-40B4-BE49-F238E27FC236}">
                <a16:creationId xmlns:a16="http://schemas.microsoft.com/office/drawing/2014/main" id="{796787CB-C7DA-45AB-9E92-3835D3DE97AC}"/>
              </a:ext>
            </a:extLst>
          </p:cNvPr>
          <p:cNvSpPr/>
          <p:nvPr/>
        </p:nvSpPr>
        <p:spPr>
          <a:xfrm>
            <a:off x="8465580" y="3067059"/>
            <a:ext cx="2191829" cy="1005840"/>
          </a:xfrm>
          <a:prstGeom prst="rect">
            <a:avLst/>
          </a:prstGeom>
          <a:solidFill>
            <a:schemeClr val="accent4">
              <a:lumMod val="75000"/>
            </a:schemeClr>
          </a:solidFill>
          <a:ln w="25400" cap="flat" cmpd="sng" algn="ctr">
            <a:solidFill>
              <a:schemeClr val="bg1"/>
            </a:solidFill>
            <a:prstDash val="solid"/>
          </a:ln>
          <a:effectLst/>
        </p:spPr>
        <p:txBody>
          <a:bodyPr wrap="square" tIns="63991" rtlCol="0" anchor="ctr"/>
          <a:lstStyle/>
          <a:p>
            <a:pPr marL="73130" indent="-73130" algn="ctr" defTabSz="914126">
              <a:lnSpc>
                <a:spcPct val="90000"/>
              </a:lnSpc>
              <a:spcAft>
                <a:spcPts val="200"/>
              </a:spcAft>
            </a:pPr>
            <a:r>
              <a:rPr lang="en-US" sz="1600" b="1" kern="0">
                <a:solidFill>
                  <a:schemeClr val="bg1"/>
                </a:solidFill>
              </a:rPr>
              <a:t>Green Automation</a:t>
            </a:r>
          </a:p>
        </p:txBody>
      </p:sp>
      <p:sp>
        <p:nvSpPr>
          <p:cNvPr id="70" name="Rounded Rectangle 113">
            <a:extLst>
              <a:ext uri="{FF2B5EF4-FFF2-40B4-BE49-F238E27FC236}">
                <a16:creationId xmlns:a16="http://schemas.microsoft.com/office/drawing/2014/main" id="{89945475-DB9A-48F0-A6EB-EBE11768BD04}"/>
              </a:ext>
            </a:extLst>
          </p:cNvPr>
          <p:cNvSpPr/>
          <p:nvPr/>
        </p:nvSpPr>
        <p:spPr>
          <a:xfrm>
            <a:off x="8465580" y="4166837"/>
            <a:ext cx="2191829" cy="896112"/>
          </a:xfrm>
          <a:prstGeom prst="rect">
            <a:avLst/>
          </a:prstGeom>
          <a:solidFill>
            <a:schemeClr val="accent4">
              <a:lumMod val="75000"/>
            </a:schemeClr>
          </a:solidFill>
          <a:ln w="25400" cap="flat" cmpd="sng" algn="ctr">
            <a:solidFill>
              <a:schemeClr val="bg1"/>
            </a:solidFill>
            <a:prstDash val="solid"/>
          </a:ln>
          <a:effectLst/>
        </p:spPr>
        <p:txBody>
          <a:bodyPr wrap="square" tIns="63991" rtlCol="0" anchor="ctr"/>
          <a:lstStyle/>
          <a:p>
            <a:pPr marL="73130" indent="-73130" algn="ctr" defTabSz="914126">
              <a:lnSpc>
                <a:spcPct val="90000"/>
              </a:lnSpc>
              <a:spcAft>
                <a:spcPts val="200"/>
              </a:spcAft>
            </a:pPr>
            <a:r>
              <a:rPr lang="en-US" sz="1600" b="1" kern="0">
                <a:solidFill>
                  <a:schemeClr val="bg1"/>
                </a:solidFill>
              </a:rPr>
              <a:t>Green Policies</a:t>
            </a:r>
          </a:p>
        </p:txBody>
      </p:sp>
      <p:sp>
        <p:nvSpPr>
          <p:cNvPr id="71" name="Rounded Rectangle 114">
            <a:extLst>
              <a:ext uri="{FF2B5EF4-FFF2-40B4-BE49-F238E27FC236}">
                <a16:creationId xmlns:a16="http://schemas.microsoft.com/office/drawing/2014/main" id="{ADA36E55-1B3C-449A-9DD6-63EFDB53DFE2}"/>
              </a:ext>
            </a:extLst>
          </p:cNvPr>
          <p:cNvSpPr/>
          <p:nvPr/>
        </p:nvSpPr>
        <p:spPr>
          <a:xfrm>
            <a:off x="8465580" y="2131872"/>
            <a:ext cx="2191829" cy="841248"/>
          </a:xfrm>
          <a:prstGeom prst="rect">
            <a:avLst/>
          </a:prstGeom>
          <a:solidFill>
            <a:schemeClr val="accent4">
              <a:lumMod val="75000"/>
            </a:schemeClr>
          </a:solidFill>
          <a:ln w="25400" cap="flat" cmpd="sng" algn="ctr">
            <a:solidFill>
              <a:schemeClr val="bg1"/>
            </a:solidFill>
            <a:prstDash val="solid"/>
          </a:ln>
          <a:effectLst/>
        </p:spPr>
        <p:txBody>
          <a:bodyPr wrap="square" tIns="63991" rtlCol="0" anchor="ctr"/>
          <a:lstStyle/>
          <a:p>
            <a:pPr marL="73130" indent="-73130" algn="ctr" defTabSz="914126">
              <a:lnSpc>
                <a:spcPct val="90000"/>
              </a:lnSpc>
              <a:spcAft>
                <a:spcPts val="200"/>
              </a:spcAft>
            </a:pPr>
            <a:r>
              <a:rPr lang="en-US" sz="1600" b="1" kern="0">
                <a:solidFill>
                  <a:schemeClr val="bg1"/>
                </a:solidFill>
              </a:rPr>
              <a:t>Green Energy</a:t>
            </a:r>
          </a:p>
        </p:txBody>
      </p:sp>
      <p:grpSp>
        <p:nvGrpSpPr>
          <p:cNvPr id="40" name="Group 39" descr="Cloud Provider Hub&#10;">
            <a:extLst>
              <a:ext uri="{FF2B5EF4-FFF2-40B4-BE49-F238E27FC236}">
                <a16:creationId xmlns:a16="http://schemas.microsoft.com/office/drawing/2014/main" id="{BCEF0BC3-C70A-7E38-3735-C4BD5E873C86}"/>
              </a:ext>
            </a:extLst>
          </p:cNvPr>
          <p:cNvGrpSpPr/>
          <p:nvPr/>
        </p:nvGrpSpPr>
        <p:grpSpPr>
          <a:xfrm>
            <a:off x="10119248" y="1359404"/>
            <a:ext cx="687314" cy="659386"/>
            <a:chOff x="7123798" y="710974"/>
            <a:chExt cx="604007" cy="579464"/>
          </a:xfrm>
          <a:solidFill>
            <a:schemeClr val="bg1"/>
          </a:solidFill>
        </p:grpSpPr>
        <p:sp>
          <p:nvSpPr>
            <p:cNvPr id="41" name="Picture Placeholder 79">
              <a:extLst>
                <a:ext uri="{FF2B5EF4-FFF2-40B4-BE49-F238E27FC236}">
                  <a16:creationId xmlns:a16="http://schemas.microsoft.com/office/drawing/2014/main" id="{24A235DF-6769-D4F6-E7C6-911381483AE9}"/>
                </a:ext>
              </a:extLst>
            </p:cNvPr>
            <p:cNvSpPr/>
            <p:nvPr/>
          </p:nvSpPr>
          <p:spPr>
            <a:xfrm>
              <a:off x="7154848" y="1148128"/>
              <a:ext cx="127160" cy="79186"/>
            </a:xfrm>
            <a:custGeom>
              <a:avLst/>
              <a:gdLst>
                <a:gd name="connsiteX0" fmla="*/ 26880 w 127160"/>
                <a:gd name="connsiteY0" fmla="*/ 79186 h 79186"/>
                <a:gd name="connsiteX1" fmla="*/ 24792 w 127160"/>
                <a:gd name="connsiteY1" fmla="*/ 79186 h 79186"/>
                <a:gd name="connsiteX2" fmla="*/ 0 w 127160"/>
                <a:gd name="connsiteY2" fmla="*/ 53508 h 79186"/>
                <a:gd name="connsiteX3" fmla="*/ 23211 w 127160"/>
                <a:gd name="connsiteY3" fmla="*/ 30044 h 79186"/>
                <a:gd name="connsiteX4" fmla="*/ 49269 w 127160"/>
                <a:gd name="connsiteY4" fmla="*/ 14233 h 79186"/>
                <a:gd name="connsiteX5" fmla="*/ 53443 w 127160"/>
                <a:gd name="connsiteY5" fmla="*/ 14675 h 79186"/>
                <a:gd name="connsiteX6" fmla="*/ 80512 w 127160"/>
                <a:gd name="connsiteY6" fmla="*/ 2 h 79186"/>
                <a:gd name="connsiteX7" fmla="*/ 110681 w 127160"/>
                <a:gd name="connsiteY7" fmla="*/ 25301 h 79186"/>
                <a:gd name="connsiteX8" fmla="*/ 127124 w 127160"/>
                <a:gd name="connsiteY8" fmla="*/ 52117 h 79186"/>
                <a:gd name="connsiteX9" fmla="*/ 118333 w 127160"/>
                <a:gd name="connsiteY9" fmla="*/ 72545 h 79186"/>
                <a:gd name="connsiteX10" fmla="*/ 101573 w 127160"/>
                <a:gd name="connsiteY10" fmla="*/ 78870 h 79186"/>
                <a:gd name="connsiteX11" fmla="*/ 63625 w 127160"/>
                <a:gd name="connsiteY11" fmla="*/ 78870 h 79186"/>
                <a:gd name="connsiteX12" fmla="*/ 24160 w 127160"/>
                <a:gd name="connsiteY12" fmla="*/ 45603 h 79186"/>
                <a:gd name="connsiteX13" fmla="*/ 18341 w 127160"/>
                <a:gd name="connsiteY13" fmla="*/ 47943 h 79186"/>
                <a:gd name="connsiteX14" fmla="*/ 15685 w 127160"/>
                <a:gd name="connsiteY14" fmla="*/ 53888 h 79186"/>
                <a:gd name="connsiteX15" fmla="*/ 24792 w 127160"/>
                <a:gd name="connsiteY15" fmla="*/ 63375 h 79186"/>
                <a:gd name="connsiteX16" fmla="*/ 63183 w 127160"/>
                <a:gd name="connsiteY16" fmla="*/ 63375 h 79186"/>
                <a:gd name="connsiteX17" fmla="*/ 101700 w 127160"/>
                <a:gd name="connsiteY17" fmla="*/ 63375 h 79186"/>
                <a:gd name="connsiteX18" fmla="*/ 107202 w 127160"/>
                <a:gd name="connsiteY18" fmla="*/ 61098 h 79186"/>
                <a:gd name="connsiteX19" fmla="*/ 111060 w 127160"/>
                <a:gd name="connsiteY19" fmla="*/ 51737 h 79186"/>
                <a:gd name="connsiteX20" fmla="*/ 102712 w 127160"/>
                <a:gd name="connsiteY20" fmla="*/ 39594 h 79186"/>
                <a:gd name="connsiteX21" fmla="*/ 96387 w 127160"/>
                <a:gd name="connsiteY21" fmla="*/ 38962 h 79186"/>
                <a:gd name="connsiteX22" fmla="*/ 95818 w 127160"/>
                <a:gd name="connsiteY22" fmla="*/ 32637 h 79186"/>
                <a:gd name="connsiteX23" fmla="*/ 80069 w 127160"/>
                <a:gd name="connsiteY23" fmla="*/ 15940 h 79186"/>
                <a:gd name="connsiteX24" fmla="*/ 80069 w 127160"/>
                <a:gd name="connsiteY24" fmla="*/ 15940 h 79186"/>
                <a:gd name="connsiteX25" fmla="*/ 64764 w 127160"/>
                <a:gd name="connsiteY25" fmla="*/ 27135 h 79186"/>
                <a:gd name="connsiteX26" fmla="*/ 61665 w 127160"/>
                <a:gd name="connsiteY26" fmla="*/ 35104 h 79186"/>
                <a:gd name="connsiteX27" fmla="*/ 53949 w 127160"/>
                <a:gd name="connsiteY27" fmla="*/ 31372 h 79186"/>
                <a:gd name="connsiteX28" fmla="*/ 48889 w 127160"/>
                <a:gd name="connsiteY28" fmla="*/ 30171 h 79186"/>
                <a:gd name="connsiteX29" fmla="*/ 36240 w 127160"/>
                <a:gd name="connsiteY29" fmla="*/ 40290 h 79186"/>
                <a:gd name="connsiteX30" fmla="*/ 34532 w 127160"/>
                <a:gd name="connsiteY30" fmla="*/ 48512 h 79186"/>
                <a:gd name="connsiteX31" fmla="*/ 26437 w 127160"/>
                <a:gd name="connsiteY31" fmla="*/ 46298 h 79186"/>
                <a:gd name="connsiteX32" fmla="*/ 24350 w 127160"/>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160" h="79186">
                  <a:moveTo>
                    <a:pt x="26880" y="79186"/>
                  </a:moveTo>
                  <a:lnTo>
                    <a:pt x="24792" y="79186"/>
                  </a:lnTo>
                  <a:cubicBezTo>
                    <a:pt x="11015" y="78582"/>
                    <a:pt x="121" y="67298"/>
                    <a:pt x="0" y="53508"/>
                  </a:cubicBezTo>
                  <a:cubicBezTo>
                    <a:pt x="448" y="40836"/>
                    <a:pt x="10545" y="30629"/>
                    <a:pt x="23211" y="30044"/>
                  </a:cubicBezTo>
                  <a:cubicBezTo>
                    <a:pt x="28081" y="20153"/>
                    <a:pt x="38246" y="13985"/>
                    <a:pt x="49269" y="14233"/>
                  </a:cubicBezTo>
                  <a:cubicBezTo>
                    <a:pt x="50669" y="14279"/>
                    <a:pt x="52064" y="14427"/>
                    <a:pt x="53443" y="14675"/>
                  </a:cubicBezTo>
                  <a:cubicBezTo>
                    <a:pt x="59315" y="5425"/>
                    <a:pt x="69557" y="-126"/>
                    <a:pt x="80512" y="2"/>
                  </a:cubicBezTo>
                  <a:cubicBezTo>
                    <a:pt x="95095" y="736"/>
                    <a:pt x="107416" y="11068"/>
                    <a:pt x="110681" y="25301"/>
                  </a:cubicBezTo>
                  <a:cubicBezTo>
                    <a:pt x="121173" y="29987"/>
                    <a:pt x="127706" y="40640"/>
                    <a:pt x="127124" y="52117"/>
                  </a:cubicBezTo>
                  <a:cubicBezTo>
                    <a:pt x="126988" y="59816"/>
                    <a:pt x="123831" y="67153"/>
                    <a:pt x="118333" y="72545"/>
                  </a:cubicBezTo>
                  <a:cubicBezTo>
                    <a:pt x="113811" y="76799"/>
                    <a:pt x="107779" y="79076"/>
                    <a:pt x="101573" y="78870"/>
                  </a:cubicBezTo>
                  <a:lnTo>
                    <a:pt x="63625" y="78870"/>
                  </a:lnTo>
                  <a:close/>
                  <a:moveTo>
                    <a:pt x="24160" y="45603"/>
                  </a:moveTo>
                  <a:cubicBezTo>
                    <a:pt x="21986" y="45576"/>
                    <a:pt x="19891" y="46418"/>
                    <a:pt x="18341" y="47943"/>
                  </a:cubicBezTo>
                  <a:cubicBezTo>
                    <a:pt x="16699" y="49492"/>
                    <a:pt x="15743" y="51631"/>
                    <a:pt x="15685" y="53888"/>
                  </a:cubicBezTo>
                  <a:cubicBezTo>
                    <a:pt x="15998" y="58849"/>
                    <a:pt x="19848" y="62860"/>
                    <a:pt x="24792" y="63375"/>
                  </a:cubicBezTo>
                  <a:cubicBezTo>
                    <a:pt x="26121" y="63375"/>
                    <a:pt x="45790" y="63375"/>
                    <a:pt x="63183" y="63375"/>
                  </a:cubicBezTo>
                  <a:lnTo>
                    <a:pt x="101700" y="63375"/>
                  </a:lnTo>
                  <a:cubicBezTo>
                    <a:pt x="103739" y="63263"/>
                    <a:pt x="105680" y="62460"/>
                    <a:pt x="107202" y="61098"/>
                  </a:cubicBezTo>
                  <a:cubicBezTo>
                    <a:pt x="109634" y="58583"/>
                    <a:pt x="111014" y="55235"/>
                    <a:pt x="111060" y="51737"/>
                  </a:cubicBezTo>
                  <a:cubicBezTo>
                    <a:pt x="111710" y="46170"/>
                    <a:pt x="108142" y="40981"/>
                    <a:pt x="102712" y="39594"/>
                  </a:cubicBezTo>
                  <a:lnTo>
                    <a:pt x="96387" y="38962"/>
                  </a:lnTo>
                  <a:lnTo>
                    <a:pt x="95818" y="32637"/>
                  </a:lnTo>
                  <a:cubicBezTo>
                    <a:pt x="95534" y="23895"/>
                    <a:pt x="88780" y="16734"/>
                    <a:pt x="80069" y="15940"/>
                  </a:cubicBezTo>
                  <a:lnTo>
                    <a:pt x="80069" y="15940"/>
                  </a:lnTo>
                  <a:cubicBezTo>
                    <a:pt x="73100" y="16020"/>
                    <a:pt x="66952" y="20517"/>
                    <a:pt x="64764" y="27135"/>
                  </a:cubicBezTo>
                  <a:lnTo>
                    <a:pt x="61665" y="35104"/>
                  </a:lnTo>
                  <a:lnTo>
                    <a:pt x="53949" y="31372"/>
                  </a:lnTo>
                  <a:cubicBezTo>
                    <a:pt x="52358" y="30640"/>
                    <a:pt x="50639" y="30232"/>
                    <a:pt x="48889" y="30171"/>
                  </a:cubicBezTo>
                  <a:cubicBezTo>
                    <a:pt x="42783" y="30047"/>
                    <a:pt x="37460" y="34306"/>
                    <a:pt x="36240" y="40290"/>
                  </a:cubicBezTo>
                  <a:lnTo>
                    <a:pt x="34532" y="48512"/>
                  </a:lnTo>
                  <a:lnTo>
                    <a:pt x="26437" y="46298"/>
                  </a:lnTo>
                  <a:cubicBezTo>
                    <a:pt x="25760" y="46091"/>
                    <a:pt x="25057" y="45985"/>
                    <a:pt x="24350" y="45982"/>
                  </a:cubicBezTo>
                  <a:close/>
                </a:path>
              </a:pathLst>
            </a:custGeom>
            <a:grpFill/>
            <a:ln w="6271" cap="flat">
              <a:noFill/>
              <a:prstDash val="solid"/>
              <a:miter/>
            </a:ln>
          </p:spPr>
          <p:txBody>
            <a:bodyPr rtlCol="0" anchor="ctr"/>
            <a:lstStyle/>
            <a:p>
              <a:endParaRPr lang="en-US"/>
            </a:p>
          </p:txBody>
        </p:sp>
        <p:sp>
          <p:nvSpPr>
            <p:cNvPr id="42" name="Picture Placeholder 79">
              <a:extLst>
                <a:ext uri="{FF2B5EF4-FFF2-40B4-BE49-F238E27FC236}">
                  <a16:creationId xmlns:a16="http://schemas.microsoft.com/office/drawing/2014/main" id="{2B7E13C7-B4A7-5981-73B5-1F3B553704E1}"/>
                </a:ext>
              </a:extLst>
            </p:cNvPr>
            <p:cNvSpPr/>
            <p:nvPr/>
          </p:nvSpPr>
          <p:spPr>
            <a:xfrm>
              <a:off x="7204496"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3" name="Picture Placeholder 79">
              <a:extLst>
                <a:ext uri="{FF2B5EF4-FFF2-40B4-BE49-F238E27FC236}">
                  <a16:creationId xmlns:a16="http://schemas.microsoft.com/office/drawing/2014/main" id="{F493FFF6-2B2A-A63D-CD60-03D236E5EABA}"/>
                </a:ext>
              </a:extLst>
            </p:cNvPr>
            <p:cNvSpPr/>
            <p:nvPr/>
          </p:nvSpPr>
          <p:spPr>
            <a:xfrm>
              <a:off x="7131130"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4" name="Picture Placeholder 79">
              <a:extLst>
                <a:ext uri="{FF2B5EF4-FFF2-40B4-BE49-F238E27FC236}">
                  <a16:creationId xmlns:a16="http://schemas.microsoft.com/office/drawing/2014/main" id="{3E5B2612-F9D7-1855-6540-C0D5C1FBB9C9}"/>
                </a:ext>
              </a:extLst>
            </p:cNvPr>
            <p:cNvSpPr/>
            <p:nvPr/>
          </p:nvSpPr>
          <p:spPr>
            <a:xfrm>
              <a:off x="7242696" y="1104111"/>
              <a:ext cx="70772" cy="121179"/>
            </a:xfrm>
            <a:custGeom>
              <a:avLst/>
              <a:gdLst>
                <a:gd name="connsiteX0" fmla="*/ 1897 w 70772"/>
                <a:gd name="connsiteY0" fmla="*/ 6578 h 121179"/>
                <a:gd name="connsiteX1" fmla="*/ 0 w 70772"/>
                <a:gd name="connsiteY1" fmla="*/ 16191 h 121179"/>
                <a:gd name="connsiteX2" fmla="*/ 54961 w 70772"/>
                <a:gd name="connsiteY2" fmla="*/ 91454 h 121179"/>
                <a:gd name="connsiteX3" fmla="*/ 51419 w 70772"/>
                <a:gd name="connsiteY3" fmla="*/ 114855 h 121179"/>
                <a:gd name="connsiteX4" fmla="*/ 65902 w 70772"/>
                <a:gd name="connsiteY4" fmla="*/ 121179 h 121179"/>
                <a:gd name="connsiteX5" fmla="*/ 70772 w 70772"/>
                <a:gd name="connsiteY5" fmla="*/ 91390 h 121179"/>
                <a:gd name="connsiteX6" fmla="*/ 1202 w 70772"/>
                <a:gd name="connsiteY6" fmla="*/ 0 h 121179"/>
                <a:gd name="connsiteX7" fmla="*/ 1897 w 70772"/>
                <a:gd name="connsiteY7" fmla="*/ 6578 h 12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72" h="121179">
                  <a:moveTo>
                    <a:pt x="1897" y="6578"/>
                  </a:moveTo>
                  <a:cubicBezTo>
                    <a:pt x="1897" y="9875"/>
                    <a:pt x="1253" y="13141"/>
                    <a:pt x="0" y="16191"/>
                  </a:cubicBezTo>
                  <a:cubicBezTo>
                    <a:pt x="32707" y="26700"/>
                    <a:pt x="54906" y="57100"/>
                    <a:pt x="54961" y="91454"/>
                  </a:cubicBezTo>
                  <a:cubicBezTo>
                    <a:pt x="54987" y="99390"/>
                    <a:pt x="53793" y="107282"/>
                    <a:pt x="51419" y="114855"/>
                  </a:cubicBezTo>
                  <a:cubicBezTo>
                    <a:pt x="56783" y="115421"/>
                    <a:pt x="61841" y="117630"/>
                    <a:pt x="65902" y="121179"/>
                  </a:cubicBezTo>
                  <a:cubicBezTo>
                    <a:pt x="69141" y="111582"/>
                    <a:pt x="70786" y="101519"/>
                    <a:pt x="70772" y="91390"/>
                  </a:cubicBezTo>
                  <a:cubicBezTo>
                    <a:pt x="70753" y="48755"/>
                    <a:pt x="42293" y="11370"/>
                    <a:pt x="1202" y="0"/>
                  </a:cubicBezTo>
                  <a:cubicBezTo>
                    <a:pt x="1725" y="2152"/>
                    <a:pt x="1959" y="4364"/>
                    <a:pt x="1897" y="6578"/>
                  </a:cubicBezTo>
                  <a:close/>
                </a:path>
              </a:pathLst>
            </a:custGeom>
            <a:grpFill/>
            <a:ln w="6271" cap="flat">
              <a:noFill/>
              <a:prstDash val="solid"/>
              <a:miter/>
            </a:ln>
          </p:spPr>
          <p:txBody>
            <a:bodyPr rtlCol="0" anchor="ctr"/>
            <a:lstStyle/>
            <a:p>
              <a:endParaRPr lang="en-US"/>
            </a:p>
          </p:txBody>
        </p:sp>
        <p:sp>
          <p:nvSpPr>
            <p:cNvPr id="45" name="Picture Placeholder 79">
              <a:extLst>
                <a:ext uri="{FF2B5EF4-FFF2-40B4-BE49-F238E27FC236}">
                  <a16:creationId xmlns:a16="http://schemas.microsoft.com/office/drawing/2014/main" id="{56E88AF9-7AE6-A0A0-9C7D-0B67953779B8}"/>
                </a:ext>
              </a:extLst>
            </p:cNvPr>
            <p:cNvSpPr/>
            <p:nvPr/>
          </p:nvSpPr>
          <p:spPr>
            <a:xfrm>
              <a:off x="7123798" y="1104364"/>
              <a:ext cx="70768" cy="119028"/>
            </a:xfrm>
            <a:custGeom>
              <a:avLst/>
              <a:gdLst>
                <a:gd name="connsiteX0" fmla="*/ 18780 w 70768"/>
                <a:gd name="connsiteY0" fmla="*/ 112515 h 119028"/>
                <a:gd name="connsiteX1" fmla="*/ 15745 w 70768"/>
                <a:gd name="connsiteY1" fmla="*/ 91201 h 119028"/>
                <a:gd name="connsiteX2" fmla="*/ 70769 w 70768"/>
                <a:gd name="connsiteY2" fmla="*/ 15938 h 119028"/>
                <a:gd name="connsiteX3" fmla="*/ 68871 w 70768"/>
                <a:gd name="connsiteY3" fmla="*/ 6325 h 119028"/>
                <a:gd name="connsiteX4" fmla="*/ 69820 w 70768"/>
                <a:gd name="connsiteY4" fmla="*/ 0 h 119028"/>
                <a:gd name="connsiteX5" fmla="*/ 3397 w 70768"/>
                <a:gd name="connsiteY5" fmla="*/ 116569 h 119028"/>
                <a:gd name="connsiteX6" fmla="*/ 4107 w 70768"/>
                <a:gd name="connsiteY6" fmla="*/ 119029 h 119028"/>
                <a:gd name="connsiteX7" fmla="*/ 18780 w 70768"/>
                <a:gd name="connsiteY7"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68" h="119028">
                  <a:moveTo>
                    <a:pt x="18780" y="112515"/>
                  </a:moveTo>
                  <a:cubicBezTo>
                    <a:pt x="16768" y="105589"/>
                    <a:pt x="15746" y="98413"/>
                    <a:pt x="15745" y="91201"/>
                  </a:cubicBezTo>
                  <a:cubicBezTo>
                    <a:pt x="15808" y="56830"/>
                    <a:pt x="38037" y="26425"/>
                    <a:pt x="70769" y="15938"/>
                  </a:cubicBezTo>
                  <a:cubicBezTo>
                    <a:pt x="69516" y="12888"/>
                    <a:pt x="68871" y="9622"/>
                    <a:pt x="68871" y="6325"/>
                  </a:cubicBezTo>
                  <a:cubicBezTo>
                    <a:pt x="68914" y="4184"/>
                    <a:pt x="69234" y="2059"/>
                    <a:pt x="69820" y="0"/>
                  </a:cubicBezTo>
                  <a:cubicBezTo>
                    <a:pt x="19288" y="13848"/>
                    <a:pt x="-10450" y="66037"/>
                    <a:pt x="3397" y="116569"/>
                  </a:cubicBezTo>
                  <a:cubicBezTo>
                    <a:pt x="3623" y="117392"/>
                    <a:pt x="3859" y="118212"/>
                    <a:pt x="4107" y="119029"/>
                  </a:cubicBezTo>
                  <a:cubicBezTo>
                    <a:pt x="8189" y="115364"/>
                    <a:pt x="13325" y="113083"/>
                    <a:pt x="18780" y="112515"/>
                  </a:cubicBezTo>
                  <a:close/>
                </a:path>
              </a:pathLst>
            </a:custGeom>
            <a:grpFill/>
            <a:ln w="6271" cap="flat">
              <a:noFill/>
              <a:prstDash val="solid"/>
              <a:miter/>
            </a:ln>
          </p:spPr>
          <p:txBody>
            <a:bodyPr rtlCol="0" anchor="ctr"/>
            <a:lstStyle/>
            <a:p>
              <a:endParaRPr lang="en-US"/>
            </a:p>
          </p:txBody>
        </p:sp>
        <p:sp>
          <p:nvSpPr>
            <p:cNvPr id="46" name="Picture Placeholder 79">
              <a:extLst>
                <a:ext uri="{FF2B5EF4-FFF2-40B4-BE49-F238E27FC236}">
                  <a16:creationId xmlns:a16="http://schemas.microsoft.com/office/drawing/2014/main" id="{207CBF32-7E36-D50F-9772-EF89AC4D5FBD}"/>
                </a:ext>
              </a:extLst>
            </p:cNvPr>
            <p:cNvSpPr/>
            <p:nvPr/>
          </p:nvSpPr>
          <p:spPr>
            <a:xfrm>
              <a:off x="7155607" y="1255775"/>
              <a:ext cx="124278" cy="34658"/>
            </a:xfrm>
            <a:custGeom>
              <a:avLst/>
              <a:gdLst>
                <a:gd name="connsiteX0" fmla="*/ 113021 w 124278"/>
                <a:gd name="connsiteY0" fmla="*/ 1012 h 34658"/>
                <a:gd name="connsiteX1" fmla="*/ 11827 w 124278"/>
                <a:gd name="connsiteY1" fmla="*/ 0 h 34658"/>
                <a:gd name="connsiteX2" fmla="*/ 0 w 124278"/>
                <a:gd name="connsiteY2" fmla="*/ 10562 h 34658"/>
                <a:gd name="connsiteX3" fmla="*/ 124278 w 124278"/>
                <a:gd name="connsiteY3" fmla="*/ 12080 h 34658"/>
                <a:gd name="connsiteX4" fmla="*/ 113021 w 124278"/>
                <a:gd name="connsiteY4" fmla="*/ 1012 h 3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8">
                  <a:moveTo>
                    <a:pt x="113021" y="1012"/>
                  </a:moveTo>
                  <a:cubicBezTo>
                    <a:pt x="83491" y="25210"/>
                    <a:pt x="40867" y="24786"/>
                    <a:pt x="11827" y="0"/>
                  </a:cubicBezTo>
                  <a:cubicBezTo>
                    <a:pt x="9068" y="4656"/>
                    <a:pt x="4937" y="8345"/>
                    <a:pt x="0" y="10562"/>
                  </a:cubicBezTo>
                  <a:cubicBezTo>
                    <a:pt x="35207" y="42103"/>
                    <a:pt x="88312" y="42754"/>
                    <a:pt x="124278" y="12080"/>
                  </a:cubicBezTo>
                  <a:cubicBezTo>
                    <a:pt x="119464" y="9654"/>
                    <a:pt x="115528" y="5785"/>
                    <a:pt x="113021" y="1012"/>
                  </a:cubicBezTo>
                  <a:close/>
                </a:path>
              </a:pathLst>
            </a:custGeom>
            <a:grpFill/>
            <a:ln w="6271" cap="flat">
              <a:noFill/>
              <a:prstDash val="solid"/>
              <a:miter/>
            </a:ln>
          </p:spPr>
          <p:txBody>
            <a:bodyPr rtlCol="0" anchor="ctr"/>
            <a:lstStyle/>
            <a:p>
              <a:endParaRPr lang="en-US"/>
            </a:p>
          </p:txBody>
        </p:sp>
        <p:sp>
          <p:nvSpPr>
            <p:cNvPr id="47" name="Picture Placeholder 79">
              <a:extLst>
                <a:ext uri="{FF2B5EF4-FFF2-40B4-BE49-F238E27FC236}">
                  <a16:creationId xmlns:a16="http://schemas.microsoft.com/office/drawing/2014/main" id="{BB5083D4-EA62-F772-3275-CF757A5B7ED5}"/>
                </a:ext>
              </a:extLst>
            </p:cNvPr>
            <p:cNvSpPr/>
            <p:nvPr/>
          </p:nvSpPr>
          <p:spPr>
            <a:xfrm>
              <a:off x="7277355"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8" name="Picture Placeholder 79">
              <a:extLst>
                <a:ext uri="{FF2B5EF4-FFF2-40B4-BE49-F238E27FC236}">
                  <a16:creationId xmlns:a16="http://schemas.microsoft.com/office/drawing/2014/main" id="{74411E5B-93CD-A8FA-265E-F48D940484DD}"/>
                </a:ext>
              </a:extLst>
            </p:cNvPr>
            <p:cNvSpPr/>
            <p:nvPr/>
          </p:nvSpPr>
          <p:spPr>
            <a:xfrm>
              <a:off x="7369378" y="1148128"/>
              <a:ext cx="127035" cy="79186"/>
            </a:xfrm>
            <a:custGeom>
              <a:avLst/>
              <a:gdLst>
                <a:gd name="connsiteX0" fmla="*/ 26816 w 127035"/>
                <a:gd name="connsiteY0" fmla="*/ 79186 h 79186"/>
                <a:gd name="connsiteX1" fmla="*/ 24603 w 127035"/>
                <a:gd name="connsiteY1" fmla="*/ 79186 h 79186"/>
                <a:gd name="connsiteX2" fmla="*/ 0 w 127035"/>
                <a:gd name="connsiteY2" fmla="*/ 53508 h 79186"/>
                <a:gd name="connsiteX3" fmla="*/ 7273 w 127035"/>
                <a:gd name="connsiteY3" fmla="*/ 36369 h 79186"/>
                <a:gd name="connsiteX4" fmla="*/ 23085 w 127035"/>
                <a:gd name="connsiteY4" fmla="*/ 30044 h 79186"/>
                <a:gd name="connsiteX5" fmla="*/ 49205 w 127035"/>
                <a:gd name="connsiteY5" fmla="*/ 14233 h 79186"/>
                <a:gd name="connsiteX6" fmla="*/ 53380 w 127035"/>
                <a:gd name="connsiteY6" fmla="*/ 14675 h 79186"/>
                <a:gd name="connsiteX7" fmla="*/ 80449 w 127035"/>
                <a:gd name="connsiteY7" fmla="*/ 2 h 79186"/>
                <a:gd name="connsiteX8" fmla="*/ 110554 w 127035"/>
                <a:gd name="connsiteY8" fmla="*/ 25301 h 79186"/>
                <a:gd name="connsiteX9" fmla="*/ 126998 w 127035"/>
                <a:gd name="connsiteY9" fmla="*/ 52117 h 79186"/>
                <a:gd name="connsiteX10" fmla="*/ 118270 w 127035"/>
                <a:gd name="connsiteY10" fmla="*/ 72545 h 79186"/>
                <a:gd name="connsiteX11" fmla="*/ 101510 w 127035"/>
                <a:gd name="connsiteY11" fmla="*/ 78870 h 79186"/>
                <a:gd name="connsiteX12" fmla="*/ 63562 w 127035"/>
                <a:gd name="connsiteY12" fmla="*/ 78870 h 79186"/>
                <a:gd name="connsiteX13" fmla="*/ 24033 w 127035"/>
                <a:gd name="connsiteY13" fmla="*/ 45603 h 79186"/>
                <a:gd name="connsiteX14" fmla="*/ 15622 w 127035"/>
                <a:gd name="connsiteY14" fmla="*/ 53888 h 79186"/>
                <a:gd name="connsiteX15" fmla="*/ 25298 w 127035"/>
                <a:gd name="connsiteY15" fmla="*/ 63375 h 79186"/>
                <a:gd name="connsiteX16" fmla="*/ 63689 w 127035"/>
                <a:gd name="connsiteY16" fmla="*/ 63375 h 79186"/>
                <a:gd name="connsiteX17" fmla="*/ 102206 w 127035"/>
                <a:gd name="connsiteY17" fmla="*/ 63375 h 79186"/>
                <a:gd name="connsiteX18" fmla="*/ 107708 w 127035"/>
                <a:gd name="connsiteY18" fmla="*/ 61098 h 79186"/>
                <a:gd name="connsiteX19" fmla="*/ 111503 w 127035"/>
                <a:gd name="connsiteY19" fmla="*/ 51737 h 79186"/>
                <a:gd name="connsiteX20" fmla="*/ 103217 w 127035"/>
                <a:gd name="connsiteY20" fmla="*/ 39594 h 79186"/>
                <a:gd name="connsiteX21" fmla="*/ 96893 w 127035"/>
                <a:gd name="connsiteY21" fmla="*/ 38962 h 79186"/>
                <a:gd name="connsiteX22" fmla="*/ 96324 w 127035"/>
                <a:gd name="connsiteY22" fmla="*/ 32637 h 79186"/>
                <a:gd name="connsiteX23" fmla="*/ 80512 w 127035"/>
                <a:gd name="connsiteY23" fmla="*/ 15940 h 79186"/>
                <a:gd name="connsiteX24" fmla="*/ 80512 w 127035"/>
                <a:gd name="connsiteY24" fmla="*/ 15940 h 79186"/>
                <a:gd name="connsiteX25" fmla="*/ 65207 w 127035"/>
                <a:gd name="connsiteY25" fmla="*/ 27135 h 79186"/>
                <a:gd name="connsiteX26" fmla="*/ 62108 w 127035"/>
                <a:gd name="connsiteY26" fmla="*/ 35104 h 79186"/>
                <a:gd name="connsiteX27" fmla="*/ 54392 w 127035"/>
                <a:gd name="connsiteY27" fmla="*/ 31372 h 79186"/>
                <a:gd name="connsiteX28" fmla="*/ 49332 w 127035"/>
                <a:gd name="connsiteY28" fmla="*/ 30171 h 79186"/>
                <a:gd name="connsiteX29" fmla="*/ 36683 w 127035"/>
                <a:gd name="connsiteY29" fmla="*/ 40290 h 79186"/>
                <a:gd name="connsiteX30" fmla="*/ 34912 w 127035"/>
                <a:gd name="connsiteY30" fmla="*/ 48512 h 79186"/>
                <a:gd name="connsiteX31" fmla="*/ 26880 w 127035"/>
                <a:gd name="connsiteY31" fmla="*/ 46298 h 79186"/>
                <a:gd name="connsiteX32" fmla="*/ 24792 w 127035"/>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35" h="79186">
                  <a:moveTo>
                    <a:pt x="26816" y="79186"/>
                  </a:moveTo>
                  <a:lnTo>
                    <a:pt x="24603" y="79186"/>
                  </a:lnTo>
                  <a:cubicBezTo>
                    <a:pt x="10900" y="78484"/>
                    <a:pt x="116" y="67229"/>
                    <a:pt x="0" y="53508"/>
                  </a:cubicBezTo>
                  <a:cubicBezTo>
                    <a:pt x="37" y="47053"/>
                    <a:pt x="2656" y="40881"/>
                    <a:pt x="7273" y="36369"/>
                  </a:cubicBezTo>
                  <a:cubicBezTo>
                    <a:pt x="11617" y="32436"/>
                    <a:pt x="17227" y="30191"/>
                    <a:pt x="23085" y="30044"/>
                  </a:cubicBezTo>
                  <a:cubicBezTo>
                    <a:pt x="28000" y="20165"/>
                    <a:pt x="38173" y="14007"/>
                    <a:pt x="49205" y="14233"/>
                  </a:cubicBezTo>
                  <a:cubicBezTo>
                    <a:pt x="50605" y="14286"/>
                    <a:pt x="52000" y="14434"/>
                    <a:pt x="53380" y="14675"/>
                  </a:cubicBezTo>
                  <a:cubicBezTo>
                    <a:pt x="59251" y="5425"/>
                    <a:pt x="69493" y="-126"/>
                    <a:pt x="80449" y="2"/>
                  </a:cubicBezTo>
                  <a:cubicBezTo>
                    <a:pt x="95033" y="700"/>
                    <a:pt x="107354" y="11054"/>
                    <a:pt x="110554" y="25301"/>
                  </a:cubicBezTo>
                  <a:cubicBezTo>
                    <a:pt x="121059" y="29973"/>
                    <a:pt x="127598" y="40636"/>
                    <a:pt x="126998" y="52117"/>
                  </a:cubicBezTo>
                  <a:cubicBezTo>
                    <a:pt x="126912" y="59814"/>
                    <a:pt x="123773" y="67162"/>
                    <a:pt x="118270" y="72545"/>
                  </a:cubicBezTo>
                  <a:cubicBezTo>
                    <a:pt x="113747" y="76799"/>
                    <a:pt x="107716" y="79076"/>
                    <a:pt x="101510" y="78870"/>
                  </a:cubicBezTo>
                  <a:lnTo>
                    <a:pt x="63562" y="78870"/>
                  </a:lnTo>
                  <a:close/>
                  <a:moveTo>
                    <a:pt x="24033" y="45603"/>
                  </a:moveTo>
                  <a:cubicBezTo>
                    <a:pt x="19437" y="45602"/>
                    <a:pt x="15691" y="49292"/>
                    <a:pt x="15622" y="53888"/>
                  </a:cubicBezTo>
                  <a:cubicBezTo>
                    <a:pt x="15970" y="59049"/>
                    <a:pt x="20131" y="63129"/>
                    <a:pt x="25298" y="63375"/>
                  </a:cubicBezTo>
                  <a:cubicBezTo>
                    <a:pt x="26627" y="63375"/>
                    <a:pt x="46296" y="63375"/>
                    <a:pt x="63689" y="63375"/>
                  </a:cubicBezTo>
                  <a:lnTo>
                    <a:pt x="102206" y="63375"/>
                  </a:lnTo>
                  <a:cubicBezTo>
                    <a:pt x="104245" y="63263"/>
                    <a:pt x="106186" y="62460"/>
                    <a:pt x="107708" y="61098"/>
                  </a:cubicBezTo>
                  <a:cubicBezTo>
                    <a:pt x="110145" y="58591"/>
                    <a:pt x="111506" y="55233"/>
                    <a:pt x="111503" y="51737"/>
                  </a:cubicBezTo>
                  <a:cubicBezTo>
                    <a:pt x="112216" y="46175"/>
                    <a:pt x="108657" y="40958"/>
                    <a:pt x="103217" y="39594"/>
                  </a:cubicBezTo>
                  <a:lnTo>
                    <a:pt x="96893" y="38962"/>
                  </a:lnTo>
                  <a:lnTo>
                    <a:pt x="96324" y="32637"/>
                  </a:lnTo>
                  <a:cubicBezTo>
                    <a:pt x="96037" y="23872"/>
                    <a:pt x="89248" y="16704"/>
                    <a:pt x="80512" y="15940"/>
                  </a:cubicBezTo>
                  <a:lnTo>
                    <a:pt x="80512" y="15940"/>
                  </a:lnTo>
                  <a:cubicBezTo>
                    <a:pt x="73543" y="16020"/>
                    <a:pt x="67394" y="20517"/>
                    <a:pt x="65207" y="27135"/>
                  </a:cubicBezTo>
                  <a:lnTo>
                    <a:pt x="62108" y="35104"/>
                  </a:lnTo>
                  <a:lnTo>
                    <a:pt x="54392" y="31372"/>
                  </a:lnTo>
                  <a:cubicBezTo>
                    <a:pt x="52801" y="30640"/>
                    <a:pt x="51081" y="30232"/>
                    <a:pt x="49332" y="30171"/>
                  </a:cubicBezTo>
                  <a:cubicBezTo>
                    <a:pt x="43225" y="30047"/>
                    <a:pt x="37903" y="34306"/>
                    <a:pt x="36683" y="40290"/>
                  </a:cubicBezTo>
                  <a:lnTo>
                    <a:pt x="34912" y="48512"/>
                  </a:lnTo>
                  <a:lnTo>
                    <a:pt x="26880" y="46298"/>
                  </a:lnTo>
                  <a:cubicBezTo>
                    <a:pt x="26202" y="46096"/>
                    <a:pt x="25500" y="45990"/>
                    <a:pt x="24792" y="45982"/>
                  </a:cubicBezTo>
                  <a:close/>
                </a:path>
              </a:pathLst>
            </a:custGeom>
            <a:grpFill/>
            <a:ln w="6271" cap="flat">
              <a:noFill/>
              <a:prstDash val="solid"/>
              <a:miter/>
            </a:ln>
          </p:spPr>
          <p:txBody>
            <a:bodyPr rtlCol="0" anchor="ctr"/>
            <a:lstStyle/>
            <a:p>
              <a:endParaRPr lang="en-US"/>
            </a:p>
          </p:txBody>
        </p:sp>
        <p:sp>
          <p:nvSpPr>
            <p:cNvPr id="49" name="Picture Placeholder 79">
              <a:extLst>
                <a:ext uri="{FF2B5EF4-FFF2-40B4-BE49-F238E27FC236}">
                  <a16:creationId xmlns:a16="http://schemas.microsoft.com/office/drawing/2014/main" id="{746C09D4-FB7B-585A-DE4F-E1456DFA6E67}"/>
                </a:ext>
              </a:extLst>
            </p:cNvPr>
            <p:cNvSpPr/>
            <p:nvPr/>
          </p:nvSpPr>
          <p:spPr>
            <a:xfrm>
              <a:off x="7418963"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0" name="Picture Placeholder 79">
              <a:extLst>
                <a:ext uri="{FF2B5EF4-FFF2-40B4-BE49-F238E27FC236}">
                  <a16:creationId xmlns:a16="http://schemas.microsoft.com/office/drawing/2014/main" id="{5063433D-EB48-010C-AAA0-94A5431DD409}"/>
                </a:ext>
              </a:extLst>
            </p:cNvPr>
            <p:cNvSpPr/>
            <p:nvPr/>
          </p:nvSpPr>
          <p:spPr>
            <a:xfrm>
              <a:off x="7345598"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1" name="Picture Placeholder 79">
              <a:extLst>
                <a:ext uri="{FF2B5EF4-FFF2-40B4-BE49-F238E27FC236}">
                  <a16:creationId xmlns:a16="http://schemas.microsoft.com/office/drawing/2014/main" id="{175B631A-2924-61D2-CD57-81DB2AD0880C}"/>
                </a:ext>
              </a:extLst>
            </p:cNvPr>
            <p:cNvSpPr/>
            <p:nvPr/>
          </p:nvSpPr>
          <p:spPr>
            <a:xfrm>
              <a:off x="7457164" y="1104175"/>
              <a:ext cx="70711" cy="121116"/>
            </a:xfrm>
            <a:custGeom>
              <a:avLst/>
              <a:gdLst>
                <a:gd name="connsiteX0" fmla="*/ 1897 w 70711"/>
                <a:gd name="connsiteY0" fmla="*/ 6514 h 121116"/>
                <a:gd name="connsiteX1" fmla="*/ 0 w 70711"/>
                <a:gd name="connsiteY1" fmla="*/ 16128 h 121116"/>
                <a:gd name="connsiteX2" fmla="*/ 51356 w 70711"/>
                <a:gd name="connsiteY2" fmla="*/ 114791 h 121116"/>
                <a:gd name="connsiteX3" fmla="*/ 65839 w 70711"/>
                <a:gd name="connsiteY3" fmla="*/ 121116 h 121116"/>
                <a:gd name="connsiteX4" fmla="*/ 6072 w 70711"/>
                <a:gd name="connsiteY4" fmla="*/ 1599 h 121116"/>
                <a:gd name="connsiteX5" fmla="*/ 759 w 70711"/>
                <a:gd name="connsiteY5" fmla="*/ 0 h 121116"/>
                <a:gd name="connsiteX6" fmla="*/ 1897 w 70711"/>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1" h="121116">
                  <a:moveTo>
                    <a:pt x="1897" y="6514"/>
                  </a:moveTo>
                  <a:cubicBezTo>
                    <a:pt x="1897" y="9812"/>
                    <a:pt x="1253" y="13077"/>
                    <a:pt x="0" y="16128"/>
                  </a:cubicBezTo>
                  <a:cubicBezTo>
                    <a:pt x="41296" y="29347"/>
                    <a:pt x="64217" y="73382"/>
                    <a:pt x="51356" y="114791"/>
                  </a:cubicBezTo>
                  <a:cubicBezTo>
                    <a:pt x="56720" y="115358"/>
                    <a:pt x="61778" y="117567"/>
                    <a:pt x="65839" y="121116"/>
                  </a:cubicBezTo>
                  <a:cubicBezTo>
                    <a:pt x="82339" y="71608"/>
                    <a:pt x="55580" y="18098"/>
                    <a:pt x="6072" y="1599"/>
                  </a:cubicBezTo>
                  <a:cubicBezTo>
                    <a:pt x="4317" y="1014"/>
                    <a:pt x="2545" y="481"/>
                    <a:pt x="759" y="0"/>
                  </a:cubicBezTo>
                  <a:cubicBezTo>
                    <a:pt x="1426" y="2111"/>
                    <a:pt x="1809" y="4302"/>
                    <a:pt x="1897" y="6514"/>
                  </a:cubicBezTo>
                  <a:close/>
                </a:path>
              </a:pathLst>
            </a:custGeom>
            <a:grpFill/>
            <a:ln w="6271" cap="flat">
              <a:noFill/>
              <a:prstDash val="solid"/>
              <a:miter/>
            </a:ln>
          </p:spPr>
          <p:txBody>
            <a:bodyPr rtlCol="0" anchor="ctr"/>
            <a:lstStyle/>
            <a:p>
              <a:endParaRPr lang="en-US"/>
            </a:p>
          </p:txBody>
        </p:sp>
        <p:sp>
          <p:nvSpPr>
            <p:cNvPr id="52" name="Picture Placeholder 79">
              <a:extLst>
                <a:ext uri="{FF2B5EF4-FFF2-40B4-BE49-F238E27FC236}">
                  <a16:creationId xmlns:a16="http://schemas.microsoft.com/office/drawing/2014/main" id="{7BB9A29E-3CB8-B3D0-4725-EB0B3CDB155F}"/>
                </a:ext>
              </a:extLst>
            </p:cNvPr>
            <p:cNvSpPr/>
            <p:nvPr/>
          </p:nvSpPr>
          <p:spPr>
            <a:xfrm>
              <a:off x="7338275" y="1104364"/>
              <a:ext cx="70442" cy="119028"/>
            </a:xfrm>
            <a:custGeom>
              <a:avLst/>
              <a:gdLst>
                <a:gd name="connsiteX0" fmla="*/ 18454 w 70442"/>
                <a:gd name="connsiteY0" fmla="*/ 112515 h 119028"/>
                <a:gd name="connsiteX1" fmla="*/ 70442 w 70442"/>
                <a:gd name="connsiteY1" fmla="*/ 15938 h 119028"/>
                <a:gd name="connsiteX2" fmla="*/ 69051 w 70442"/>
                <a:gd name="connsiteY2" fmla="*/ 6325 h 119028"/>
                <a:gd name="connsiteX3" fmla="*/ 69936 w 70442"/>
                <a:gd name="connsiteY3" fmla="*/ 0 h 119028"/>
                <a:gd name="connsiteX4" fmla="*/ 3365 w 70442"/>
                <a:gd name="connsiteY4" fmla="*/ 116484 h 119028"/>
                <a:gd name="connsiteX5" fmla="*/ 4097 w 70442"/>
                <a:gd name="connsiteY5" fmla="*/ 119029 h 119028"/>
                <a:gd name="connsiteX6" fmla="*/ 18454 w 70442"/>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42" h="119028">
                  <a:moveTo>
                    <a:pt x="18454" y="112515"/>
                  </a:moveTo>
                  <a:cubicBezTo>
                    <a:pt x="6863" y="71565"/>
                    <a:pt x="29878" y="28811"/>
                    <a:pt x="70442" y="15938"/>
                  </a:cubicBezTo>
                  <a:cubicBezTo>
                    <a:pt x="69397" y="12845"/>
                    <a:pt x="68926" y="9587"/>
                    <a:pt x="69051" y="6325"/>
                  </a:cubicBezTo>
                  <a:cubicBezTo>
                    <a:pt x="69103" y="4189"/>
                    <a:pt x="69400" y="2067"/>
                    <a:pt x="69936" y="0"/>
                  </a:cubicBezTo>
                  <a:cubicBezTo>
                    <a:pt x="19387" y="13783"/>
                    <a:pt x="-10418" y="65935"/>
                    <a:pt x="3365" y="116484"/>
                  </a:cubicBezTo>
                  <a:cubicBezTo>
                    <a:pt x="3597" y="117336"/>
                    <a:pt x="3841" y="118184"/>
                    <a:pt x="4097" y="119029"/>
                  </a:cubicBezTo>
                  <a:cubicBezTo>
                    <a:pt x="8093" y="115424"/>
                    <a:pt x="13109" y="113148"/>
                    <a:pt x="18454" y="112515"/>
                  </a:cubicBezTo>
                  <a:close/>
                </a:path>
              </a:pathLst>
            </a:custGeom>
            <a:grpFill/>
            <a:ln w="6271" cap="flat">
              <a:noFill/>
              <a:prstDash val="solid"/>
              <a:miter/>
            </a:ln>
          </p:spPr>
          <p:txBody>
            <a:bodyPr rtlCol="0" anchor="ctr"/>
            <a:lstStyle/>
            <a:p>
              <a:endParaRPr lang="en-US"/>
            </a:p>
          </p:txBody>
        </p:sp>
        <p:sp>
          <p:nvSpPr>
            <p:cNvPr id="53" name="Picture Placeholder 79">
              <a:extLst>
                <a:ext uri="{FF2B5EF4-FFF2-40B4-BE49-F238E27FC236}">
                  <a16:creationId xmlns:a16="http://schemas.microsoft.com/office/drawing/2014/main" id="{FDDC6689-2413-5E67-E6A4-5382E03AA955}"/>
                </a:ext>
              </a:extLst>
            </p:cNvPr>
            <p:cNvSpPr/>
            <p:nvPr/>
          </p:nvSpPr>
          <p:spPr>
            <a:xfrm>
              <a:off x="7370200" y="1255775"/>
              <a:ext cx="124341" cy="34663"/>
            </a:xfrm>
            <a:custGeom>
              <a:avLst/>
              <a:gdLst>
                <a:gd name="connsiteX0" fmla="*/ 113021 w 124341"/>
                <a:gd name="connsiteY0" fmla="*/ 1012 h 34663"/>
                <a:gd name="connsiteX1" fmla="*/ 11827 w 124341"/>
                <a:gd name="connsiteY1" fmla="*/ 0 h 34663"/>
                <a:gd name="connsiteX2" fmla="*/ 0 w 124341"/>
                <a:gd name="connsiteY2" fmla="*/ 10562 h 34663"/>
                <a:gd name="connsiteX3" fmla="*/ 124342 w 124341"/>
                <a:gd name="connsiteY3" fmla="*/ 12080 h 34663"/>
                <a:gd name="connsiteX4" fmla="*/ 113021 w 124341"/>
                <a:gd name="connsiteY4" fmla="*/ 1012 h 34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41" h="34663">
                  <a:moveTo>
                    <a:pt x="113021" y="1012"/>
                  </a:moveTo>
                  <a:cubicBezTo>
                    <a:pt x="83491" y="25210"/>
                    <a:pt x="40867" y="24786"/>
                    <a:pt x="11827" y="0"/>
                  </a:cubicBezTo>
                  <a:cubicBezTo>
                    <a:pt x="9118" y="4697"/>
                    <a:pt x="4972" y="8400"/>
                    <a:pt x="0" y="10562"/>
                  </a:cubicBezTo>
                  <a:cubicBezTo>
                    <a:pt x="35227" y="42109"/>
                    <a:pt x="88355" y="42761"/>
                    <a:pt x="124342" y="12080"/>
                  </a:cubicBezTo>
                  <a:cubicBezTo>
                    <a:pt x="119524" y="9637"/>
                    <a:pt x="115572" y="5774"/>
                    <a:pt x="113021" y="1012"/>
                  </a:cubicBezTo>
                  <a:close/>
                </a:path>
              </a:pathLst>
            </a:custGeom>
            <a:grpFill/>
            <a:ln w="6271" cap="flat">
              <a:noFill/>
              <a:prstDash val="solid"/>
              <a:miter/>
            </a:ln>
          </p:spPr>
          <p:txBody>
            <a:bodyPr rtlCol="0" anchor="ctr"/>
            <a:lstStyle/>
            <a:p>
              <a:endParaRPr lang="en-US"/>
            </a:p>
          </p:txBody>
        </p:sp>
        <p:sp>
          <p:nvSpPr>
            <p:cNvPr id="54" name="Picture Placeholder 79">
              <a:extLst>
                <a:ext uri="{FF2B5EF4-FFF2-40B4-BE49-F238E27FC236}">
                  <a16:creationId xmlns:a16="http://schemas.microsoft.com/office/drawing/2014/main" id="{4FFBC70D-75C6-E9DB-BFB5-3C701134A6D3}"/>
                </a:ext>
              </a:extLst>
            </p:cNvPr>
            <p:cNvSpPr/>
            <p:nvPr/>
          </p:nvSpPr>
          <p:spPr>
            <a:xfrm>
              <a:off x="7491822"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5" name="Picture Placeholder 79">
              <a:extLst>
                <a:ext uri="{FF2B5EF4-FFF2-40B4-BE49-F238E27FC236}">
                  <a16:creationId xmlns:a16="http://schemas.microsoft.com/office/drawing/2014/main" id="{712646A2-4244-BFE5-3233-CAECD20A3DA2}"/>
                </a:ext>
              </a:extLst>
            </p:cNvPr>
            <p:cNvSpPr/>
            <p:nvPr/>
          </p:nvSpPr>
          <p:spPr>
            <a:xfrm>
              <a:off x="7568982" y="1055979"/>
              <a:ext cx="127097" cy="79439"/>
            </a:xfrm>
            <a:custGeom>
              <a:avLst/>
              <a:gdLst>
                <a:gd name="connsiteX0" fmla="*/ 27069 w 127097"/>
                <a:gd name="connsiteY0" fmla="*/ 79439 h 79439"/>
                <a:gd name="connsiteX1" fmla="*/ 24856 w 127097"/>
                <a:gd name="connsiteY1" fmla="*/ 79439 h 79439"/>
                <a:gd name="connsiteX2" fmla="*/ 0 w 127097"/>
                <a:gd name="connsiteY2" fmla="*/ 53761 h 79439"/>
                <a:gd name="connsiteX3" fmla="*/ 23338 w 127097"/>
                <a:gd name="connsiteY3" fmla="*/ 30044 h 79439"/>
                <a:gd name="connsiteX4" fmla="*/ 49458 w 127097"/>
                <a:gd name="connsiteY4" fmla="*/ 14233 h 79439"/>
                <a:gd name="connsiteX5" fmla="*/ 53380 w 127097"/>
                <a:gd name="connsiteY5" fmla="*/ 14675 h 79439"/>
                <a:gd name="connsiteX6" fmla="*/ 80449 w 127097"/>
                <a:gd name="connsiteY6" fmla="*/ 2 h 79439"/>
                <a:gd name="connsiteX7" fmla="*/ 110617 w 127097"/>
                <a:gd name="connsiteY7" fmla="*/ 25301 h 79439"/>
                <a:gd name="connsiteX8" fmla="*/ 127061 w 127097"/>
                <a:gd name="connsiteY8" fmla="*/ 52054 h 79439"/>
                <a:gd name="connsiteX9" fmla="*/ 118333 w 127097"/>
                <a:gd name="connsiteY9" fmla="*/ 72545 h 79439"/>
                <a:gd name="connsiteX10" fmla="*/ 101573 w 127097"/>
                <a:gd name="connsiteY10" fmla="*/ 78870 h 79439"/>
                <a:gd name="connsiteX11" fmla="*/ 63626 w 127097"/>
                <a:gd name="connsiteY11" fmla="*/ 78870 h 79439"/>
                <a:gd name="connsiteX12" fmla="*/ 24286 w 127097"/>
                <a:gd name="connsiteY12" fmla="*/ 45856 h 79439"/>
                <a:gd name="connsiteX13" fmla="*/ 18468 w 127097"/>
                <a:gd name="connsiteY13" fmla="*/ 48196 h 79439"/>
                <a:gd name="connsiteX14" fmla="*/ 15812 w 127097"/>
                <a:gd name="connsiteY14" fmla="*/ 54141 h 79439"/>
                <a:gd name="connsiteX15" fmla="*/ 25235 w 127097"/>
                <a:gd name="connsiteY15" fmla="*/ 63628 h 79439"/>
                <a:gd name="connsiteX16" fmla="*/ 63626 w 127097"/>
                <a:gd name="connsiteY16" fmla="*/ 63628 h 79439"/>
                <a:gd name="connsiteX17" fmla="*/ 102142 w 127097"/>
                <a:gd name="connsiteY17" fmla="*/ 63628 h 79439"/>
                <a:gd name="connsiteX18" fmla="*/ 107581 w 127097"/>
                <a:gd name="connsiteY18" fmla="*/ 61351 h 79439"/>
                <a:gd name="connsiteX19" fmla="*/ 111439 w 127097"/>
                <a:gd name="connsiteY19" fmla="*/ 51927 h 79439"/>
                <a:gd name="connsiteX20" fmla="*/ 103154 w 127097"/>
                <a:gd name="connsiteY20" fmla="*/ 39784 h 79439"/>
                <a:gd name="connsiteX21" fmla="*/ 96830 w 127097"/>
                <a:gd name="connsiteY21" fmla="*/ 39215 h 79439"/>
                <a:gd name="connsiteX22" fmla="*/ 96197 w 127097"/>
                <a:gd name="connsiteY22" fmla="*/ 32890 h 79439"/>
                <a:gd name="connsiteX23" fmla="*/ 80449 w 127097"/>
                <a:gd name="connsiteY23" fmla="*/ 16256 h 79439"/>
                <a:gd name="connsiteX24" fmla="*/ 80449 w 127097"/>
                <a:gd name="connsiteY24" fmla="*/ 16256 h 79439"/>
                <a:gd name="connsiteX25" fmla="*/ 64954 w 127097"/>
                <a:gd name="connsiteY25" fmla="*/ 27324 h 79439"/>
                <a:gd name="connsiteX26" fmla="*/ 61855 w 127097"/>
                <a:gd name="connsiteY26" fmla="*/ 35293 h 79439"/>
                <a:gd name="connsiteX27" fmla="*/ 54139 w 127097"/>
                <a:gd name="connsiteY27" fmla="*/ 31562 h 79439"/>
                <a:gd name="connsiteX28" fmla="*/ 37287 w 127097"/>
                <a:gd name="connsiteY28" fmla="*/ 37565 h 79439"/>
                <a:gd name="connsiteX29" fmla="*/ 36430 w 127097"/>
                <a:gd name="connsiteY29" fmla="*/ 39974 h 79439"/>
                <a:gd name="connsiteX30" fmla="*/ 34406 w 127097"/>
                <a:gd name="connsiteY30" fmla="*/ 48385 h 79439"/>
                <a:gd name="connsiteX31" fmla="*/ 26563 w 127097"/>
                <a:gd name="connsiteY31" fmla="*/ 46298 h 79439"/>
                <a:gd name="connsiteX32" fmla="*/ 24476 w 127097"/>
                <a:gd name="connsiteY32" fmla="*/ 46298 h 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97" h="79439">
                  <a:moveTo>
                    <a:pt x="27069" y="79439"/>
                  </a:moveTo>
                  <a:lnTo>
                    <a:pt x="24856" y="79439"/>
                  </a:lnTo>
                  <a:cubicBezTo>
                    <a:pt x="11054" y="78867"/>
                    <a:pt x="123" y="67575"/>
                    <a:pt x="0" y="53761"/>
                  </a:cubicBezTo>
                  <a:cubicBezTo>
                    <a:pt x="322" y="40944"/>
                    <a:pt x="10528" y="30573"/>
                    <a:pt x="23338" y="30044"/>
                  </a:cubicBezTo>
                  <a:cubicBezTo>
                    <a:pt x="28217" y="20131"/>
                    <a:pt x="38414" y="13960"/>
                    <a:pt x="49458" y="14233"/>
                  </a:cubicBezTo>
                  <a:cubicBezTo>
                    <a:pt x="50774" y="14291"/>
                    <a:pt x="52084" y="14439"/>
                    <a:pt x="53380" y="14675"/>
                  </a:cubicBezTo>
                  <a:cubicBezTo>
                    <a:pt x="59251" y="5425"/>
                    <a:pt x="69493" y="-126"/>
                    <a:pt x="80449" y="2"/>
                  </a:cubicBezTo>
                  <a:cubicBezTo>
                    <a:pt x="95049" y="694"/>
                    <a:pt x="107392" y="11044"/>
                    <a:pt x="110617" y="25301"/>
                  </a:cubicBezTo>
                  <a:cubicBezTo>
                    <a:pt x="121110" y="29950"/>
                    <a:pt x="127649" y="40590"/>
                    <a:pt x="127061" y="52054"/>
                  </a:cubicBezTo>
                  <a:cubicBezTo>
                    <a:pt x="126966" y="59767"/>
                    <a:pt x="123829" y="67131"/>
                    <a:pt x="118333" y="72545"/>
                  </a:cubicBezTo>
                  <a:cubicBezTo>
                    <a:pt x="113811" y="76799"/>
                    <a:pt x="107779" y="79076"/>
                    <a:pt x="101573" y="78870"/>
                  </a:cubicBezTo>
                  <a:cubicBezTo>
                    <a:pt x="100118" y="78870"/>
                    <a:pt x="81840" y="78870"/>
                    <a:pt x="63626" y="78870"/>
                  </a:cubicBezTo>
                  <a:close/>
                  <a:moveTo>
                    <a:pt x="24286" y="45856"/>
                  </a:moveTo>
                  <a:cubicBezTo>
                    <a:pt x="22115" y="45843"/>
                    <a:pt x="20026" y="46683"/>
                    <a:pt x="18468" y="48196"/>
                  </a:cubicBezTo>
                  <a:cubicBezTo>
                    <a:pt x="16826" y="49745"/>
                    <a:pt x="15870" y="51884"/>
                    <a:pt x="15812" y="54141"/>
                  </a:cubicBezTo>
                  <a:cubicBezTo>
                    <a:pt x="16198" y="59188"/>
                    <a:pt x="20191" y="63208"/>
                    <a:pt x="25235" y="63628"/>
                  </a:cubicBezTo>
                  <a:lnTo>
                    <a:pt x="63626" y="63628"/>
                  </a:lnTo>
                  <a:cubicBezTo>
                    <a:pt x="86710" y="63628"/>
                    <a:pt x="100751" y="63628"/>
                    <a:pt x="102142" y="63628"/>
                  </a:cubicBezTo>
                  <a:cubicBezTo>
                    <a:pt x="104160" y="63502"/>
                    <a:pt x="106076" y="62700"/>
                    <a:pt x="107581" y="61351"/>
                  </a:cubicBezTo>
                  <a:cubicBezTo>
                    <a:pt x="110075" y="58851"/>
                    <a:pt x="111465" y="55458"/>
                    <a:pt x="111439" y="51927"/>
                  </a:cubicBezTo>
                  <a:cubicBezTo>
                    <a:pt x="112097" y="46379"/>
                    <a:pt x="108559" y="41197"/>
                    <a:pt x="103154" y="39784"/>
                  </a:cubicBezTo>
                  <a:lnTo>
                    <a:pt x="96830" y="39215"/>
                  </a:lnTo>
                  <a:lnTo>
                    <a:pt x="96197" y="32890"/>
                  </a:lnTo>
                  <a:cubicBezTo>
                    <a:pt x="95911" y="24160"/>
                    <a:pt x="89150" y="17020"/>
                    <a:pt x="80449" y="16256"/>
                  </a:cubicBezTo>
                  <a:lnTo>
                    <a:pt x="80449" y="16256"/>
                  </a:lnTo>
                  <a:cubicBezTo>
                    <a:pt x="73431" y="16198"/>
                    <a:pt x="67174" y="20667"/>
                    <a:pt x="64954" y="27324"/>
                  </a:cubicBezTo>
                  <a:lnTo>
                    <a:pt x="61855" y="35293"/>
                  </a:lnTo>
                  <a:lnTo>
                    <a:pt x="54139" y="31562"/>
                  </a:lnTo>
                  <a:cubicBezTo>
                    <a:pt x="47828" y="28566"/>
                    <a:pt x="40283" y="31254"/>
                    <a:pt x="37287" y="37565"/>
                  </a:cubicBezTo>
                  <a:cubicBezTo>
                    <a:pt x="36920" y="38337"/>
                    <a:pt x="36633" y="39144"/>
                    <a:pt x="36430" y="39974"/>
                  </a:cubicBezTo>
                  <a:lnTo>
                    <a:pt x="34406" y="48385"/>
                  </a:lnTo>
                  <a:lnTo>
                    <a:pt x="26563" y="46298"/>
                  </a:lnTo>
                  <a:cubicBezTo>
                    <a:pt x="25870" y="46229"/>
                    <a:pt x="25170" y="46229"/>
                    <a:pt x="24476" y="46298"/>
                  </a:cubicBezTo>
                  <a:close/>
                </a:path>
              </a:pathLst>
            </a:custGeom>
            <a:grpFill/>
            <a:ln w="6271" cap="flat">
              <a:noFill/>
              <a:prstDash val="solid"/>
              <a:miter/>
            </a:ln>
          </p:spPr>
          <p:txBody>
            <a:bodyPr rtlCol="0" anchor="ctr"/>
            <a:lstStyle/>
            <a:p>
              <a:endParaRPr lang="en-US"/>
            </a:p>
          </p:txBody>
        </p:sp>
        <p:sp>
          <p:nvSpPr>
            <p:cNvPr id="56" name="Picture Placeholder 79">
              <a:extLst>
                <a:ext uri="{FF2B5EF4-FFF2-40B4-BE49-F238E27FC236}">
                  <a16:creationId xmlns:a16="http://schemas.microsoft.com/office/drawing/2014/main" id="{7DC7B619-CFAB-7417-358C-F2AD723A3D22}"/>
                </a:ext>
              </a:extLst>
            </p:cNvPr>
            <p:cNvSpPr/>
            <p:nvPr/>
          </p:nvSpPr>
          <p:spPr>
            <a:xfrm>
              <a:off x="7618822" y="1004499"/>
              <a:ext cx="28207" cy="28207"/>
            </a:xfrm>
            <a:custGeom>
              <a:avLst/>
              <a:gdLst>
                <a:gd name="connsiteX0" fmla="*/ 14103 w 28207"/>
                <a:gd name="connsiteY0" fmla="*/ 28208 h 28207"/>
                <a:gd name="connsiteX1" fmla="*/ 0 w 28207"/>
                <a:gd name="connsiteY1" fmla="*/ 14103 h 28207"/>
                <a:gd name="connsiteX2" fmla="*/ 14105 w 28207"/>
                <a:gd name="connsiteY2" fmla="*/ 0 h 28207"/>
                <a:gd name="connsiteX3" fmla="*/ 28208 w 28207"/>
                <a:gd name="connsiteY3" fmla="*/ 14105 h 28207"/>
                <a:gd name="connsiteX4" fmla="*/ 28206 w 28207"/>
                <a:gd name="connsiteY4" fmla="*/ 14294 h 28207"/>
                <a:gd name="connsiteX5" fmla="*/ 14103 w 28207"/>
                <a:gd name="connsiteY5" fmla="*/ 28208 h 28207"/>
                <a:gd name="connsiteX6" fmla="*/ 14103 w 28207"/>
                <a:gd name="connsiteY6" fmla="*/ 7906 h 28207"/>
                <a:gd name="connsiteX7" fmla="*/ 7778 w 28207"/>
                <a:gd name="connsiteY7" fmla="*/ 14230 h 28207"/>
                <a:gd name="connsiteX8" fmla="*/ 14103 w 28207"/>
                <a:gd name="connsiteY8" fmla="*/ 20555 h 28207"/>
                <a:gd name="connsiteX9" fmla="*/ 20427 w 28207"/>
                <a:gd name="connsiteY9" fmla="*/ 14230 h 28207"/>
                <a:gd name="connsiteX10" fmla="*/ 14103 w 28207"/>
                <a:gd name="connsiteY10" fmla="*/ 8095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7" h="28207">
                  <a:moveTo>
                    <a:pt x="14103" y="28208"/>
                  </a:moveTo>
                  <a:cubicBezTo>
                    <a:pt x="6313" y="28207"/>
                    <a:pt x="-1" y="21892"/>
                    <a:pt x="0" y="14103"/>
                  </a:cubicBezTo>
                  <a:cubicBezTo>
                    <a:pt x="1" y="6313"/>
                    <a:pt x="6316" y="-1"/>
                    <a:pt x="14105" y="0"/>
                  </a:cubicBezTo>
                  <a:cubicBezTo>
                    <a:pt x="21894" y="1"/>
                    <a:pt x="28208" y="6316"/>
                    <a:pt x="28208" y="14105"/>
                  </a:cubicBezTo>
                  <a:cubicBezTo>
                    <a:pt x="28208" y="14168"/>
                    <a:pt x="28207" y="14231"/>
                    <a:pt x="28206" y="14294"/>
                  </a:cubicBezTo>
                  <a:cubicBezTo>
                    <a:pt x="28103" y="22009"/>
                    <a:pt x="21819" y="28208"/>
                    <a:pt x="14103" y="28208"/>
                  </a:cubicBezTo>
                  <a:close/>
                  <a:moveTo>
                    <a:pt x="14103" y="7906"/>
                  </a:moveTo>
                  <a:cubicBezTo>
                    <a:pt x="10610" y="7906"/>
                    <a:pt x="7778" y="10737"/>
                    <a:pt x="7778" y="14230"/>
                  </a:cubicBezTo>
                  <a:cubicBezTo>
                    <a:pt x="7778" y="17723"/>
                    <a:pt x="10610" y="20555"/>
                    <a:pt x="14103" y="20555"/>
                  </a:cubicBezTo>
                  <a:cubicBezTo>
                    <a:pt x="17596" y="20555"/>
                    <a:pt x="20427" y="17723"/>
                    <a:pt x="20427" y="14230"/>
                  </a:cubicBezTo>
                  <a:cubicBezTo>
                    <a:pt x="20325" y="10812"/>
                    <a:pt x="17523" y="8094"/>
                    <a:pt x="14103" y="8095"/>
                  </a:cubicBezTo>
                  <a:close/>
                </a:path>
              </a:pathLst>
            </a:custGeom>
            <a:grpFill/>
            <a:ln w="6271" cap="flat">
              <a:noFill/>
              <a:prstDash val="solid"/>
              <a:miter/>
            </a:ln>
          </p:spPr>
          <p:txBody>
            <a:bodyPr rtlCol="0" anchor="ctr"/>
            <a:lstStyle/>
            <a:p>
              <a:endParaRPr lang="en-US"/>
            </a:p>
          </p:txBody>
        </p:sp>
        <p:sp>
          <p:nvSpPr>
            <p:cNvPr id="57" name="Picture Placeholder 79">
              <a:extLst>
                <a:ext uri="{FF2B5EF4-FFF2-40B4-BE49-F238E27FC236}">
                  <a16:creationId xmlns:a16="http://schemas.microsoft.com/office/drawing/2014/main" id="{3A3F04A4-C37D-FD65-D5BD-E6A05553680A}"/>
                </a:ext>
              </a:extLst>
            </p:cNvPr>
            <p:cNvSpPr/>
            <p:nvPr/>
          </p:nvSpPr>
          <p:spPr>
            <a:xfrm>
              <a:off x="7545265" y="1136493"/>
              <a:ext cx="28334" cy="28334"/>
            </a:xfrm>
            <a:custGeom>
              <a:avLst/>
              <a:gdLst>
                <a:gd name="connsiteX0" fmla="*/ 14230 w 28334"/>
                <a:gd name="connsiteY0" fmla="*/ 28334 h 28334"/>
                <a:gd name="connsiteX1" fmla="*/ 0 w 28334"/>
                <a:gd name="connsiteY1" fmla="*/ 14230 h 28334"/>
                <a:gd name="connsiteX2" fmla="*/ 14104 w 28334"/>
                <a:gd name="connsiteY2" fmla="*/ 0 h 28334"/>
                <a:gd name="connsiteX3" fmla="*/ 28334 w 28334"/>
                <a:gd name="connsiteY3" fmla="*/ 14104 h 28334"/>
                <a:gd name="connsiteX4" fmla="*/ 28334 w 28334"/>
                <a:gd name="connsiteY4" fmla="*/ 14167 h 28334"/>
                <a:gd name="connsiteX5" fmla="*/ 14230 w 28334"/>
                <a:gd name="connsiteY5" fmla="*/ 28334 h 28334"/>
                <a:gd name="connsiteX6" fmla="*/ 14230 w 28334"/>
                <a:gd name="connsiteY6" fmla="*/ 7969 h 28334"/>
                <a:gd name="connsiteX7" fmla="*/ 7906 w 28334"/>
                <a:gd name="connsiteY7" fmla="*/ 14294 h 28334"/>
                <a:gd name="connsiteX8" fmla="*/ 14230 w 28334"/>
                <a:gd name="connsiteY8" fmla="*/ 20618 h 28334"/>
                <a:gd name="connsiteX9" fmla="*/ 20555 w 28334"/>
                <a:gd name="connsiteY9" fmla="*/ 14294 h 28334"/>
                <a:gd name="connsiteX10" fmla="*/ 14230 w 28334"/>
                <a:gd name="connsiteY10" fmla="*/ 7969 h 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4">
                  <a:moveTo>
                    <a:pt x="14230" y="28334"/>
                  </a:moveTo>
                  <a:cubicBezTo>
                    <a:pt x="6406" y="28369"/>
                    <a:pt x="35" y="22055"/>
                    <a:pt x="0" y="14230"/>
                  </a:cubicBezTo>
                  <a:cubicBezTo>
                    <a:pt x="-35" y="6406"/>
                    <a:pt x="6280" y="36"/>
                    <a:pt x="14104" y="0"/>
                  </a:cubicBezTo>
                  <a:cubicBezTo>
                    <a:pt x="21928" y="-35"/>
                    <a:pt x="28300" y="6280"/>
                    <a:pt x="28334" y="14104"/>
                  </a:cubicBezTo>
                  <a:cubicBezTo>
                    <a:pt x="28334" y="14125"/>
                    <a:pt x="28334" y="14146"/>
                    <a:pt x="28334" y="14167"/>
                  </a:cubicBezTo>
                  <a:cubicBezTo>
                    <a:pt x="28334" y="21967"/>
                    <a:pt x="22030" y="28300"/>
                    <a:pt x="14230" y="28334"/>
                  </a:cubicBezTo>
                  <a:close/>
                  <a:moveTo>
                    <a:pt x="14230" y="7969"/>
                  </a:moveTo>
                  <a:cubicBezTo>
                    <a:pt x="10737" y="7969"/>
                    <a:pt x="7906" y="10801"/>
                    <a:pt x="7906" y="14294"/>
                  </a:cubicBezTo>
                  <a:cubicBezTo>
                    <a:pt x="7906" y="17787"/>
                    <a:pt x="10737" y="20618"/>
                    <a:pt x="14230" y="20618"/>
                  </a:cubicBezTo>
                  <a:cubicBezTo>
                    <a:pt x="17724" y="20618"/>
                    <a:pt x="20555" y="17787"/>
                    <a:pt x="20555" y="14294"/>
                  </a:cubicBezTo>
                  <a:cubicBezTo>
                    <a:pt x="20555" y="10801"/>
                    <a:pt x="17724" y="7969"/>
                    <a:pt x="14230" y="7969"/>
                  </a:cubicBezTo>
                  <a:close/>
                </a:path>
              </a:pathLst>
            </a:custGeom>
            <a:grpFill/>
            <a:ln w="6271" cap="flat">
              <a:noFill/>
              <a:prstDash val="solid"/>
              <a:miter/>
            </a:ln>
          </p:spPr>
          <p:txBody>
            <a:bodyPr rtlCol="0" anchor="ctr"/>
            <a:lstStyle/>
            <a:p>
              <a:endParaRPr lang="en-US"/>
            </a:p>
          </p:txBody>
        </p:sp>
        <p:sp>
          <p:nvSpPr>
            <p:cNvPr id="58" name="Picture Placeholder 79">
              <a:extLst>
                <a:ext uri="{FF2B5EF4-FFF2-40B4-BE49-F238E27FC236}">
                  <a16:creationId xmlns:a16="http://schemas.microsoft.com/office/drawing/2014/main" id="{945A34C3-0CBC-477D-C34C-18E9219BA7C3}"/>
                </a:ext>
              </a:extLst>
            </p:cNvPr>
            <p:cNvSpPr/>
            <p:nvPr/>
          </p:nvSpPr>
          <p:spPr>
            <a:xfrm>
              <a:off x="7657021" y="1012278"/>
              <a:ext cx="70784" cy="121116"/>
            </a:xfrm>
            <a:custGeom>
              <a:avLst/>
              <a:gdLst>
                <a:gd name="connsiteX0" fmla="*/ 1834 w 70784"/>
                <a:gd name="connsiteY0" fmla="*/ 6514 h 121116"/>
                <a:gd name="connsiteX1" fmla="*/ 0 w 70784"/>
                <a:gd name="connsiteY1" fmla="*/ 16128 h 121116"/>
                <a:gd name="connsiteX2" fmla="*/ 51419 w 70784"/>
                <a:gd name="connsiteY2" fmla="*/ 114791 h 121116"/>
                <a:gd name="connsiteX3" fmla="*/ 65902 w 70784"/>
                <a:gd name="connsiteY3" fmla="*/ 121116 h 121116"/>
                <a:gd name="connsiteX4" fmla="*/ 6177 w 70784"/>
                <a:gd name="connsiteY4" fmla="*/ 1578 h 121116"/>
                <a:gd name="connsiteX5" fmla="*/ 949 w 70784"/>
                <a:gd name="connsiteY5" fmla="*/ 0 h 121116"/>
                <a:gd name="connsiteX6" fmla="*/ 1834 w 70784"/>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84" h="121116">
                  <a:moveTo>
                    <a:pt x="1834" y="6514"/>
                  </a:moveTo>
                  <a:cubicBezTo>
                    <a:pt x="1818" y="9804"/>
                    <a:pt x="1196" y="13063"/>
                    <a:pt x="0" y="16128"/>
                  </a:cubicBezTo>
                  <a:cubicBezTo>
                    <a:pt x="41319" y="29321"/>
                    <a:pt x="64277" y="73364"/>
                    <a:pt x="51419" y="114791"/>
                  </a:cubicBezTo>
                  <a:cubicBezTo>
                    <a:pt x="56789" y="115325"/>
                    <a:pt x="61861" y="117538"/>
                    <a:pt x="65902" y="121116"/>
                  </a:cubicBezTo>
                  <a:cubicBezTo>
                    <a:pt x="82416" y="71613"/>
                    <a:pt x="55682" y="18095"/>
                    <a:pt x="6177" y="1578"/>
                  </a:cubicBezTo>
                  <a:cubicBezTo>
                    <a:pt x="4449" y="1002"/>
                    <a:pt x="2706" y="476"/>
                    <a:pt x="949" y="0"/>
                  </a:cubicBezTo>
                  <a:cubicBezTo>
                    <a:pt x="1504" y="2128"/>
                    <a:pt x="1801" y="4315"/>
                    <a:pt x="1834" y="6514"/>
                  </a:cubicBezTo>
                  <a:close/>
                </a:path>
              </a:pathLst>
            </a:custGeom>
            <a:grpFill/>
            <a:ln w="6271" cap="flat">
              <a:noFill/>
              <a:prstDash val="solid"/>
              <a:miter/>
            </a:ln>
          </p:spPr>
          <p:txBody>
            <a:bodyPr rtlCol="0" anchor="ctr"/>
            <a:lstStyle/>
            <a:p>
              <a:endParaRPr lang="en-US"/>
            </a:p>
          </p:txBody>
        </p:sp>
        <p:sp>
          <p:nvSpPr>
            <p:cNvPr id="59" name="Picture Placeholder 79">
              <a:extLst>
                <a:ext uri="{FF2B5EF4-FFF2-40B4-BE49-F238E27FC236}">
                  <a16:creationId xmlns:a16="http://schemas.microsoft.com/office/drawing/2014/main" id="{F00820EF-96CC-E1F8-6A51-2807EF7E8715}"/>
                </a:ext>
              </a:extLst>
            </p:cNvPr>
            <p:cNvSpPr/>
            <p:nvPr/>
          </p:nvSpPr>
          <p:spPr>
            <a:xfrm>
              <a:off x="7538117" y="1012468"/>
              <a:ext cx="70710" cy="119028"/>
            </a:xfrm>
            <a:custGeom>
              <a:avLst/>
              <a:gdLst>
                <a:gd name="connsiteX0" fmla="*/ 18722 w 70710"/>
                <a:gd name="connsiteY0" fmla="*/ 112515 h 119028"/>
                <a:gd name="connsiteX1" fmla="*/ 70710 w 70710"/>
                <a:gd name="connsiteY1" fmla="*/ 15938 h 119028"/>
                <a:gd name="connsiteX2" fmla="*/ 68813 w 70710"/>
                <a:gd name="connsiteY2" fmla="*/ 6325 h 119028"/>
                <a:gd name="connsiteX3" fmla="*/ 69761 w 70710"/>
                <a:gd name="connsiteY3" fmla="*/ 0 h 119028"/>
                <a:gd name="connsiteX4" fmla="*/ 3413 w 70710"/>
                <a:gd name="connsiteY4" fmla="*/ 116611 h 119028"/>
                <a:gd name="connsiteX5" fmla="*/ 4112 w 70710"/>
                <a:gd name="connsiteY5" fmla="*/ 119029 h 119028"/>
                <a:gd name="connsiteX6" fmla="*/ 18722 w 70710"/>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0" h="119028">
                  <a:moveTo>
                    <a:pt x="18722" y="112515"/>
                  </a:moveTo>
                  <a:cubicBezTo>
                    <a:pt x="7131" y="71565"/>
                    <a:pt x="30146" y="28811"/>
                    <a:pt x="70710" y="15938"/>
                  </a:cubicBezTo>
                  <a:cubicBezTo>
                    <a:pt x="69457" y="12888"/>
                    <a:pt x="68813" y="9622"/>
                    <a:pt x="68813" y="6325"/>
                  </a:cubicBezTo>
                  <a:cubicBezTo>
                    <a:pt x="68852" y="4184"/>
                    <a:pt x="69171" y="2058"/>
                    <a:pt x="69761" y="0"/>
                  </a:cubicBezTo>
                  <a:cubicBezTo>
                    <a:pt x="19239" y="13880"/>
                    <a:pt x="-10467" y="66088"/>
                    <a:pt x="3413" y="116611"/>
                  </a:cubicBezTo>
                  <a:cubicBezTo>
                    <a:pt x="3635" y="117420"/>
                    <a:pt x="3869" y="118226"/>
                    <a:pt x="4112" y="119029"/>
                  </a:cubicBezTo>
                  <a:cubicBezTo>
                    <a:pt x="8149" y="115335"/>
                    <a:pt x="13276" y="113048"/>
                    <a:pt x="18722" y="112515"/>
                  </a:cubicBezTo>
                  <a:close/>
                </a:path>
              </a:pathLst>
            </a:custGeom>
            <a:grpFill/>
            <a:ln w="6271" cap="flat">
              <a:noFill/>
              <a:prstDash val="solid"/>
              <a:miter/>
            </a:ln>
          </p:spPr>
          <p:txBody>
            <a:bodyPr rtlCol="0" anchor="ctr"/>
            <a:lstStyle/>
            <a:p>
              <a:endParaRPr lang="en-US"/>
            </a:p>
          </p:txBody>
        </p:sp>
        <p:sp>
          <p:nvSpPr>
            <p:cNvPr id="60" name="Picture Placeholder 79">
              <a:extLst>
                <a:ext uri="{FF2B5EF4-FFF2-40B4-BE49-F238E27FC236}">
                  <a16:creationId xmlns:a16="http://schemas.microsoft.com/office/drawing/2014/main" id="{86F821F1-115C-8FA5-E904-05905CB2EC01}"/>
                </a:ext>
              </a:extLst>
            </p:cNvPr>
            <p:cNvSpPr/>
            <p:nvPr/>
          </p:nvSpPr>
          <p:spPr>
            <a:xfrm>
              <a:off x="7569868" y="1163879"/>
              <a:ext cx="124278" cy="34657"/>
            </a:xfrm>
            <a:custGeom>
              <a:avLst/>
              <a:gdLst>
                <a:gd name="connsiteX0" fmla="*/ 113021 w 124278"/>
                <a:gd name="connsiteY0" fmla="*/ 1012 h 34657"/>
                <a:gd name="connsiteX1" fmla="*/ 11827 w 124278"/>
                <a:gd name="connsiteY1" fmla="*/ 0 h 34657"/>
                <a:gd name="connsiteX2" fmla="*/ 0 w 124278"/>
                <a:gd name="connsiteY2" fmla="*/ 10562 h 34657"/>
                <a:gd name="connsiteX3" fmla="*/ 124278 w 124278"/>
                <a:gd name="connsiteY3" fmla="*/ 12080 h 34657"/>
                <a:gd name="connsiteX4" fmla="*/ 113021 w 124278"/>
                <a:gd name="connsiteY4" fmla="*/ 1012 h 34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7">
                  <a:moveTo>
                    <a:pt x="113021" y="1012"/>
                  </a:moveTo>
                  <a:cubicBezTo>
                    <a:pt x="83491" y="25213"/>
                    <a:pt x="40867" y="24787"/>
                    <a:pt x="11827" y="0"/>
                  </a:cubicBezTo>
                  <a:cubicBezTo>
                    <a:pt x="9068" y="4656"/>
                    <a:pt x="4937" y="8345"/>
                    <a:pt x="0" y="10562"/>
                  </a:cubicBezTo>
                  <a:cubicBezTo>
                    <a:pt x="35207" y="42103"/>
                    <a:pt x="88312" y="42752"/>
                    <a:pt x="124278" y="12080"/>
                  </a:cubicBezTo>
                  <a:cubicBezTo>
                    <a:pt x="119491" y="9617"/>
                    <a:pt x="115563" y="5757"/>
                    <a:pt x="113021" y="1012"/>
                  </a:cubicBezTo>
                  <a:close/>
                </a:path>
              </a:pathLst>
            </a:custGeom>
            <a:grpFill/>
            <a:ln w="6271" cap="flat">
              <a:noFill/>
              <a:prstDash val="solid"/>
              <a:miter/>
            </a:ln>
          </p:spPr>
          <p:txBody>
            <a:bodyPr rtlCol="0" anchor="ctr"/>
            <a:lstStyle/>
            <a:p>
              <a:endParaRPr lang="en-US"/>
            </a:p>
          </p:txBody>
        </p:sp>
        <p:sp>
          <p:nvSpPr>
            <p:cNvPr id="61" name="Picture Placeholder 79">
              <a:extLst>
                <a:ext uri="{FF2B5EF4-FFF2-40B4-BE49-F238E27FC236}">
                  <a16:creationId xmlns:a16="http://schemas.microsoft.com/office/drawing/2014/main" id="{A7D4E5C8-F119-49F7-518D-60E8166049F5}"/>
                </a:ext>
              </a:extLst>
            </p:cNvPr>
            <p:cNvSpPr/>
            <p:nvPr/>
          </p:nvSpPr>
          <p:spPr>
            <a:xfrm>
              <a:off x="7691490" y="1138581"/>
              <a:ext cx="28334" cy="28333"/>
            </a:xfrm>
            <a:custGeom>
              <a:avLst/>
              <a:gdLst>
                <a:gd name="connsiteX0" fmla="*/ 14230 w 28334"/>
                <a:gd name="connsiteY0" fmla="*/ 28334 h 28333"/>
                <a:gd name="connsiteX1" fmla="*/ 0 w 28334"/>
                <a:gd name="connsiteY1" fmla="*/ 14229 h 28333"/>
                <a:gd name="connsiteX2" fmla="*/ 14104 w 28334"/>
                <a:gd name="connsiteY2" fmla="*/ 0 h 28333"/>
                <a:gd name="connsiteX3" fmla="*/ 28334 w 28334"/>
                <a:gd name="connsiteY3" fmla="*/ 14104 h 28333"/>
                <a:gd name="connsiteX4" fmla="*/ 28334 w 28334"/>
                <a:gd name="connsiteY4" fmla="*/ 14293 h 28333"/>
                <a:gd name="connsiteX5" fmla="*/ 14230 w 28334"/>
                <a:gd name="connsiteY5" fmla="*/ 28334 h 28333"/>
                <a:gd name="connsiteX6" fmla="*/ 14230 w 28334"/>
                <a:gd name="connsiteY6" fmla="*/ 7969 h 28333"/>
                <a:gd name="connsiteX7" fmla="*/ 7906 w 28334"/>
                <a:gd name="connsiteY7" fmla="*/ 14293 h 28333"/>
                <a:gd name="connsiteX8" fmla="*/ 14230 w 28334"/>
                <a:gd name="connsiteY8" fmla="*/ 20618 h 28333"/>
                <a:gd name="connsiteX9" fmla="*/ 20555 w 28334"/>
                <a:gd name="connsiteY9" fmla="*/ 14293 h 28333"/>
                <a:gd name="connsiteX10" fmla="*/ 14230 w 28334"/>
                <a:gd name="connsiteY10" fmla="*/ 7969 h 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3">
                  <a:moveTo>
                    <a:pt x="14230" y="28334"/>
                  </a:moveTo>
                  <a:cubicBezTo>
                    <a:pt x="6407" y="28369"/>
                    <a:pt x="38" y="22053"/>
                    <a:pt x="0" y="14229"/>
                  </a:cubicBezTo>
                  <a:cubicBezTo>
                    <a:pt x="-31" y="6405"/>
                    <a:pt x="6280" y="34"/>
                    <a:pt x="14104" y="0"/>
                  </a:cubicBezTo>
                  <a:cubicBezTo>
                    <a:pt x="21928" y="-35"/>
                    <a:pt x="28303" y="6280"/>
                    <a:pt x="28334" y="14104"/>
                  </a:cubicBezTo>
                  <a:cubicBezTo>
                    <a:pt x="28334" y="14167"/>
                    <a:pt x="28334" y="14230"/>
                    <a:pt x="28334" y="14293"/>
                  </a:cubicBezTo>
                  <a:cubicBezTo>
                    <a:pt x="28296" y="22058"/>
                    <a:pt x="21997" y="28334"/>
                    <a:pt x="14230" y="28334"/>
                  </a:cubicBezTo>
                  <a:close/>
                  <a:moveTo>
                    <a:pt x="14230" y="7969"/>
                  </a:moveTo>
                  <a:cubicBezTo>
                    <a:pt x="10739" y="7969"/>
                    <a:pt x="7906" y="10800"/>
                    <a:pt x="7906" y="14293"/>
                  </a:cubicBezTo>
                  <a:cubicBezTo>
                    <a:pt x="7906" y="17786"/>
                    <a:pt x="10739" y="20618"/>
                    <a:pt x="14230" y="20618"/>
                  </a:cubicBezTo>
                  <a:cubicBezTo>
                    <a:pt x="17722" y="20618"/>
                    <a:pt x="20555" y="17786"/>
                    <a:pt x="20555" y="14293"/>
                  </a:cubicBezTo>
                  <a:cubicBezTo>
                    <a:pt x="20555" y="10800"/>
                    <a:pt x="17722" y="7969"/>
                    <a:pt x="14230" y="7969"/>
                  </a:cubicBezTo>
                  <a:close/>
                </a:path>
              </a:pathLst>
            </a:custGeom>
            <a:grpFill/>
            <a:ln w="6271" cap="flat">
              <a:noFill/>
              <a:prstDash val="solid"/>
              <a:miter/>
            </a:ln>
          </p:spPr>
          <p:txBody>
            <a:bodyPr rtlCol="0" anchor="ctr"/>
            <a:lstStyle/>
            <a:p>
              <a:endParaRPr lang="en-US"/>
            </a:p>
          </p:txBody>
        </p:sp>
        <p:sp>
          <p:nvSpPr>
            <p:cNvPr id="62" name="Picture Placeholder 79">
              <a:extLst>
                <a:ext uri="{FF2B5EF4-FFF2-40B4-BE49-F238E27FC236}">
                  <a16:creationId xmlns:a16="http://schemas.microsoft.com/office/drawing/2014/main" id="{9BFA6801-6903-47DC-55E5-294C0E0DC223}"/>
                </a:ext>
              </a:extLst>
            </p:cNvPr>
            <p:cNvSpPr/>
            <p:nvPr/>
          </p:nvSpPr>
          <p:spPr>
            <a:xfrm>
              <a:off x="7133961" y="710974"/>
              <a:ext cx="492132" cy="372898"/>
            </a:xfrm>
            <a:custGeom>
              <a:avLst/>
              <a:gdLst>
                <a:gd name="connsiteX0" fmla="*/ 492132 w 492132"/>
                <a:gd name="connsiteY0" fmla="*/ 283405 h 372898"/>
                <a:gd name="connsiteX1" fmla="*/ 435211 w 492132"/>
                <a:gd name="connsiteY1" fmla="*/ 211115 h 372898"/>
                <a:gd name="connsiteX2" fmla="*/ 444129 w 492132"/>
                <a:gd name="connsiteY2" fmla="*/ 175255 h 372898"/>
                <a:gd name="connsiteX3" fmla="*/ 382590 w 492132"/>
                <a:gd name="connsiteY3" fmla="*/ 94869 h 372898"/>
                <a:gd name="connsiteX4" fmla="*/ 289176 w 492132"/>
                <a:gd name="connsiteY4" fmla="*/ 0 h 372898"/>
                <a:gd name="connsiteX5" fmla="*/ 286836 w 492132"/>
                <a:gd name="connsiteY5" fmla="*/ 0 h 372898"/>
                <a:gd name="connsiteX6" fmla="*/ 198291 w 492132"/>
                <a:gd name="connsiteY6" fmla="*/ 64764 h 372898"/>
                <a:gd name="connsiteX7" fmla="*/ 165150 w 492132"/>
                <a:gd name="connsiteY7" fmla="*/ 56858 h 372898"/>
                <a:gd name="connsiteX8" fmla="*/ 163127 w 492132"/>
                <a:gd name="connsiteY8" fmla="*/ 56858 h 372898"/>
                <a:gd name="connsiteX9" fmla="*/ 82678 w 492132"/>
                <a:gd name="connsiteY9" fmla="*/ 121812 h 372898"/>
                <a:gd name="connsiteX10" fmla="*/ 66613 w 492132"/>
                <a:gd name="connsiteY10" fmla="*/ 119345 h 372898"/>
                <a:gd name="connsiteX11" fmla="*/ 65032 w 492132"/>
                <a:gd name="connsiteY11" fmla="*/ 119345 h 372898"/>
                <a:gd name="connsiteX12" fmla="*/ 15 w 492132"/>
                <a:gd name="connsiteY12" fmla="*/ 183287 h 372898"/>
                <a:gd name="connsiteX13" fmla="*/ 67941 w 492132"/>
                <a:gd name="connsiteY13" fmla="*/ 253363 h 372898"/>
                <a:gd name="connsiteX14" fmla="*/ 76480 w 492132"/>
                <a:gd name="connsiteY14" fmla="*/ 253363 h 372898"/>
                <a:gd name="connsiteX15" fmla="*/ 76480 w 492132"/>
                <a:gd name="connsiteY15" fmla="*/ 372898 h 372898"/>
                <a:gd name="connsiteX16" fmla="*/ 92291 w 492132"/>
                <a:gd name="connsiteY16" fmla="*/ 372898 h 372898"/>
                <a:gd name="connsiteX17" fmla="*/ 92291 w 492132"/>
                <a:gd name="connsiteY17" fmla="*/ 253363 h 372898"/>
                <a:gd name="connsiteX18" fmla="*/ 290251 w 492132"/>
                <a:gd name="connsiteY18" fmla="*/ 252731 h 372898"/>
                <a:gd name="connsiteX19" fmla="*/ 290251 w 492132"/>
                <a:gd name="connsiteY19" fmla="*/ 372898 h 372898"/>
                <a:gd name="connsiteX20" fmla="*/ 306063 w 492132"/>
                <a:gd name="connsiteY20" fmla="*/ 372898 h 372898"/>
                <a:gd name="connsiteX21" fmla="*/ 306063 w 492132"/>
                <a:gd name="connsiteY21" fmla="*/ 252731 h 372898"/>
                <a:gd name="connsiteX22" fmla="*/ 367032 w 492132"/>
                <a:gd name="connsiteY22" fmla="*/ 252731 h 372898"/>
                <a:gd name="connsiteX23" fmla="*/ 376076 w 492132"/>
                <a:gd name="connsiteY23" fmla="*/ 252731 h 372898"/>
                <a:gd name="connsiteX24" fmla="*/ 426673 w 492132"/>
                <a:gd name="connsiteY24" fmla="*/ 225788 h 372898"/>
                <a:gd name="connsiteX25" fmla="*/ 479610 w 492132"/>
                <a:gd name="connsiteY25" fmla="*/ 293335 h 372898"/>
                <a:gd name="connsiteX26" fmla="*/ 376076 w 492132"/>
                <a:gd name="connsiteY26" fmla="*/ 236730 h 372898"/>
                <a:gd name="connsiteX27" fmla="*/ 367032 w 492132"/>
                <a:gd name="connsiteY27" fmla="*/ 236730 h 372898"/>
                <a:gd name="connsiteX28" fmla="*/ 221566 w 492132"/>
                <a:gd name="connsiteY28" fmla="*/ 237173 h 372898"/>
                <a:gd name="connsiteX29" fmla="*/ 75278 w 492132"/>
                <a:gd name="connsiteY29" fmla="*/ 237615 h 372898"/>
                <a:gd name="connsiteX30" fmla="*/ 68384 w 492132"/>
                <a:gd name="connsiteY30" fmla="*/ 237615 h 372898"/>
                <a:gd name="connsiteX31" fmla="*/ 15827 w 492132"/>
                <a:gd name="connsiteY31" fmla="*/ 183730 h 372898"/>
                <a:gd name="connsiteX32" fmla="*/ 65032 w 492132"/>
                <a:gd name="connsiteY32" fmla="*/ 135346 h 372898"/>
                <a:gd name="connsiteX33" fmla="*/ 66297 w 492132"/>
                <a:gd name="connsiteY33" fmla="*/ 135346 h 372898"/>
                <a:gd name="connsiteX34" fmla="*/ 78440 w 492132"/>
                <a:gd name="connsiteY34" fmla="*/ 137054 h 372898"/>
                <a:gd name="connsiteX35" fmla="*/ 94631 w 492132"/>
                <a:gd name="connsiteY35" fmla="*/ 141545 h 372898"/>
                <a:gd name="connsiteX36" fmla="*/ 98110 w 492132"/>
                <a:gd name="connsiteY36" fmla="*/ 125101 h 372898"/>
                <a:gd name="connsiteX37" fmla="*/ 162557 w 492132"/>
                <a:gd name="connsiteY37" fmla="*/ 72353 h 372898"/>
                <a:gd name="connsiteX38" fmla="*/ 164139 w 492132"/>
                <a:gd name="connsiteY38" fmla="*/ 72353 h 372898"/>
                <a:gd name="connsiteX39" fmla="*/ 190828 w 492132"/>
                <a:gd name="connsiteY39" fmla="*/ 78678 h 372898"/>
                <a:gd name="connsiteX40" fmla="*/ 206260 w 492132"/>
                <a:gd name="connsiteY40" fmla="*/ 86204 h 372898"/>
                <a:gd name="connsiteX41" fmla="*/ 212585 w 492132"/>
                <a:gd name="connsiteY41" fmla="*/ 70203 h 372898"/>
                <a:gd name="connsiteX42" fmla="*/ 286646 w 492132"/>
                <a:gd name="connsiteY42" fmla="*/ 15495 h 372898"/>
                <a:gd name="connsiteX43" fmla="*/ 288607 w 492132"/>
                <a:gd name="connsiteY43" fmla="*/ 15495 h 372898"/>
                <a:gd name="connsiteX44" fmla="*/ 366652 w 492132"/>
                <a:gd name="connsiteY44" fmla="*/ 96197 h 372898"/>
                <a:gd name="connsiteX45" fmla="*/ 367854 w 492132"/>
                <a:gd name="connsiteY45" fmla="*/ 109289 h 372898"/>
                <a:gd name="connsiteX46" fmla="*/ 380883 w 492132"/>
                <a:gd name="connsiteY46" fmla="*/ 110554 h 372898"/>
                <a:gd name="connsiteX47" fmla="*/ 428127 w 492132"/>
                <a:gd name="connsiteY47" fmla="*/ 174875 h 372898"/>
                <a:gd name="connsiteX48" fmla="*/ 376076 w 492132"/>
                <a:gd name="connsiteY48" fmla="*/ 236730 h 37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2132" h="372898">
                  <a:moveTo>
                    <a:pt x="492132" y="283405"/>
                  </a:moveTo>
                  <a:lnTo>
                    <a:pt x="435211" y="211115"/>
                  </a:lnTo>
                  <a:cubicBezTo>
                    <a:pt x="440661" y="199918"/>
                    <a:pt x="443700" y="187701"/>
                    <a:pt x="444129" y="175255"/>
                  </a:cubicBezTo>
                  <a:cubicBezTo>
                    <a:pt x="445141" y="133133"/>
                    <a:pt x="417881" y="98221"/>
                    <a:pt x="382590" y="94869"/>
                  </a:cubicBezTo>
                  <a:cubicBezTo>
                    <a:pt x="377784" y="42375"/>
                    <a:pt x="338318" y="949"/>
                    <a:pt x="289176" y="0"/>
                  </a:cubicBezTo>
                  <a:lnTo>
                    <a:pt x="286836" y="0"/>
                  </a:lnTo>
                  <a:cubicBezTo>
                    <a:pt x="247117" y="0"/>
                    <a:pt x="212838" y="26627"/>
                    <a:pt x="198291" y="64764"/>
                  </a:cubicBezTo>
                  <a:cubicBezTo>
                    <a:pt x="187934" y="59797"/>
                    <a:pt x="176635" y="57101"/>
                    <a:pt x="165150" y="56858"/>
                  </a:cubicBezTo>
                  <a:lnTo>
                    <a:pt x="163127" y="56858"/>
                  </a:lnTo>
                  <a:cubicBezTo>
                    <a:pt x="124349" y="56828"/>
                    <a:pt x="90821" y="83898"/>
                    <a:pt x="82678" y="121812"/>
                  </a:cubicBezTo>
                  <a:cubicBezTo>
                    <a:pt x="77456" y="120279"/>
                    <a:pt x="72054" y="119450"/>
                    <a:pt x="66613" y="119345"/>
                  </a:cubicBezTo>
                  <a:lnTo>
                    <a:pt x="65032" y="119345"/>
                  </a:lnTo>
                  <a:cubicBezTo>
                    <a:pt x="29595" y="119475"/>
                    <a:pt x="736" y="147857"/>
                    <a:pt x="15" y="183287"/>
                  </a:cubicBezTo>
                  <a:cubicBezTo>
                    <a:pt x="-807" y="219400"/>
                    <a:pt x="32018" y="252162"/>
                    <a:pt x="67941" y="253363"/>
                  </a:cubicBezTo>
                  <a:lnTo>
                    <a:pt x="76480" y="253363"/>
                  </a:lnTo>
                  <a:lnTo>
                    <a:pt x="76480" y="372898"/>
                  </a:lnTo>
                  <a:lnTo>
                    <a:pt x="92291" y="372898"/>
                  </a:lnTo>
                  <a:lnTo>
                    <a:pt x="92291" y="253363"/>
                  </a:lnTo>
                  <a:cubicBezTo>
                    <a:pt x="134729" y="253363"/>
                    <a:pt x="223463" y="252921"/>
                    <a:pt x="290251" y="252731"/>
                  </a:cubicBezTo>
                  <a:lnTo>
                    <a:pt x="290251" y="372898"/>
                  </a:lnTo>
                  <a:lnTo>
                    <a:pt x="306063" y="372898"/>
                  </a:lnTo>
                  <a:lnTo>
                    <a:pt x="306063" y="252731"/>
                  </a:lnTo>
                  <a:lnTo>
                    <a:pt x="367032" y="252731"/>
                  </a:lnTo>
                  <a:lnTo>
                    <a:pt x="376076" y="252731"/>
                  </a:lnTo>
                  <a:cubicBezTo>
                    <a:pt x="396251" y="252247"/>
                    <a:pt x="415010" y="242257"/>
                    <a:pt x="426673" y="225788"/>
                  </a:cubicBezTo>
                  <a:lnTo>
                    <a:pt x="479610" y="293335"/>
                  </a:lnTo>
                  <a:close/>
                  <a:moveTo>
                    <a:pt x="376076" y="236730"/>
                  </a:moveTo>
                  <a:lnTo>
                    <a:pt x="367032" y="236730"/>
                  </a:lnTo>
                  <a:cubicBezTo>
                    <a:pt x="345655" y="236730"/>
                    <a:pt x="282725" y="236730"/>
                    <a:pt x="221566" y="237173"/>
                  </a:cubicBezTo>
                  <a:cubicBezTo>
                    <a:pt x="160407" y="237615"/>
                    <a:pt x="96908" y="237615"/>
                    <a:pt x="75278" y="237615"/>
                  </a:cubicBezTo>
                  <a:lnTo>
                    <a:pt x="68384" y="237615"/>
                  </a:lnTo>
                  <a:cubicBezTo>
                    <a:pt x="40746" y="236856"/>
                    <a:pt x="15194" y="210672"/>
                    <a:pt x="15827" y="183730"/>
                  </a:cubicBezTo>
                  <a:cubicBezTo>
                    <a:pt x="16508" y="156976"/>
                    <a:pt x="38271" y="135577"/>
                    <a:pt x="65032" y="135346"/>
                  </a:cubicBezTo>
                  <a:lnTo>
                    <a:pt x="66297" y="135346"/>
                  </a:lnTo>
                  <a:cubicBezTo>
                    <a:pt x="70402" y="135382"/>
                    <a:pt x="74485" y="135956"/>
                    <a:pt x="78440" y="137054"/>
                  </a:cubicBezTo>
                  <a:lnTo>
                    <a:pt x="94631" y="141545"/>
                  </a:lnTo>
                  <a:lnTo>
                    <a:pt x="98110" y="125101"/>
                  </a:lnTo>
                  <a:cubicBezTo>
                    <a:pt x="104594" y="94598"/>
                    <a:pt x="131375" y="72679"/>
                    <a:pt x="162557" y="72353"/>
                  </a:cubicBezTo>
                  <a:lnTo>
                    <a:pt x="164139" y="72353"/>
                  </a:lnTo>
                  <a:cubicBezTo>
                    <a:pt x="173383" y="72546"/>
                    <a:pt x="182480" y="74701"/>
                    <a:pt x="190828" y="78678"/>
                  </a:cubicBezTo>
                  <a:lnTo>
                    <a:pt x="206260" y="86204"/>
                  </a:lnTo>
                  <a:lnTo>
                    <a:pt x="212585" y="70203"/>
                  </a:lnTo>
                  <a:cubicBezTo>
                    <a:pt x="225234" y="36936"/>
                    <a:pt x="254580" y="15495"/>
                    <a:pt x="286646" y="15495"/>
                  </a:cubicBezTo>
                  <a:lnTo>
                    <a:pt x="288607" y="15495"/>
                  </a:lnTo>
                  <a:cubicBezTo>
                    <a:pt x="329021" y="16507"/>
                    <a:pt x="362541" y="51166"/>
                    <a:pt x="366652" y="96197"/>
                  </a:cubicBezTo>
                  <a:lnTo>
                    <a:pt x="367854" y="109289"/>
                  </a:lnTo>
                  <a:lnTo>
                    <a:pt x="380883" y="110554"/>
                  </a:lnTo>
                  <a:cubicBezTo>
                    <a:pt x="408205" y="113147"/>
                    <a:pt x="428950" y="141355"/>
                    <a:pt x="428127" y="174875"/>
                  </a:cubicBezTo>
                  <a:cubicBezTo>
                    <a:pt x="427305" y="208396"/>
                    <a:pt x="403904" y="236730"/>
                    <a:pt x="376076" y="236730"/>
                  </a:cubicBezTo>
                  <a:close/>
                </a:path>
              </a:pathLst>
            </a:custGeom>
            <a:grpFill/>
            <a:ln w="6271" cap="flat">
              <a:noFill/>
              <a:prstDash val="solid"/>
              <a:miter/>
            </a:ln>
          </p:spPr>
          <p:txBody>
            <a:bodyPr rtlCol="0" anchor="ctr"/>
            <a:lstStyle/>
            <a:p>
              <a:endParaRPr lang="en-US"/>
            </a:p>
          </p:txBody>
        </p:sp>
      </p:grpSp>
      <p:sp>
        <p:nvSpPr>
          <p:cNvPr id="120" name="Rectangle 119">
            <a:extLst>
              <a:ext uri="{FF2B5EF4-FFF2-40B4-BE49-F238E27FC236}">
                <a16:creationId xmlns:a16="http://schemas.microsoft.com/office/drawing/2014/main" id="{CF63CDF0-7126-452C-AA4E-E7BBD79632A4}"/>
              </a:ext>
            </a:extLst>
          </p:cNvPr>
          <p:cNvSpPr/>
          <p:nvPr/>
        </p:nvSpPr>
        <p:spPr>
          <a:xfrm>
            <a:off x="1290742" y="5294756"/>
            <a:ext cx="9607341" cy="469259"/>
          </a:xfrm>
          <a:prstGeom prst="rect">
            <a:avLst/>
          </a:prstGeom>
          <a:solidFill>
            <a:srgbClr val="78BE20"/>
          </a:solidFill>
          <a:ln w="9525"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rPr>
              <a:t>Tech For Good </a:t>
            </a:r>
          </a:p>
        </p:txBody>
      </p:sp>
      <p:sp>
        <p:nvSpPr>
          <p:cNvPr id="3" name="TextBox 2">
            <a:extLst>
              <a:ext uri="{FF2B5EF4-FFF2-40B4-BE49-F238E27FC236}">
                <a16:creationId xmlns:a16="http://schemas.microsoft.com/office/drawing/2014/main" id="{64BC63FF-E43E-57DA-E058-AC11FCAD6FCC}"/>
              </a:ext>
            </a:extLst>
          </p:cNvPr>
          <p:cNvSpPr txBox="1"/>
          <p:nvPr/>
        </p:nvSpPr>
        <p:spPr>
          <a:xfrm>
            <a:off x="31756" y="2240865"/>
            <a:ext cx="1273859" cy="553998"/>
          </a:xfrm>
          <a:prstGeom prst="rect">
            <a:avLst/>
          </a:prstGeom>
          <a:solidFill>
            <a:schemeClr val="bg1"/>
          </a:solidFill>
          <a:ln w="15875">
            <a:solidFill>
              <a:schemeClr val="bg1">
                <a:lumMod val="65000"/>
              </a:schemeClr>
            </a:solidFill>
          </a:ln>
        </p:spPr>
        <p:txBody>
          <a:bodyPr wrap="square" lIns="0" tIns="0" rIns="0" bIns="0" rtlCol="0">
            <a:spAutoFit/>
          </a:bodyPr>
          <a:lstStyle>
            <a:defPPr>
              <a:defRPr lang="en-US"/>
            </a:defPPr>
            <a:lvl1pPr algn="ctr">
              <a:defRPr>
                <a:solidFill>
                  <a:schemeClr val="accent2"/>
                </a:solidFill>
              </a:defRPr>
            </a:lvl1pPr>
          </a:lstStyle>
          <a:p>
            <a:r>
              <a:rPr lang="fr-FR" b="1" dirty="0">
                <a:solidFill>
                  <a:schemeClr val="bg1">
                    <a:lumMod val="50000"/>
                  </a:schemeClr>
                </a:solidFill>
              </a:rPr>
              <a:t>Aria Operations</a:t>
            </a:r>
          </a:p>
        </p:txBody>
      </p:sp>
      <p:cxnSp>
        <p:nvCxnSpPr>
          <p:cNvPr id="4" name="Straight Arrow Connector 3">
            <a:extLst>
              <a:ext uri="{FF2B5EF4-FFF2-40B4-BE49-F238E27FC236}">
                <a16:creationId xmlns:a16="http://schemas.microsoft.com/office/drawing/2014/main" id="{89E97543-7A42-BF48-CA2A-391F521005DC}"/>
              </a:ext>
            </a:extLst>
          </p:cNvPr>
          <p:cNvCxnSpPr>
            <a:cxnSpLocks/>
            <a:stCxn id="3" idx="2"/>
          </p:cNvCxnSpPr>
          <p:nvPr/>
        </p:nvCxnSpPr>
        <p:spPr bwMode="gray">
          <a:xfrm>
            <a:off x="668686" y="2794863"/>
            <a:ext cx="881193" cy="775116"/>
          </a:xfrm>
          <a:prstGeom prst="straightConnector1">
            <a:avLst/>
          </a:prstGeom>
          <a:ln w="44450">
            <a:solidFill>
              <a:schemeClr val="bg1">
                <a:lumMod val="65000"/>
              </a:schemeClr>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717A35E-699E-FD78-1376-A2426C84710A}"/>
              </a:ext>
            </a:extLst>
          </p:cNvPr>
          <p:cNvSpPr txBox="1"/>
          <p:nvPr/>
        </p:nvSpPr>
        <p:spPr>
          <a:xfrm>
            <a:off x="6952479" y="5823466"/>
            <a:ext cx="2170628" cy="553998"/>
          </a:xfrm>
          <a:prstGeom prst="rect">
            <a:avLst/>
          </a:prstGeom>
          <a:solidFill>
            <a:schemeClr val="bg1"/>
          </a:solidFill>
          <a:ln w="15875">
            <a:solidFill>
              <a:schemeClr val="bg1">
                <a:lumMod val="65000"/>
                <a:alpha val="42000"/>
              </a:schemeClr>
            </a:solidFill>
          </a:ln>
        </p:spPr>
        <p:txBody>
          <a:bodyPr wrap="square" lIns="0" tIns="0" rIns="0" bIns="0" rtlCol="0">
            <a:spAutoFit/>
          </a:bodyPr>
          <a:lstStyle>
            <a:defPPr>
              <a:defRPr lang="en-US"/>
            </a:defPPr>
            <a:lvl1pPr algn="ctr">
              <a:defRPr>
                <a:solidFill>
                  <a:schemeClr val="accent2"/>
                </a:solidFill>
              </a:defRPr>
            </a:lvl1pPr>
          </a:lstStyle>
          <a:p>
            <a:r>
              <a:rPr lang="fr-FR" b="1" dirty="0">
                <a:solidFill>
                  <a:schemeClr val="bg1">
                    <a:lumMod val="50000"/>
                  </a:schemeClr>
                </a:solidFill>
              </a:rPr>
              <a:t>VMC on AWS,</a:t>
            </a:r>
          </a:p>
          <a:p>
            <a:r>
              <a:rPr lang="fr-FR" b="1" dirty="0">
                <a:solidFill>
                  <a:schemeClr val="bg1">
                    <a:lumMod val="50000"/>
                  </a:schemeClr>
                </a:solidFill>
              </a:rPr>
              <a:t>GCVE </a:t>
            </a:r>
            <a:r>
              <a:rPr lang="fr-FR" b="1">
                <a:solidFill>
                  <a:schemeClr val="bg1">
                    <a:lumMod val="50000"/>
                  </a:schemeClr>
                </a:solidFill>
              </a:rPr>
              <a:t>and AVS</a:t>
            </a:r>
            <a:endParaRPr lang="fr-FR" b="1" dirty="0">
              <a:solidFill>
                <a:schemeClr val="bg1">
                  <a:lumMod val="50000"/>
                </a:schemeClr>
              </a:solidFill>
            </a:endParaRPr>
          </a:p>
        </p:txBody>
      </p:sp>
      <p:cxnSp>
        <p:nvCxnSpPr>
          <p:cNvPr id="67" name="Straight Arrow Connector 66">
            <a:extLst>
              <a:ext uri="{FF2B5EF4-FFF2-40B4-BE49-F238E27FC236}">
                <a16:creationId xmlns:a16="http://schemas.microsoft.com/office/drawing/2014/main" id="{210D34AA-3F9A-2903-7BB2-B8DC47F7DF9F}"/>
              </a:ext>
            </a:extLst>
          </p:cNvPr>
          <p:cNvCxnSpPr>
            <a:cxnSpLocks/>
            <a:stCxn id="64" idx="0"/>
            <a:endCxn id="69" idx="1"/>
          </p:cNvCxnSpPr>
          <p:nvPr/>
        </p:nvCxnSpPr>
        <p:spPr bwMode="gray">
          <a:xfrm flipV="1">
            <a:off x="8037793" y="3569979"/>
            <a:ext cx="427787" cy="2253487"/>
          </a:xfrm>
          <a:prstGeom prst="straightConnector1">
            <a:avLst/>
          </a:prstGeom>
          <a:ln w="44450">
            <a:solidFill>
              <a:schemeClr val="bg1">
                <a:lumMod val="65000"/>
              </a:schemeClr>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E14421-C61B-E381-795D-BDB78025990E}"/>
              </a:ext>
            </a:extLst>
          </p:cNvPr>
          <p:cNvSpPr txBox="1"/>
          <p:nvPr/>
        </p:nvSpPr>
        <p:spPr>
          <a:xfrm>
            <a:off x="11199267" y="2784817"/>
            <a:ext cx="781722" cy="276999"/>
          </a:xfrm>
          <a:prstGeom prst="rect">
            <a:avLst/>
          </a:prstGeom>
          <a:solidFill>
            <a:schemeClr val="bg1"/>
          </a:solidFill>
          <a:ln w="15875">
            <a:solidFill>
              <a:schemeClr val="bg1">
                <a:lumMod val="65000"/>
                <a:alpha val="42000"/>
              </a:schemeClr>
            </a:solidFill>
          </a:ln>
        </p:spPr>
        <p:txBody>
          <a:bodyPr wrap="square" lIns="0" tIns="0" rIns="0" bIns="0" rtlCol="0">
            <a:spAutoFit/>
          </a:bodyPr>
          <a:lstStyle>
            <a:defPPr>
              <a:defRPr lang="en-US"/>
            </a:defPPr>
            <a:lvl1pPr algn="ctr">
              <a:defRPr>
                <a:solidFill>
                  <a:schemeClr val="accent2"/>
                </a:solidFill>
              </a:defRPr>
            </a:lvl1pPr>
          </a:lstStyle>
          <a:p>
            <a:r>
              <a:rPr lang="fr-FR">
                <a:solidFill>
                  <a:schemeClr val="bg1">
                    <a:lumMod val="50000"/>
                  </a:schemeClr>
                </a:solidFill>
              </a:rPr>
              <a:t>vCDR</a:t>
            </a:r>
          </a:p>
        </p:txBody>
      </p:sp>
      <p:cxnSp>
        <p:nvCxnSpPr>
          <p:cNvPr id="73" name="Straight Arrow Connector 72">
            <a:extLst>
              <a:ext uri="{FF2B5EF4-FFF2-40B4-BE49-F238E27FC236}">
                <a16:creationId xmlns:a16="http://schemas.microsoft.com/office/drawing/2014/main" id="{20BB9957-3E2A-1CF0-DEDE-14766B30DCF2}"/>
              </a:ext>
            </a:extLst>
          </p:cNvPr>
          <p:cNvCxnSpPr>
            <a:cxnSpLocks/>
            <a:stCxn id="72" idx="1"/>
            <a:endCxn id="69" idx="3"/>
          </p:cNvCxnSpPr>
          <p:nvPr/>
        </p:nvCxnSpPr>
        <p:spPr bwMode="gray">
          <a:xfrm flipH="1">
            <a:off x="10657409" y="2923317"/>
            <a:ext cx="541858" cy="646662"/>
          </a:xfrm>
          <a:prstGeom prst="straightConnector1">
            <a:avLst/>
          </a:prstGeom>
          <a:ln w="44450">
            <a:solidFill>
              <a:schemeClr val="bg1">
                <a:lumMod val="65000"/>
              </a:schemeClr>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2D37697-C7C4-A383-7F7A-88FE182D4D40}"/>
              </a:ext>
            </a:extLst>
          </p:cNvPr>
          <p:cNvCxnSpPr>
            <a:cxnSpLocks/>
            <a:stCxn id="79" idx="0"/>
          </p:cNvCxnSpPr>
          <p:nvPr/>
        </p:nvCxnSpPr>
        <p:spPr bwMode="gray">
          <a:xfrm flipH="1" flipV="1">
            <a:off x="10671174" y="3853261"/>
            <a:ext cx="706296" cy="1968536"/>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7024DF1-1DA0-3AC6-F4A4-5457785D80F4}"/>
              </a:ext>
            </a:extLst>
          </p:cNvPr>
          <p:cNvSpPr txBox="1"/>
          <p:nvPr/>
        </p:nvSpPr>
        <p:spPr>
          <a:xfrm>
            <a:off x="2415269" y="5821797"/>
            <a:ext cx="1809467" cy="553998"/>
          </a:xfrm>
          <a:prstGeom prst="rect">
            <a:avLst/>
          </a:prstGeom>
          <a:solidFill>
            <a:schemeClr val="bg1"/>
          </a:solidFill>
          <a:ln w="15875">
            <a:solidFill>
              <a:schemeClr val="bg1">
                <a:lumMod val="65000"/>
                <a:alpha val="42000"/>
              </a:schemeClr>
            </a:solidFill>
          </a:ln>
        </p:spPr>
        <p:txBody>
          <a:bodyPr wrap="square" lIns="0" tIns="0" rIns="0" bIns="0" rtlCol="0">
            <a:spAutoFit/>
          </a:bodyPr>
          <a:lstStyle>
            <a:defPPr>
              <a:defRPr lang="en-US"/>
            </a:defPPr>
            <a:lvl1pPr algn="ctr">
              <a:defRPr>
                <a:solidFill>
                  <a:schemeClr val="accent2"/>
                </a:solidFill>
              </a:defRPr>
            </a:lvl1pPr>
          </a:lstStyle>
          <a:p>
            <a:r>
              <a:rPr lang="fr-FR" b="1" dirty="0">
                <a:solidFill>
                  <a:schemeClr val="bg1">
                    <a:lumMod val="50000"/>
                  </a:schemeClr>
                </a:solidFill>
              </a:rPr>
              <a:t>Aria Operations for Apps</a:t>
            </a:r>
          </a:p>
        </p:txBody>
      </p:sp>
      <p:cxnSp>
        <p:nvCxnSpPr>
          <p:cNvPr id="76" name="Straight Arrow Connector 75">
            <a:extLst>
              <a:ext uri="{FF2B5EF4-FFF2-40B4-BE49-F238E27FC236}">
                <a16:creationId xmlns:a16="http://schemas.microsoft.com/office/drawing/2014/main" id="{719B6220-6849-EA4A-D402-EDD6F31C869F}"/>
              </a:ext>
            </a:extLst>
          </p:cNvPr>
          <p:cNvCxnSpPr>
            <a:cxnSpLocks/>
            <a:endCxn id="113" idx="1"/>
          </p:cNvCxnSpPr>
          <p:nvPr/>
        </p:nvCxnSpPr>
        <p:spPr bwMode="gray">
          <a:xfrm flipV="1">
            <a:off x="3886411" y="2552496"/>
            <a:ext cx="1110332" cy="3269301"/>
          </a:xfrm>
          <a:prstGeom prst="straightConnector1">
            <a:avLst/>
          </a:prstGeom>
          <a:ln w="44450">
            <a:solidFill>
              <a:schemeClr val="bg1">
                <a:lumMod val="65000"/>
              </a:schemeClr>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72A77EC-B0D1-7141-C824-63BE6E84E05D}"/>
              </a:ext>
            </a:extLst>
          </p:cNvPr>
          <p:cNvSpPr txBox="1"/>
          <p:nvPr/>
        </p:nvSpPr>
        <p:spPr>
          <a:xfrm>
            <a:off x="4311119" y="5826922"/>
            <a:ext cx="2318927" cy="553998"/>
          </a:xfrm>
          <a:prstGeom prst="rect">
            <a:avLst/>
          </a:prstGeom>
          <a:solidFill>
            <a:schemeClr val="bg1"/>
          </a:solidFill>
          <a:ln w="15875">
            <a:solidFill>
              <a:schemeClr val="bg1">
                <a:lumMod val="65000"/>
                <a:alpha val="42000"/>
              </a:schemeClr>
            </a:solidFill>
          </a:ln>
        </p:spPr>
        <p:txBody>
          <a:bodyPr wrap="square" lIns="0" tIns="0" rIns="0" bIns="0" rtlCol="0">
            <a:spAutoFit/>
          </a:bodyPr>
          <a:lstStyle>
            <a:defPPr>
              <a:defRPr lang="en-US"/>
            </a:defPPr>
            <a:lvl1pPr algn="ctr">
              <a:defRPr>
                <a:solidFill>
                  <a:schemeClr val="accent2"/>
                </a:solidFill>
              </a:defRPr>
            </a:lvl1pPr>
          </a:lstStyle>
          <a:p>
            <a:r>
              <a:rPr lang="fr-FR" b="1">
                <a:solidFill>
                  <a:schemeClr val="bg1">
                    <a:lumMod val="50000"/>
                  </a:schemeClr>
                </a:solidFill>
              </a:rPr>
              <a:t>vSphere / VCF </a:t>
            </a:r>
            <a:endParaRPr lang="fr-FR" b="1" dirty="0">
              <a:solidFill>
                <a:schemeClr val="bg1">
                  <a:lumMod val="50000"/>
                </a:schemeClr>
              </a:solidFill>
            </a:endParaRPr>
          </a:p>
          <a:p>
            <a:r>
              <a:rPr lang="fr-FR" b="1">
                <a:solidFill>
                  <a:schemeClr val="bg1">
                    <a:lumMod val="50000"/>
                  </a:schemeClr>
                </a:solidFill>
              </a:rPr>
              <a:t>Aria Cost</a:t>
            </a:r>
            <a:endParaRPr lang="fr-FR" b="1" dirty="0">
              <a:solidFill>
                <a:schemeClr val="bg1">
                  <a:lumMod val="50000"/>
                </a:schemeClr>
              </a:solidFill>
            </a:endParaRPr>
          </a:p>
        </p:txBody>
      </p:sp>
      <p:cxnSp>
        <p:nvCxnSpPr>
          <p:cNvPr id="78" name="Straight Arrow Connector 77">
            <a:extLst>
              <a:ext uri="{FF2B5EF4-FFF2-40B4-BE49-F238E27FC236}">
                <a16:creationId xmlns:a16="http://schemas.microsoft.com/office/drawing/2014/main" id="{5B38E983-124A-778C-972C-7B3BDA9C356E}"/>
              </a:ext>
            </a:extLst>
          </p:cNvPr>
          <p:cNvCxnSpPr>
            <a:cxnSpLocks/>
          </p:cNvCxnSpPr>
          <p:nvPr/>
        </p:nvCxnSpPr>
        <p:spPr bwMode="gray">
          <a:xfrm flipV="1">
            <a:off x="4620863" y="4039238"/>
            <a:ext cx="378741" cy="1782559"/>
          </a:xfrm>
          <a:prstGeom prst="straightConnector1">
            <a:avLst/>
          </a:prstGeom>
          <a:ln w="44450">
            <a:solidFill>
              <a:schemeClr val="bg1">
                <a:lumMod val="65000"/>
              </a:schemeClr>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A617E6C-E0CA-A410-603C-85CC86B7D450}"/>
              </a:ext>
            </a:extLst>
          </p:cNvPr>
          <p:cNvSpPr txBox="1"/>
          <p:nvPr/>
        </p:nvSpPr>
        <p:spPr>
          <a:xfrm>
            <a:off x="10726015" y="5821797"/>
            <a:ext cx="1302909" cy="553998"/>
          </a:xfrm>
          <a:prstGeom prst="rect">
            <a:avLst/>
          </a:prstGeom>
          <a:solidFill>
            <a:schemeClr val="bg1"/>
          </a:solidFill>
          <a:ln w="15875">
            <a:solidFill>
              <a:schemeClr val="bg1">
                <a:lumMod val="65000"/>
                <a:alpha val="42000"/>
              </a:schemeClr>
            </a:solidFill>
          </a:ln>
        </p:spPr>
        <p:txBody>
          <a:bodyPr wrap="square" lIns="0" tIns="0" rIns="0" bIns="0" rtlCol="0">
            <a:spAutoFit/>
          </a:bodyPr>
          <a:lstStyle>
            <a:defPPr>
              <a:defRPr lang="en-US"/>
            </a:defPPr>
            <a:lvl1pPr algn="ctr">
              <a:defRPr>
                <a:solidFill>
                  <a:schemeClr val="accent2"/>
                </a:solidFill>
              </a:defRPr>
            </a:lvl1pPr>
          </a:lstStyle>
          <a:p>
            <a:r>
              <a:rPr lang="fr-FR" b="1" dirty="0">
                <a:solidFill>
                  <a:schemeClr val="bg1">
                    <a:lumMod val="50000"/>
                  </a:schemeClr>
                </a:solidFill>
              </a:rPr>
              <a:t>Aria Automation</a:t>
            </a:r>
          </a:p>
        </p:txBody>
      </p:sp>
      <p:cxnSp>
        <p:nvCxnSpPr>
          <p:cNvPr id="88" name="Straight Arrow Connector 87">
            <a:extLst>
              <a:ext uri="{FF2B5EF4-FFF2-40B4-BE49-F238E27FC236}">
                <a16:creationId xmlns:a16="http://schemas.microsoft.com/office/drawing/2014/main" id="{005B8ABB-C2BA-3229-3DDE-81FF300217C5}"/>
              </a:ext>
            </a:extLst>
          </p:cNvPr>
          <p:cNvCxnSpPr>
            <a:cxnSpLocks/>
            <a:endCxn id="112" idx="3"/>
          </p:cNvCxnSpPr>
          <p:nvPr/>
        </p:nvCxnSpPr>
        <p:spPr bwMode="gray">
          <a:xfrm flipH="1" flipV="1">
            <a:off x="7187607" y="3569979"/>
            <a:ext cx="562770" cy="2251818"/>
          </a:xfrm>
          <a:prstGeom prst="straightConnector1">
            <a:avLst/>
          </a:prstGeom>
          <a:ln w="44450">
            <a:solidFill>
              <a:schemeClr val="bg1">
                <a:lumMod val="65000"/>
              </a:schemeClr>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81D33E0-1C9C-8F7C-3A1F-28A644D8CEC9}"/>
              </a:ext>
            </a:extLst>
          </p:cNvPr>
          <p:cNvSpPr txBox="1"/>
          <p:nvPr/>
        </p:nvSpPr>
        <p:spPr>
          <a:xfrm>
            <a:off x="251391" y="5847572"/>
            <a:ext cx="1679947" cy="276999"/>
          </a:xfrm>
          <a:prstGeom prst="rect">
            <a:avLst/>
          </a:prstGeom>
          <a:solidFill>
            <a:schemeClr val="bg1"/>
          </a:solidFill>
          <a:ln w="15875">
            <a:solidFill>
              <a:schemeClr val="bg1">
                <a:lumMod val="65000"/>
                <a:alpha val="42000"/>
              </a:schemeClr>
            </a:solidFill>
          </a:ln>
        </p:spPr>
        <p:txBody>
          <a:bodyPr wrap="square" lIns="0" tIns="0" rIns="0" bIns="0" rtlCol="0">
            <a:spAutoFit/>
          </a:bodyPr>
          <a:lstStyle>
            <a:defPPr>
              <a:defRPr lang="en-US"/>
            </a:defPPr>
            <a:lvl1pPr algn="ctr">
              <a:defRPr>
                <a:solidFill>
                  <a:schemeClr val="accent2"/>
                </a:solidFill>
              </a:defRPr>
            </a:lvl1pPr>
          </a:lstStyle>
          <a:p>
            <a:r>
              <a:rPr lang="fr-FR" b="1" dirty="0">
                <a:solidFill>
                  <a:schemeClr val="bg1">
                    <a:lumMod val="50000"/>
                  </a:schemeClr>
                </a:solidFill>
              </a:rPr>
              <a:t>vSphere / VCF</a:t>
            </a:r>
            <a:endParaRPr lang="en-US" b="1" dirty="0">
              <a:solidFill>
                <a:schemeClr val="bg1">
                  <a:lumMod val="50000"/>
                </a:schemeClr>
              </a:solidFill>
            </a:endParaRPr>
          </a:p>
        </p:txBody>
      </p:sp>
      <p:cxnSp>
        <p:nvCxnSpPr>
          <p:cNvPr id="66" name="Straight Arrow Connector 65">
            <a:extLst>
              <a:ext uri="{FF2B5EF4-FFF2-40B4-BE49-F238E27FC236}">
                <a16:creationId xmlns:a16="http://schemas.microsoft.com/office/drawing/2014/main" id="{5F5102CB-591B-33B7-72C8-A0CC759537B1}"/>
              </a:ext>
            </a:extLst>
          </p:cNvPr>
          <p:cNvCxnSpPr>
            <a:cxnSpLocks/>
            <a:stCxn id="63" idx="0"/>
          </p:cNvCxnSpPr>
          <p:nvPr/>
        </p:nvCxnSpPr>
        <p:spPr bwMode="gray">
          <a:xfrm flipV="1">
            <a:off x="1091365" y="5050976"/>
            <a:ext cx="628069" cy="796596"/>
          </a:xfrm>
          <a:prstGeom prst="straightConnector1">
            <a:avLst/>
          </a:prstGeom>
          <a:ln w="44450">
            <a:solidFill>
              <a:schemeClr val="bg1">
                <a:lumMod val="65000"/>
              </a:schemeClr>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3E0F6DD-CF5F-BD76-E4D2-C426987E482E}"/>
              </a:ext>
            </a:extLst>
          </p:cNvPr>
          <p:cNvSpPr txBox="1"/>
          <p:nvPr/>
        </p:nvSpPr>
        <p:spPr>
          <a:xfrm>
            <a:off x="30584" y="3772940"/>
            <a:ext cx="1273859" cy="276999"/>
          </a:xfrm>
          <a:prstGeom prst="rect">
            <a:avLst/>
          </a:prstGeom>
          <a:solidFill>
            <a:schemeClr val="bg1"/>
          </a:solidFill>
          <a:ln w="15875">
            <a:solidFill>
              <a:schemeClr val="bg1">
                <a:lumMod val="65000"/>
              </a:schemeClr>
            </a:solidFill>
          </a:ln>
        </p:spPr>
        <p:txBody>
          <a:bodyPr wrap="square" lIns="0" tIns="0" rIns="0" bIns="0" rtlCol="0">
            <a:spAutoFit/>
          </a:bodyPr>
          <a:lstStyle/>
          <a:p>
            <a:pPr algn="ctr"/>
            <a:r>
              <a:rPr lang="fr-FR" sz="1800" b="1" dirty="0">
                <a:solidFill>
                  <a:schemeClr val="bg1">
                    <a:lumMod val="50000"/>
                  </a:schemeClr>
                </a:solidFill>
              </a:rPr>
              <a:t>TAM</a:t>
            </a:r>
          </a:p>
        </p:txBody>
      </p:sp>
      <p:cxnSp>
        <p:nvCxnSpPr>
          <p:cNvPr id="80" name="Straight Arrow Connector 79">
            <a:extLst>
              <a:ext uri="{FF2B5EF4-FFF2-40B4-BE49-F238E27FC236}">
                <a16:creationId xmlns:a16="http://schemas.microsoft.com/office/drawing/2014/main" id="{8F76F314-FE51-BD5C-100F-87729B899164}"/>
              </a:ext>
            </a:extLst>
          </p:cNvPr>
          <p:cNvCxnSpPr>
            <a:cxnSpLocks/>
            <a:stCxn id="65" idx="0"/>
          </p:cNvCxnSpPr>
          <p:nvPr/>
        </p:nvCxnSpPr>
        <p:spPr bwMode="gray">
          <a:xfrm flipV="1">
            <a:off x="667514" y="3585406"/>
            <a:ext cx="868600" cy="187534"/>
          </a:xfrm>
          <a:prstGeom prst="straightConnector1">
            <a:avLst/>
          </a:prstGeom>
          <a:ln w="44450">
            <a:solidFill>
              <a:schemeClr val="bg1">
                <a:lumMod val="65000"/>
              </a:schemeClr>
            </a:solidFill>
            <a:miter lim="80000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505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500"/>
                                        <p:tgtEl>
                                          <p:spTgt spid="7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nodeType="with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500"/>
                                        <p:tgtEl>
                                          <p:spTgt spid="8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500"/>
                                        <p:tgtEl>
                                          <p:spTgt spid="7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4" grpId="0" animBg="1"/>
      <p:bldP spid="72" grpId="0" animBg="1"/>
      <p:bldP spid="75" grpId="0" animBg="1"/>
      <p:bldP spid="77" grpId="0" animBg="1"/>
      <p:bldP spid="79" grpId="0" animBg="1"/>
      <p:bldP spid="63" grpId="0" animBg="1"/>
      <p:bldP spid="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74097-6903-4293-B4F6-D4A79A6B6A29}"/>
              </a:ext>
            </a:extLst>
          </p:cNvPr>
          <p:cNvSpPr>
            <a:spLocks noGrp="1"/>
          </p:cNvSpPr>
          <p:nvPr>
            <p:ph type="title"/>
          </p:nvPr>
        </p:nvSpPr>
        <p:spPr/>
        <p:txBody>
          <a:bodyPr/>
          <a:lstStyle/>
          <a:p>
            <a:r>
              <a:rPr lang="en-US" dirty="0"/>
              <a:t>Driving Sustainability</a:t>
            </a:r>
            <a:endParaRPr lang="en-DE" dirty="0"/>
          </a:p>
        </p:txBody>
      </p:sp>
      <p:sp>
        <p:nvSpPr>
          <p:cNvPr id="5" name="Subtitle 4">
            <a:extLst>
              <a:ext uri="{FF2B5EF4-FFF2-40B4-BE49-F238E27FC236}">
                <a16:creationId xmlns:a16="http://schemas.microsoft.com/office/drawing/2014/main" id="{8172D2D8-FC23-B692-0B7F-011B6DE82247}"/>
              </a:ext>
            </a:extLst>
          </p:cNvPr>
          <p:cNvSpPr>
            <a:spLocks noGrp="1"/>
          </p:cNvSpPr>
          <p:nvPr>
            <p:ph type="subTitle" idx="10"/>
          </p:nvPr>
        </p:nvSpPr>
        <p:spPr/>
        <p:txBody>
          <a:bodyPr/>
          <a:lstStyle/>
          <a:p>
            <a:endParaRPr lang="en-DE"/>
          </a:p>
        </p:txBody>
      </p:sp>
    </p:spTree>
    <p:extLst>
      <p:ext uri="{BB962C8B-B14F-4D97-AF65-F5344CB8AC3E}">
        <p14:creationId xmlns:p14="http://schemas.microsoft.com/office/powerpoint/2010/main" val="255700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856CCDD-5356-5F0F-C353-4150E6D684C6}"/>
              </a:ext>
            </a:extLst>
          </p:cNvPr>
          <p:cNvSpPr/>
          <p:nvPr/>
        </p:nvSpPr>
        <p:spPr>
          <a:xfrm>
            <a:off x="-17195800" y="1377304"/>
            <a:ext cx="33629600" cy="4652674"/>
          </a:xfrm>
          <a:custGeom>
            <a:avLst/>
            <a:gdLst>
              <a:gd name="connsiteX0" fmla="*/ 0 w 12667734"/>
              <a:gd name="connsiteY0" fmla="*/ 218256 h 4327976"/>
              <a:gd name="connsiteX1" fmla="*/ 1653435 w 12667734"/>
              <a:gd name="connsiteY1" fmla="*/ 130574 h 4327976"/>
              <a:gd name="connsiteX2" fmla="*/ 3244241 w 12667734"/>
              <a:gd name="connsiteY2" fmla="*/ 1758957 h 4327976"/>
              <a:gd name="connsiteX3" fmla="*/ 4133589 w 12667734"/>
              <a:gd name="connsiteY3" fmla="*/ 3662914 h 4327976"/>
              <a:gd name="connsiteX4" fmla="*/ 6475956 w 12667734"/>
              <a:gd name="connsiteY4" fmla="*/ 4326793 h 4327976"/>
              <a:gd name="connsiteX5" fmla="*/ 8467594 w 12667734"/>
              <a:gd name="connsiteY5" fmla="*/ 3537653 h 4327976"/>
              <a:gd name="connsiteX6" fmla="*/ 9895561 w 12667734"/>
              <a:gd name="connsiteY6" fmla="*/ 2134738 h 4327976"/>
              <a:gd name="connsiteX7" fmla="*/ 12400767 w 12667734"/>
              <a:gd name="connsiteY7" fmla="*/ 2660831 h 4327976"/>
              <a:gd name="connsiteX8" fmla="*/ 12475923 w 12667734"/>
              <a:gd name="connsiteY8" fmla="*/ 2735988 h 4327976"/>
              <a:gd name="connsiteX0" fmla="*/ 0 w 12667734"/>
              <a:gd name="connsiteY0" fmla="*/ 222829 h 4332549"/>
              <a:gd name="connsiteX1" fmla="*/ 1653435 w 12667734"/>
              <a:gd name="connsiteY1" fmla="*/ 135147 h 4332549"/>
              <a:gd name="connsiteX2" fmla="*/ 3244241 w 12667734"/>
              <a:gd name="connsiteY2" fmla="*/ 1763530 h 4332549"/>
              <a:gd name="connsiteX3" fmla="*/ 4133589 w 12667734"/>
              <a:gd name="connsiteY3" fmla="*/ 3667487 h 4332549"/>
              <a:gd name="connsiteX4" fmla="*/ 6475956 w 12667734"/>
              <a:gd name="connsiteY4" fmla="*/ 4331366 h 4332549"/>
              <a:gd name="connsiteX5" fmla="*/ 8467594 w 12667734"/>
              <a:gd name="connsiteY5" fmla="*/ 3542226 h 4332549"/>
              <a:gd name="connsiteX6" fmla="*/ 9335846 w 12667734"/>
              <a:gd name="connsiteY6" fmla="*/ 5711 h 4332549"/>
              <a:gd name="connsiteX7" fmla="*/ 12400767 w 12667734"/>
              <a:gd name="connsiteY7" fmla="*/ 2665404 h 4332549"/>
              <a:gd name="connsiteX8" fmla="*/ 12475923 w 12667734"/>
              <a:gd name="connsiteY8" fmla="*/ 2740561 h 4332549"/>
              <a:gd name="connsiteX0" fmla="*/ 0 w 12667734"/>
              <a:gd name="connsiteY0" fmla="*/ 222829 h 3758961"/>
              <a:gd name="connsiteX1" fmla="*/ 1653435 w 12667734"/>
              <a:gd name="connsiteY1" fmla="*/ 135147 h 3758961"/>
              <a:gd name="connsiteX2" fmla="*/ 3244241 w 12667734"/>
              <a:gd name="connsiteY2" fmla="*/ 1763530 h 3758961"/>
              <a:gd name="connsiteX3" fmla="*/ 4133589 w 12667734"/>
              <a:gd name="connsiteY3" fmla="*/ 3667487 h 3758961"/>
              <a:gd name="connsiteX4" fmla="*/ 6810828 w 12667734"/>
              <a:gd name="connsiteY4" fmla="*/ 3404266 h 3758961"/>
              <a:gd name="connsiteX5" fmla="*/ 8467594 w 12667734"/>
              <a:gd name="connsiteY5" fmla="*/ 3542226 h 3758961"/>
              <a:gd name="connsiteX6" fmla="*/ 9335846 w 12667734"/>
              <a:gd name="connsiteY6" fmla="*/ 5711 h 3758961"/>
              <a:gd name="connsiteX7" fmla="*/ 12400767 w 12667734"/>
              <a:gd name="connsiteY7" fmla="*/ 2665404 h 3758961"/>
              <a:gd name="connsiteX8" fmla="*/ 12475923 w 12667734"/>
              <a:gd name="connsiteY8" fmla="*/ 2740561 h 3758961"/>
              <a:gd name="connsiteX0" fmla="*/ 0 w 12667734"/>
              <a:gd name="connsiteY0" fmla="*/ 222829 h 4490653"/>
              <a:gd name="connsiteX1" fmla="*/ 1653435 w 12667734"/>
              <a:gd name="connsiteY1" fmla="*/ 135147 h 4490653"/>
              <a:gd name="connsiteX2" fmla="*/ 3244241 w 12667734"/>
              <a:gd name="connsiteY2" fmla="*/ 1763530 h 4490653"/>
              <a:gd name="connsiteX3" fmla="*/ 4133589 w 12667734"/>
              <a:gd name="connsiteY3" fmla="*/ 3667487 h 4490653"/>
              <a:gd name="connsiteX4" fmla="*/ 6810828 w 12667734"/>
              <a:gd name="connsiteY4" fmla="*/ 3404266 h 4490653"/>
              <a:gd name="connsiteX5" fmla="*/ 8467594 w 12667734"/>
              <a:gd name="connsiteY5" fmla="*/ 3542226 h 4490653"/>
              <a:gd name="connsiteX6" fmla="*/ 9335846 w 12667734"/>
              <a:gd name="connsiteY6" fmla="*/ 5711 h 4490653"/>
              <a:gd name="connsiteX7" fmla="*/ 12400767 w 12667734"/>
              <a:gd name="connsiteY7" fmla="*/ 2665404 h 4490653"/>
              <a:gd name="connsiteX8" fmla="*/ 12475923 w 12667734"/>
              <a:gd name="connsiteY8" fmla="*/ 2740561 h 4490653"/>
              <a:gd name="connsiteX0" fmla="*/ 0 w 12667734"/>
              <a:gd name="connsiteY0" fmla="*/ 222829 h 4657246"/>
              <a:gd name="connsiteX1" fmla="*/ 1653435 w 12667734"/>
              <a:gd name="connsiteY1" fmla="*/ 135147 h 4657246"/>
              <a:gd name="connsiteX2" fmla="*/ 3244241 w 12667734"/>
              <a:gd name="connsiteY2" fmla="*/ 1763530 h 4657246"/>
              <a:gd name="connsiteX3" fmla="*/ 4133589 w 12667734"/>
              <a:gd name="connsiteY3" fmla="*/ 3667487 h 4657246"/>
              <a:gd name="connsiteX4" fmla="*/ 6810828 w 12667734"/>
              <a:gd name="connsiteY4" fmla="*/ 3404266 h 4657246"/>
              <a:gd name="connsiteX5" fmla="*/ 8467594 w 12667734"/>
              <a:gd name="connsiteY5" fmla="*/ 3542226 h 4657246"/>
              <a:gd name="connsiteX6" fmla="*/ 9335846 w 12667734"/>
              <a:gd name="connsiteY6" fmla="*/ 5711 h 4657246"/>
              <a:gd name="connsiteX7" fmla="*/ 12400767 w 12667734"/>
              <a:gd name="connsiteY7" fmla="*/ 2665404 h 4657246"/>
              <a:gd name="connsiteX8" fmla="*/ 12475923 w 12667734"/>
              <a:gd name="connsiteY8" fmla="*/ 2740561 h 4657246"/>
              <a:gd name="connsiteX0" fmla="*/ 0 w 12667734"/>
              <a:gd name="connsiteY0" fmla="*/ 218257 h 4652674"/>
              <a:gd name="connsiteX1" fmla="*/ 1653435 w 12667734"/>
              <a:gd name="connsiteY1" fmla="*/ 130575 h 4652674"/>
              <a:gd name="connsiteX2" fmla="*/ 3244241 w 12667734"/>
              <a:gd name="connsiteY2" fmla="*/ 1758958 h 4652674"/>
              <a:gd name="connsiteX3" fmla="*/ 4133589 w 12667734"/>
              <a:gd name="connsiteY3" fmla="*/ 3662915 h 4652674"/>
              <a:gd name="connsiteX4" fmla="*/ 6810828 w 12667734"/>
              <a:gd name="connsiteY4" fmla="*/ 3399694 h 4652674"/>
              <a:gd name="connsiteX5" fmla="*/ 8467594 w 12667734"/>
              <a:gd name="connsiteY5" fmla="*/ 3537654 h 4652674"/>
              <a:gd name="connsiteX6" fmla="*/ 9991239 w 12667734"/>
              <a:gd name="connsiteY6" fmla="*/ 2414139 h 4652674"/>
              <a:gd name="connsiteX7" fmla="*/ 12400767 w 12667734"/>
              <a:gd name="connsiteY7" fmla="*/ 2660832 h 4652674"/>
              <a:gd name="connsiteX8" fmla="*/ 12475923 w 12667734"/>
              <a:gd name="connsiteY8" fmla="*/ 2735989 h 4652674"/>
              <a:gd name="connsiteX0" fmla="*/ 0 w 12667734"/>
              <a:gd name="connsiteY0" fmla="*/ 218257 h 4652674"/>
              <a:gd name="connsiteX1" fmla="*/ 1653435 w 12667734"/>
              <a:gd name="connsiteY1" fmla="*/ 130575 h 4652674"/>
              <a:gd name="connsiteX2" fmla="*/ 3244241 w 12667734"/>
              <a:gd name="connsiteY2" fmla="*/ 1758958 h 4652674"/>
              <a:gd name="connsiteX3" fmla="*/ 4133589 w 12667734"/>
              <a:gd name="connsiteY3" fmla="*/ 3662915 h 4652674"/>
              <a:gd name="connsiteX4" fmla="*/ 6810828 w 12667734"/>
              <a:gd name="connsiteY4" fmla="*/ 3399694 h 4652674"/>
              <a:gd name="connsiteX5" fmla="*/ 8467594 w 12667734"/>
              <a:gd name="connsiteY5" fmla="*/ 3537654 h 4652674"/>
              <a:gd name="connsiteX6" fmla="*/ 9991239 w 12667734"/>
              <a:gd name="connsiteY6" fmla="*/ 2414139 h 4652674"/>
              <a:gd name="connsiteX7" fmla="*/ 12400767 w 12667734"/>
              <a:gd name="connsiteY7" fmla="*/ 2660832 h 4652674"/>
              <a:gd name="connsiteX8" fmla="*/ 12475923 w 12667734"/>
              <a:gd name="connsiteY8" fmla="*/ 2735989 h 465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67734" h="4652674">
                <a:moveTo>
                  <a:pt x="0" y="218257"/>
                </a:moveTo>
                <a:cubicBezTo>
                  <a:pt x="556364" y="46024"/>
                  <a:pt x="1112728" y="-126209"/>
                  <a:pt x="1653435" y="130575"/>
                </a:cubicBezTo>
                <a:cubicBezTo>
                  <a:pt x="2194142" y="387359"/>
                  <a:pt x="2830882" y="1170235"/>
                  <a:pt x="3244241" y="1758958"/>
                </a:cubicBezTo>
                <a:cubicBezTo>
                  <a:pt x="3657600" y="2347681"/>
                  <a:pt x="3539158" y="3389459"/>
                  <a:pt x="4133589" y="3662915"/>
                </a:cubicBezTo>
                <a:cubicBezTo>
                  <a:pt x="4728020" y="3936371"/>
                  <a:pt x="6284633" y="5897071"/>
                  <a:pt x="6810828" y="3399694"/>
                </a:cubicBezTo>
                <a:cubicBezTo>
                  <a:pt x="7337023" y="902317"/>
                  <a:pt x="7937526" y="3701913"/>
                  <a:pt x="8467594" y="3537654"/>
                </a:cubicBezTo>
                <a:cubicBezTo>
                  <a:pt x="8997662" y="3373395"/>
                  <a:pt x="9015189" y="782276"/>
                  <a:pt x="9991239" y="2414139"/>
                </a:cubicBezTo>
                <a:cubicBezTo>
                  <a:pt x="10967289" y="4046002"/>
                  <a:pt x="11970707" y="2560624"/>
                  <a:pt x="12400767" y="2660832"/>
                </a:cubicBezTo>
                <a:cubicBezTo>
                  <a:pt x="12830827" y="2761040"/>
                  <a:pt x="12653375" y="2748514"/>
                  <a:pt x="12475923" y="2735989"/>
                </a:cubicBezTo>
              </a:path>
            </a:pathLst>
          </a:custGeom>
          <a:noFill/>
          <a:ln w="88900">
            <a:solidFill>
              <a:schemeClr val="accent4">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 name="Title 5">
            <a:extLst>
              <a:ext uri="{FF2B5EF4-FFF2-40B4-BE49-F238E27FC236}">
                <a16:creationId xmlns:a16="http://schemas.microsoft.com/office/drawing/2014/main" id="{DD70E14C-0DA9-4C83-1C1A-4E241FB7D026}"/>
              </a:ext>
            </a:extLst>
          </p:cNvPr>
          <p:cNvSpPr>
            <a:spLocks noGrp="1"/>
          </p:cNvSpPr>
          <p:nvPr>
            <p:ph type="title"/>
          </p:nvPr>
        </p:nvSpPr>
        <p:spPr/>
        <p:txBody>
          <a:bodyPr/>
          <a:lstStyle/>
          <a:p>
            <a:r>
              <a:rPr lang="en-US"/>
              <a:t>VMware Cloud Foundation</a:t>
            </a:r>
          </a:p>
        </p:txBody>
      </p:sp>
      <p:sp>
        <p:nvSpPr>
          <p:cNvPr id="7" name="Subtitle 6">
            <a:extLst>
              <a:ext uri="{FF2B5EF4-FFF2-40B4-BE49-F238E27FC236}">
                <a16:creationId xmlns:a16="http://schemas.microsoft.com/office/drawing/2014/main" id="{7632285D-7B9C-57FB-8076-662145419004}"/>
              </a:ext>
            </a:extLst>
          </p:cNvPr>
          <p:cNvSpPr>
            <a:spLocks noGrp="1"/>
          </p:cNvSpPr>
          <p:nvPr>
            <p:ph type="subTitle" idx="10"/>
          </p:nvPr>
        </p:nvSpPr>
        <p:spPr>
          <a:xfrm>
            <a:off x="570881" y="1962912"/>
            <a:ext cx="6948856" cy="3740056"/>
          </a:xfrm>
        </p:spPr>
        <p:txBody>
          <a:bodyPr/>
          <a:lstStyle/>
          <a:p>
            <a:r>
              <a:rPr lang="en-US" dirty="0"/>
              <a:t>Facilitates higher host/cluster utilization</a:t>
            </a:r>
          </a:p>
          <a:p>
            <a:r>
              <a:rPr lang="en-US" dirty="0"/>
              <a:t>Reduction in physical infrastructure</a:t>
            </a:r>
            <a:br>
              <a:rPr lang="en-US" dirty="0"/>
            </a:br>
            <a:r>
              <a:rPr lang="en-US" dirty="0"/>
              <a:t>(server, storage &amp; networking)</a:t>
            </a:r>
          </a:p>
          <a:p>
            <a:r>
              <a:rPr lang="en-US" sz="2400" dirty="0">
                <a:latin typeface="Metropolis Light"/>
              </a:rPr>
              <a:t>Reduction in DC rack space and cooling load</a:t>
            </a:r>
            <a:endParaRPr lang="en-US" dirty="0"/>
          </a:p>
          <a:p>
            <a:r>
              <a:rPr lang="en-US" b="1" dirty="0"/>
              <a:t>90% reduction in energy &amp; carbon* </a:t>
            </a:r>
            <a:br>
              <a:rPr lang="en-US" b="1" dirty="0"/>
            </a:br>
            <a:r>
              <a:rPr lang="en-US" dirty="0"/>
              <a:t>(compared to basic virtualization)</a:t>
            </a:r>
          </a:p>
        </p:txBody>
      </p:sp>
      <p:sp>
        <p:nvSpPr>
          <p:cNvPr id="8" name="Freeform 14" descr="Add short text in all caps here to call attention, like NEW! or UPDATED.">
            <a:extLst>
              <a:ext uri="{FF2B5EF4-FFF2-40B4-BE49-F238E27FC236}">
                <a16:creationId xmlns:a16="http://schemas.microsoft.com/office/drawing/2014/main" id="{6E74D68D-B619-88A1-0B52-B1F6D98337A0}"/>
              </a:ext>
            </a:extLst>
          </p:cNvPr>
          <p:cNvSpPr/>
          <p:nvPr/>
        </p:nvSpPr>
        <p:spPr bwMode="gray">
          <a:xfrm flipH="1">
            <a:off x="7387389" y="458718"/>
            <a:ext cx="4801436"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Private/Public Cloud Sustainability</a:t>
            </a:r>
          </a:p>
        </p:txBody>
      </p:sp>
      <p:sp>
        <p:nvSpPr>
          <p:cNvPr id="9" name="Oval 8">
            <a:extLst>
              <a:ext uri="{FF2B5EF4-FFF2-40B4-BE49-F238E27FC236}">
                <a16:creationId xmlns:a16="http://schemas.microsoft.com/office/drawing/2014/main" id="{22F6681C-52D1-8C24-08E0-255917C5A79E}"/>
              </a:ext>
            </a:extLst>
          </p:cNvPr>
          <p:cNvSpPr/>
          <p:nvPr/>
        </p:nvSpPr>
        <p:spPr>
          <a:xfrm>
            <a:off x="8011750" y="2645924"/>
            <a:ext cx="2597921" cy="2597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10" name="TextBox 9">
            <a:extLst>
              <a:ext uri="{FF2B5EF4-FFF2-40B4-BE49-F238E27FC236}">
                <a16:creationId xmlns:a16="http://schemas.microsoft.com/office/drawing/2014/main" id="{BA1C09FF-FDB6-FE24-47C5-0B68A77599FA}"/>
              </a:ext>
            </a:extLst>
          </p:cNvPr>
          <p:cNvSpPr txBox="1"/>
          <p:nvPr/>
        </p:nvSpPr>
        <p:spPr>
          <a:xfrm>
            <a:off x="10146000" y="6482923"/>
            <a:ext cx="1455527" cy="145296"/>
          </a:xfrm>
          <a:prstGeom prst="rect">
            <a:avLst/>
          </a:prstGeom>
          <a:noFill/>
        </p:spPr>
        <p:txBody>
          <a:bodyPr wrap="non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800" b="0" i="0" u="none" strike="noStrike" kern="1200" cap="none" spc="0" normalizeH="0" baseline="0" noProof="0">
                <a:ln>
                  <a:noFill/>
                </a:ln>
                <a:solidFill>
                  <a:srgbClr val="F2F2F2">
                    <a:lumMod val="10000"/>
                  </a:srgbClr>
                </a:solidFill>
                <a:effectLst/>
                <a:uLnTx/>
                <a:uFillTx/>
                <a:latin typeface="Metropolis Light"/>
                <a:ea typeface="+mn-ea"/>
                <a:cs typeface="+mn-cs"/>
              </a:rPr>
              <a:t>* customer specific case study</a:t>
            </a:r>
            <a:endParaRPr kumimoji="0" lang="en-US" sz="800" b="0" i="0" u="none" strike="noStrike" kern="1200" cap="none" spc="0" normalizeH="0" baseline="0" noProof="0" err="1">
              <a:ln>
                <a:noFill/>
              </a:ln>
              <a:solidFill>
                <a:srgbClr val="F2F2F2">
                  <a:lumMod val="10000"/>
                </a:srgbClr>
              </a:solidFill>
              <a:effectLst/>
              <a:uLnTx/>
              <a:uFillTx/>
              <a:latin typeface="Metropolis"/>
              <a:ea typeface="+mn-ea"/>
              <a:cs typeface="+mn-cs"/>
            </a:endParaRPr>
          </a:p>
        </p:txBody>
      </p:sp>
      <p:pic>
        <p:nvPicPr>
          <p:cNvPr id="13" name="Picture 12">
            <a:extLst>
              <a:ext uri="{FF2B5EF4-FFF2-40B4-BE49-F238E27FC236}">
                <a16:creationId xmlns:a16="http://schemas.microsoft.com/office/drawing/2014/main" id="{56574E4B-210F-ECF6-F220-D4316E5DB5A0}"/>
              </a:ext>
            </a:extLst>
          </p:cNvPr>
          <p:cNvPicPr>
            <a:picLocks noChangeAspect="1"/>
          </p:cNvPicPr>
          <p:nvPr/>
        </p:nvPicPr>
        <p:blipFill>
          <a:blip r:embed="rId2"/>
          <a:stretch>
            <a:fillRect/>
          </a:stretch>
        </p:blipFill>
        <p:spPr>
          <a:xfrm>
            <a:off x="8260444" y="2894618"/>
            <a:ext cx="2100533" cy="2100533"/>
          </a:xfrm>
          <a:prstGeom prst="rect">
            <a:avLst/>
          </a:prstGeom>
        </p:spPr>
      </p:pic>
      <p:pic>
        <p:nvPicPr>
          <p:cNvPr id="15" name="Picture 14">
            <a:extLst>
              <a:ext uri="{FF2B5EF4-FFF2-40B4-BE49-F238E27FC236}">
                <a16:creationId xmlns:a16="http://schemas.microsoft.com/office/drawing/2014/main" id="{75217A19-138D-4407-2B7C-2BB7BBDB7BAE}"/>
              </a:ext>
            </a:extLst>
          </p:cNvPr>
          <p:cNvPicPr>
            <a:picLocks noChangeAspect="1"/>
          </p:cNvPicPr>
          <p:nvPr/>
        </p:nvPicPr>
        <p:blipFill>
          <a:blip r:embed="rId3"/>
          <a:stretch>
            <a:fillRect/>
          </a:stretch>
        </p:blipFill>
        <p:spPr>
          <a:xfrm>
            <a:off x="8659307" y="3885003"/>
            <a:ext cx="1098303" cy="1122180"/>
          </a:xfrm>
          <a:prstGeom prst="rect">
            <a:avLst/>
          </a:prstGeom>
        </p:spPr>
      </p:pic>
    </p:spTree>
    <p:extLst>
      <p:ext uri="{BB962C8B-B14F-4D97-AF65-F5344CB8AC3E}">
        <p14:creationId xmlns:p14="http://schemas.microsoft.com/office/powerpoint/2010/main" val="131151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F18CE20-F02F-499D-B779-F1982AFCEA7D}"/>
              </a:ext>
            </a:extLst>
          </p:cNvPr>
          <p:cNvSpPr/>
          <p:nvPr/>
        </p:nvSpPr>
        <p:spPr>
          <a:xfrm>
            <a:off x="-17195800" y="1377304"/>
            <a:ext cx="33629600" cy="4379215"/>
          </a:xfrm>
          <a:custGeom>
            <a:avLst/>
            <a:gdLst>
              <a:gd name="connsiteX0" fmla="*/ 0 w 12667734"/>
              <a:gd name="connsiteY0" fmla="*/ 218256 h 4327976"/>
              <a:gd name="connsiteX1" fmla="*/ 1653435 w 12667734"/>
              <a:gd name="connsiteY1" fmla="*/ 130574 h 4327976"/>
              <a:gd name="connsiteX2" fmla="*/ 3244241 w 12667734"/>
              <a:gd name="connsiteY2" fmla="*/ 1758957 h 4327976"/>
              <a:gd name="connsiteX3" fmla="*/ 4133589 w 12667734"/>
              <a:gd name="connsiteY3" fmla="*/ 3662914 h 4327976"/>
              <a:gd name="connsiteX4" fmla="*/ 6475956 w 12667734"/>
              <a:gd name="connsiteY4" fmla="*/ 4326793 h 4327976"/>
              <a:gd name="connsiteX5" fmla="*/ 8467594 w 12667734"/>
              <a:gd name="connsiteY5" fmla="*/ 3537653 h 4327976"/>
              <a:gd name="connsiteX6" fmla="*/ 9895561 w 12667734"/>
              <a:gd name="connsiteY6" fmla="*/ 2134738 h 4327976"/>
              <a:gd name="connsiteX7" fmla="*/ 12400767 w 12667734"/>
              <a:gd name="connsiteY7" fmla="*/ 2660831 h 4327976"/>
              <a:gd name="connsiteX8" fmla="*/ 12475923 w 12667734"/>
              <a:gd name="connsiteY8" fmla="*/ 2735988 h 4327976"/>
              <a:gd name="connsiteX0" fmla="*/ 0 w 12667734"/>
              <a:gd name="connsiteY0" fmla="*/ 222829 h 4332549"/>
              <a:gd name="connsiteX1" fmla="*/ 1653435 w 12667734"/>
              <a:gd name="connsiteY1" fmla="*/ 135147 h 4332549"/>
              <a:gd name="connsiteX2" fmla="*/ 3244241 w 12667734"/>
              <a:gd name="connsiteY2" fmla="*/ 1763530 h 4332549"/>
              <a:gd name="connsiteX3" fmla="*/ 4133589 w 12667734"/>
              <a:gd name="connsiteY3" fmla="*/ 3667487 h 4332549"/>
              <a:gd name="connsiteX4" fmla="*/ 6475956 w 12667734"/>
              <a:gd name="connsiteY4" fmla="*/ 4331366 h 4332549"/>
              <a:gd name="connsiteX5" fmla="*/ 8467594 w 12667734"/>
              <a:gd name="connsiteY5" fmla="*/ 3542226 h 4332549"/>
              <a:gd name="connsiteX6" fmla="*/ 9335846 w 12667734"/>
              <a:gd name="connsiteY6" fmla="*/ 5711 h 4332549"/>
              <a:gd name="connsiteX7" fmla="*/ 12400767 w 12667734"/>
              <a:gd name="connsiteY7" fmla="*/ 2665404 h 4332549"/>
              <a:gd name="connsiteX8" fmla="*/ 12475923 w 12667734"/>
              <a:gd name="connsiteY8" fmla="*/ 2740561 h 4332549"/>
              <a:gd name="connsiteX0" fmla="*/ 0 w 12667734"/>
              <a:gd name="connsiteY0" fmla="*/ 222829 h 3758961"/>
              <a:gd name="connsiteX1" fmla="*/ 1653435 w 12667734"/>
              <a:gd name="connsiteY1" fmla="*/ 135147 h 3758961"/>
              <a:gd name="connsiteX2" fmla="*/ 3244241 w 12667734"/>
              <a:gd name="connsiteY2" fmla="*/ 1763530 h 3758961"/>
              <a:gd name="connsiteX3" fmla="*/ 4133589 w 12667734"/>
              <a:gd name="connsiteY3" fmla="*/ 3667487 h 3758961"/>
              <a:gd name="connsiteX4" fmla="*/ 6810828 w 12667734"/>
              <a:gd name="connsiteY4" fmla="*/ 3404266 h 3758961"/>
              <a:gd name="connsiteX5" fmla="*/ 8467594 w 12667734"/>
              <a:gd name="connsiteY5" fmla="*/ 3542226 h 3758961"/>
              <a:gd name="connsiteX6" fmla="*/ 9335846 w 12667734"/>
              <a:gd name="connsiteY6" fmla="*/ 5711 h 3758961"/>
              <a:gd name="connsiteX7" fmla="*/ 12400767 w 12667734"/>
              <a:gd name="connsiteY7" fmla="*/ 2665404 h 3758961"/>
              <a:gd name="connsiteX8" fmla="*/ 12475923 w 12667734"/>
              <a:gd name="connsiteY8" fmla="*/ 2740561 h 3758961"/>
              <a:gd name="connsiteX0" fmla="*/ 0 w 12667734"/>
              <a:gd name="connsiteY0" fmla="*/ 222829 h 4490653"/>
              <a:gd name="connsiteX1" fmla="*/ 1653435 w 12667734"/>
              <a:gd name="connsiteY1" fmla="*/ 135147 h 4490653"/>
              <a:gd name="connsiteX2" fmla="*/ 3244241 w 12667734"/>
              <a:gd name="connsiteY2" fmla="*/ 1763530 h 4490653"/>
              <a:gd name="connsiteX3" fmla="*/ 4133589 w 12667734"/>
              <a:gd name="connsiteY3" fmla="*/ 3667487 h 4490653"/>
              <a:gd name="connsiteX4" fmla="*/ 6810828 w 12667734"/>
              <a:gd name="connsiteY4" fmla="*/ 3404266 h 4490653"/>
              <a:gd name="connsiteX5" fmla="*/ 8467594 w 12667734"/>
              <a:gd name="connsiteY5" fmla="*/ 3542226 h 4490653"/>
              <a:gd name="connsiteX6" fmla="*/ 9335846 w 12667734"/>
              <a:gd name="connsiteY6" fmla="*/ 5711 h 4490653"/>
              <a:gd name="connsiteX7" fmla="*/ 12400767 w 12667734"/>
              <a:gd name="connsiteY7" fmla="*/ 2665404 h 4490653"/>
              <a:gd name="connsiteX8" fmla="*/ 12475923 w 12667734"/>
              <a:gd name="connsiteY8" fmla="*/ 2740561 h 4490653"/>
              <a:gd name="connsiteX0" fmla="*/ 0 w 12667734"/>
              <a:gd name="connsiteY0" fmla="*/ 222829 h 4657246"/>
              <a:gd name="connsiteX1" fmla="*/ 1653435 w 12667734"/>
              <a:gd name="connsiteY1" fmla="*/ 135147 h 4657246"/>
              <a:gd name="connsiteX2" fmla="*/ 3244241 w 12667734"/>
              <a:gd name="connsiteY2" fmla="*/ 1763530 h 4657246"/>
              <a:gd name="connsiteX3" fmla="*/ 4133589 w 12667734"/>
              <a:gd name="connsiteY3" fmla="*/ 3667487 h 4657246"/>
              <a:gd name="connsiteX4" fmla="*/ 6810828 w 12667734"/>
              <a:gd name="connsiteY4" fmla="*/ 3404266 h 4657246"/>
              <a:gd name="connsiteX5" fmla="*/ 8467594 w 12667734"/>
              <a:gd name="connsiteY5" fmla="*/ 3542226 h 4657246"/>
              <a:gd name="connsiteX6" fmla="*/ 9335846 w 12667734"/>
              <a:gd name="connsiteY6" fmla="*/ 5711 h 4657246"/>
              <a:gd name="connsiteX7" fmla="*/ 12400767 w 12667734"/>
              <a:gd name="connsiteY7" fmla="*/ 2665404 h 4657246"/>
              <a:gd name="connsiteX8" fmla="*/ 12475923 w 12667734"/>
              <a:gd name="connsiteY8" fmla="*/ 2740561 h 4657246"/>
              <a:gd name="connsiteX0" fmla="*/ 0 w 12667734"/>
              <a:gd name="connsiteY0" fmla="*/ 218257 h 4652674"/>
              <a:gd name="connsiteX1" fmla="*/ 1653435 w 12667734"/>
              <a:gd name="connsiteY1" fmla="*/ 130575 h 4652674"/>
              <a:gd name="connsiteX2" fmla="*/ 3244241 w 12667734"/>
              <a:gd name="connsiteY2" fmla="*/ 1758958 h 4652674"/>
              <a:gd name="connsiteX3" fmla="*/ 4133589 w 12667734"/>
              <a:gd name="connsiteY3" fmla="*/ 3662915 h 4652674"/>
              <a:gd name="connsiteX4" fmla="*/ 6810828 w 12667734"/>
              <a:gd name="connsiteY4" fmla="*/ 3399694 h 4652674"/>
              <a:gd name="connsiteX5" fmla="*/ 8467594 w 12667734"/>
              <a:gd name="connsiteY5" fmla="*/ 3537654 h 4652674"/>
              <a:gd name="connsiteX6" fmla="*/ 9991239 w 12667734"/>
              <a:gd name="connsiteY6" fmla="*/ 2414139 h 4652674"/>
              <a:gd name="connsiteX7" fmla="*/ 12400767 w 12667734"/>
              <a:gd name="connsiteY7" fmla="*/ 2660832 h 4652674"/>
              <a:gd name="connsiteX8" fmla="*/ 12475923 w 12667734"/>
              <a:gd name="connsiteY8" fmla="*/ 2735989 h 4652674"/>
              <a:gd name="connsiteX0" fmla="*/ 0 w 12667734"/>
              <a:gd name="connsiteY0" fmla="*/ 218257 h 4652674"/>
              <a:gd name="connsiteX1" fmla="*/ 1653435 w 12667734"/>
              <a:gd name="connsiteY1" fmla="*/ 130575 h 4652674"/>
              <a:gd name="connsiteX2" fmla="*/ 3244241 w 12667734"/>
              <a:gd name="connsiteY2" fmla="*/ 1758958 h 4652674"/>
              <a:gd name="connsiteX3" fmla="*/ 4133589 w 12667734"/>
              <a:gd name="connsiteY3" fmla="*/ 3662915 h 4652674"/>
              <a:gd name="connsiteX4" fmla="*/ 6810828 w 12667734"/>
              <a:gd name="connsiteY4" fmla="*/ 3399694 h 4652674"/>
              <a:gd name="connsiteX5" fmla="*/ 8467594 w 12667734"/>
              <a:gd name="connsiteY5" fmla="*/ 3537654 h 4652674"/>
              <a:gd name="connsiteX6" fmla="*/ 9991239 w 12667734"/>
              <a:gd name="connsiteY6" fmla="*/ 2414139 h 4652674"/>
              <a:gd name="connsiteX7" fmla="*/ 12400767 w 12667734"/>
              <a:gd name="connsiteY7" fmla="*/ 2660832 h 4652674"/>
              <a:gd name="connsiteX8" fmla="*/ 12475923 w 12667734"/>
              <a:gd name="connsiteY8" fmla="*/ 2735989 h 4652674"/>
              <a:gd name="connsiteX0" fmla="*/ 0 w 12667734"/>
              <a:gd name="connsiteY0" fmla="*/ 218257 h 5019485"/>
              <a:gd name="connsiteX1" fmla="*/ 1653435 w 12667734"/>
              <a:gd name="connsiteY1" fmla="*/ 130575 h 5019485"/>
              <a:gd name="connsiteX2" fmla="*/ 3244241 w 12667734"/>
              <a:gd name="connsiteY2" fmla="*/ 1758958 h 5019485"/>
              <a:gd name="connsiteX3" fmla="*/ 4133589 w 12667734"/>
              <a:gd name="connsiteY3" fmla="*/ 3662915 h 5019485"/>
              <a:gd name="connsiteX4" fmla="*/ 7009142 w 12667734"/>
              <a:gd name="connsiteY4" fmla="*/ 3889221 h 5019485"/>
              <a:gd name="connsiteX5" fmla="*/ 8467594 w 12667734"/>
              <a:gd name="connsiteY5" fmla="*/ 3537654 h 5019485"/>
              <a:gd name="connsiteX6" fmla="*/ 9991239 w 12667734"/>
              <a:gd name="connsiteY6" fmla="*/ 2414139 h 5019485"/>
              <a:gd name="connsiteX7" fmla="*/ 12400767 w 12667734"/>
              <a:gd name="connsiteY7" fmla="*/ 2660832 h 5019485"/>
              <a:gd name="connsiteX8" fmla="*/ 12475923 w 12667734"/>
              <a:gd name="connsiteY8" fmla="*/ 2735989 h 5019485"/>
              <a:gd name="connsiteX0" fmla="*/ 0 w 12667734"/>
              <a:gd name="connsiteY0" fmla="*/ 218257 h 4379215"/>
              <a:gd name="connsiteX1" fmla="*/ 1653435 w 12667734"/>
              <a:gd name="connsiteY1" fmla="*/ 130575 h 4379215"/>
              <a:gd name="connsiteX2" fmla="*/ 3244241 w 12667734"/>
              <a:gd name="connsiteY2" fmla="*/ 1758958 h 4379215"/>
              <a:gd name="connsiteX3" fmla="*/ 4133589 w 12667734"/>
              <a:gd name="connsiteY3" fmla="*/ 3662915 h 4379215"/>
              <a:gd name="connsiteX4" fmla="*/ 7009142 w 12667734"/>
              <a:gd name="connsiteY4" fmla="*/ 3889221 h 4379215"/>
              <a:gd name="connsiteX5" fmla="*/ 8467594 w 12667734"/>
              <a:gd name="connsiteY5" fmla="*/ 3537654 h 4379215"/>
              <a:gd name="connsiteX6" fmla="*/ 9991239 w 12667734"/>
              <a:gd name="connsiteY6" fmla="*/ 2414139 h 4379215"/>
              <a:gd name="connsiteX7" fmla="*/ 12400767 w 12667734"/>
              <a:gd name="connsiteY7" fmla="*/ 2660832 h 4379215"/>
              <a:gd name="connsiteX8" fmla="*/ 12475923 w 12667734"/>
              <a:gd name="connsiteY8" fmla="*/ 2735989 h 4379215"/>
              <a:gd name="connsiteX0" fmla="*/ 0 w 12667734"/>
              <a:gd name="connsiteY0" fmla="*/ 218257 h 4379215"/>
              <a:gd name="connsiteX1" fmla="*/ 1653435 w 12667734"/>
              <a:gd name="connsiteY1" fmla="*/ 130575 h 4379215"/>
              <a:gd name="connsiteX2" fmla="*/ 3244241 w 12667734"/>
              <a:gd name="connsiteY2" fmla="*/ 1758958 h 4379215"/>
              <a:gd name="connsiteX3" fmla="*/ 4133589 w 12667734"/>
              <a:gd name="connsiteY3" fmla="*/ 3662915 h 4379215"/>
              <a:gd name="connsiteX4" fmla="*/ 7009142 w 12667734"/>
              <a:gd name="connsiteY4" fmla="*/ 3889221 h 4379215"/>
              <a:gd name="connsiteX5" fmla="*/ 8467594 w 12667734"/>
              <a:gd name="connsiteY5" fmla="*/ 3537654 h 4379215"/>
              <a:gd name="connsiteX6" fmla="*/ 10366992 w 12667734"/>
              <a:gd name="connsiteY6" fmla="*/ 3319303 h 4379215"/>
              <a:gd name="connsiteX7" fmla="*/ 12400767 w 12667734"/>
              <a:gd name="connsiteY7" fmla="*/ 2660832 h 4379215"/>
              <a:gd name="connsiteX8" fmla="*/ 12475923 w 12667734"/>
              <a:gd name="connsiteY8" fmla="*/ 2735989 h 437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67734" h="4379215">
                <a:moveTo>
                  <a:pt x="0" y="218257"/>
                </a:moveTo>
                <a:cubicBezTo>
                  <a:pt x="556364" y="46024"/>
                  <a:pt x="1112728" y="-126209"/>
                  <a:pt x="1653435" y="130575"/>
                </a:cubicBezTo>
                <a:cubicBezTo>
                  <a:pt x="2194142" y="387359"/>
                  <a:pt x="2830882" y="1170235"/>
                  <a:pt x="3244241" y="1758958"/>
                </a:cubicBezTo>
                <a:cubicBezTo>
                  <a:pt x="3657600" y="2347681"/>
                  <a:pt x="3506106" y="3307871"/>
                  <a:pt x="4133589" y="3662915"/>
                </a:cubicBezTo>
                <a:cubicBezTo>
                  <a:pt x="4761073" y="4017959"/>
                  <a:pt x="6952638" y="4945725"/>
                  <a:pt x="7009142" y="3889221"/>
                </a:cubicBezTo>
                <a:cubicBezTo>
                  <a:pt x="7065646" y="2832717"/>
                  <a:pt x="7907952" y="3632640"/>
                  <a:pt x="8467594" y="3537654"/>
                </a:cubicBezTo>
                <a:cubicBezTo>
                  <a:pt x="9027236" y="3442668"/>
                  <a:pt x="9390942" y="1687440"/>
                  <a:pt x="10366992" y="3319303"/>
                </a:cubicBezTo>
                <a:cubicBezTo>
                  <a:pt x="11343042" y="4951166"/>
                  <a:pt x="11970707" y="2560624"/>
                  <a:pt x="12400767" y="2660832"/>
                </a:cubicBezTo>
                <a:cubicBezTo>
                  <a:pt x="12830827" y="2761040"/>
                  <a:pt x="12653375" y="2748514"/>
                  <a:pt x="12475923" y="2735989"/>
                </a:cubicBezTo>
              </a:path>
            </a:pathLst>
          </a:custGeom>
          <a:noFill/>
          <a:ln w="88900">
            <a:solidFill>
              <a:schemeClr val="accent4">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 name="Title 5">
            <a:extLst>
              <a:ext uri="{FF2B5EF4-FFF2-40B4-BE49-F238E27FC236}">
                <a16:creationId xmlns:a16="http://schemas.microsoft.com/office/drawing/2014/main" id="{DD70E14C-0DA9-4C83-1C1A-4E241FB7D026}"/>
              </a:ext>
            </a:extLst>
          </p:cNvPr>
          <p:cNvSpPr>
            <a:spLocks noGrp="1"/>
          </p:cNvSpPr>
          <p:nvPr>
            <p:ph type="title"/>
          </p:nvPr>
        </p:nvSpPr>
        <p:spPr/>
        <p:txBody>
          <a:bodyPr/>
          <a:lstStyle/>
          <a:p>
            <a:r>
              <a:rPr lang="en-US"/>
              <a:t>VMware vSphere</a:t>
            </a:r>
          </a:p>
        </p:txBody>
      </p:sp>
      <p:sp>
        <p:nvSpPr>
          <p:cNvPr id="7" name="Subtitle 6">
            <a:extLst>
              <a:ext uri="{FF2B5EF4-FFF2-40B4-BE49-F238E27FC236}">
                <a16:creationId xmlns:a16="http://schemas.microsoft.com/office/drawing/2014/main" id="{7632285D-7B9C-57FB-8076-662145419004}"/>
              </a:ext>
            </a:extLst>
          </p:cNvPr>
          <p:cNvSpPr>
            <a:spLocks noGrp="1"/>
          </p:cNvSpPr>
          <p:nvPr>
            <p:ph type="subTitle" idx="10"/>
          </p:nvPr>
        </p:nvSpPr>
        <p:spPr>
          <a:xfrm>
            <a:off x="570880" y="1962912"/>
            <a:ext cx="7440867" cy="4056888"/>
          </a:xfrm>
        </p:spPr>
        <p:txBody>
          <a:bodyPr/>
          <a:lstStyle/>
          <a:p>
            <a:r>
              <a:rPr lang="en-US"/>
              <a:t>Many environments are under-utilized</a:t>
            </a:r>
          </a:p>
          <a:p>
            <a:r>
              <a:rPr lang="en-US"/>
              <a:t>Host Power Management can be implemented risk-free</a:t>
            </a:r>
          </a:p>
          <a:p>
            <a:r>
              <a:rPr lang="en-US"/>
              <a:t>Distributed Power Management is becoming </a:t>
            </a:r>
            <a:r>
              <a:rPr lang="en-US" err="1"/>
              <a:t>en</a:t>
            </a:r>
            <a:r>
              <a:rPr lang="en-US"/>
              <a:t> vouge </a:t>
            </a:r>
          </a:p>
          <a:p>
            <a:r>
              <a:rPr lang="en-US" b="1"/>
              <a:t>HPM and (scheduled) DPM saved 11% of energy*</a:t>
            </a:r>
          </a:p>
        </p:txBody>
      </p:sp>
      <p:sp>
        <p:nvSpPr>
          <p:cNvPr id="8" name="Freeform 14" descr="Add short text in all caps here to call attention, like NEW! or UPDATED.">
            <a:extLst>
              <a:ext uri="{FF2B5EF4-FFF2-40B4-BE49-F238E27FC236}">
                <a16:creationId xmlns:a16="http://schemas.microsoft.com/office/drawing/2014/main" id="{6E74D68D-B619-88A1-0B52-B1F6D98337A0}"/>
              </a:ext>
            </a:extLst>
          </p:cNvPr>
          <p:cNvSpPr/>
          <p:nvPr/>
        </p:nvSpPr>
        <p:spPr bwMode="gray">
          <a:xfrm flipH="1">
            <a:off x="8433793" y="458718"/>
            <a:ext cx="3755031"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Virtualization</a:t>
            </a:r>
          </a:p>
        </p:txBody>
      </p:sp>
      <p:sp>
        <p:nvSpPr>
          <p:cNvPr id="9" name="Oval 8">
            <a:extLst>
              <a:ext uri="{FF2B5EF4-FFF2-40B4-BE49-F238E27FC236}">
                <a16:creationId xmlns:a16="http://schemas.microsoft.com/office/drawing/2014/main" id="{22F6681C-52D1-8C24-08E0-255917C5A79E}"/>
              </a:ext>
            </a:extLst>
          </p:cNvPr>
          <p:cNvSpPr/>
          <p:nvPr/>
        </p:nvSpPr>
        <p:spPr>
          <a:xfrm>
            <a:off x="8011750" y="2645924"/>
            <a:ext cx="2597921" cy="2597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12" name="TextBox 11">
            <a:extLst>
              <a:ext uri="{FF2B5EF4-FFF2-40B4-BE49-F238E27FC236}">
                <a16:creationId xmlns:a16="http://schemas.microsoft.com/office/drawing/2014/main" id="{3F253D04-DBE4-63AF-850D-FFF3FE9F64E3}"/>
              </a:ext>
            </a:extLst>
          </p:cNvPr>
          <p:cNvSpPr txBox="1"/>
          <p:nvPr/>
        </p:nvSpPr>
        <p:spPr>
          <a:xfrm>
            <a:off x="10146000" y="6482923"/>
            <a:ext cx="1455527" cy="145296"/>
          </a:xfrm>
          <a:prstGeom prst="rect">
            <a:avLst/>
          </a:prstGeom>
          <a:noFill/>
        </p:spPr>
        <p:txBody>
          <a:bodyPr wrap="non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800" b="0" i="0" u="none" strike="noStrike" kern="1200" cap="none" spc="0" normalizeH="0" baseline="0" noProof="0">
                <a:ln>
                  <a:noFill/>
                </a:ln>
                <a:solidFill>
                  <a:srgbClr val="F2F2F2">
                    <a:lumMod val="10000"/>
                  </a:srgbClr>
                </a:solidFill>
                <a:effectLst/>
                <a:uLnTx/>
                <a:uFillTx/>
                <a:latin typeface="Metropolis Light"/>
                <a:ea typeface="+mn-ea"/>
                <a:cs typeface="+mn-cs"/>
              </a:rPr>
              <a:t>* customer specific case study</a:t>
            </a:r>
            <a:endParaRPr kumimoji="0" lang="en-US" sz="800" b="0" i="0" u="none" strike="noStrike" kern="1200" cap="none" spc="0" normalizeH="0" baseline="0" noProof="0" err="1">
              <a:ln>
                <a:noFill/>
              </a:ln>
              <a:solidFill>
                <a:srgbClr val="F2F2F2">
                  <a:lumMod val="10000"/>
                </a:srgbClr>
              </a:solidFill>
              <a:effectLst/>
              <a:uLnTx/>
              <a:uFillTx/>
              <a:latin typeface="Metropolis"/>
              <a:ea typeface="+mn-ea"/>
              <a:cs typeface="+mn-cs"/>
            </a:endParaRPr>
          </a:p>
        </p:txBody>
      </p:sp>
      <p:pic>
        <p:nvPicPr>
          <p:cNvPr id="13" name="Graphic 12">
            <a:extLst>
              <a:ext uri="{FF2B5EF4-FFF2-40B4-BE49-F238E27FC236}">
                <a16:creationId xmlns:a16="http://schemas.microsoft.com/office/drawing/2014/main" id="{DC3AD29F-1591-4195-9C5D-BAC2CDFB4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7514" y="3228160"/>
            <a:ext cx="1526391" cy="1526391"/>
          </a:xfrm>
          <a:prstGeom prst="rect">
            <a:avLst/>
          </a:prstGeom>
        </p:spPr>
      </p:pic>
    </p:spTree>
    <p:extLst>
      <p:ext uri="{BB962C8B-B14F-4D97-AF65-F5344CB8AC3E}">
        <p14:creationId xmlns:p14="http://schemas.microsoft.com/office/powerpoint/2010/main" val="137173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EDD33-8879-E27A-828F-8BF9F179E88C}"/>
              </a:ext>
            </a:extLst>
          </p:cNvPr>
          <p:cNvSpPr>
            <a:spLocks noGrp="1"/>
          </p:cNvSpPr>
          <p:nvPr>
            <p:ph type="title"/>
          </p:nvPr>
        </p:nvSpPr>
        <p:spPr/>
        <p:txBody>
          <a:bodyPr/>
          <a:lstStyle/>
          <a:p>
            <a:r>
              <a:rPr lang="fr-FR" dirty="0"/>
              <a:t>The </a:t>
            </a:r>
            <a:r>
              <a:rPr lang="fr-FR" dirty="0" err="1"/>
              <a:t>bad</a:t>
            </a:r>
            <a:r>
              <a:rPr lang="fr-FR" dirty="0"/>
              <a:t> news</a:t>
            </a:r>
            <a:endParaRPr lang="en-FR" dirty="0"/>
          </a:p>
        </p:txBody>
      </p:sp>
      <p:sp>
        <p:nvSpPr>
          <p:cNvPr id="3" name="Subtitle 2">
            <a:extLst>
              <a:ext uri="{FF2B5EF4-FFF2-40B4-BE49-F238E27FC236}">
                <a16:creationId xmlns:a16="http://schemas.microsoft.com/office/drawing/2014/main" id="{0F00EC2B-3BC6-3D88-E680-192C8EA031B6}"/>
              </a:ext>
            </a:extLst>
          </p:cNvPr>
          <p:cNvSpPr>
            <a:spLocks noGrp="1"/>
          </p:cNvSpPr>
          <p:nvPr>
            <p:ph type="subTitle" idx="10"/>
          </p:nvPr>
        </p:nvSpPr>
        <p:spPr/>
        <p:txBody>
          <a:bodyPr/>
          <a:lstStyle/>
          <a:p>
            <a:r>
              <a:rPr lang="en-FR"/>
              <a:t>Current Context</a:t>
            </a:r>
          </a:p>
        </p:txBody>
      </p:sp>
      <p:pic>
        <p:nvPicPr>
          <p:cNvPr id="6" name="Picture 5">
            <a:extLst>
              <a:ext uri="{FF2B5EF4-FFF2-40B4-BE49-F238E27FC236}">
                <a16:creationId xmlns:a16="http://schemas.microsoft.com/office/drawing/2014/main" id="{44DD3912-B059-88BA-C1EE-0E85BF3898FC}"/>
              </a:ext>
            </a:extLst>
          </p:cNvPr>
          <p:cNvPicPr>
            <a:picLocks noChangeAspect="1"/>
          </p:cNvPicPr>
          <p:nvPr/>
        </p:nvPicPr>
        <p:blipFill>
          <a:blip r:embed="rId3"/>
          <a:stretch>
            <a:fillRect/>
          </a:stretch>
        </p:blipFill>
        <p:spPr>
          <a:xfrm>
            <a:off x="7145857" y="4667030"/>
            <a:ext cx="4813300" cy="1752600"/>
          </a:xfrm>
          <a:prstGeom prst="rect">
            <a:avLst/>
          </a:prstGeom>
        </p:spPr>
      </p:pic>
      <p:pic>
        <p:nvPicPr>
          <p:cNvPr id="8" name="Picture 7">
            <a:extLst>
              <a:ext uri="{FF2B5EF4-FFF2-40B4-BE49-F238E27FC236}">
                <a16:creationId xmlns:a16="http://schemas.microsoft.com/office/drawing/2014/main" id="{50E1B8C4-AAE7-4DB2-0453-6A59F428B89D}"/>
              </a:ext>
            </a:extLst>
          </p:cNvPr>
          <p:cNvPicPr>
            <a:picLocks noChangeAspect="1"/>
          </p:cNvPicPr>
          <p:nvPr/>
        </p:nvPicPr>
        <p:blipFill>
          <a:blip r:embed="rId4"/>
          <a:stretch>
            <a:fillRect/>
          </a:stretch>
        </p:blipFill>
        <p:spPr>
          <a:xfrm>
            <a:off x="8431471" y="1491665"/>
            <a:ext cx="3527685" cy="1937335"/>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A26F87D8-4DD8-299D-4513-19CE94DD681E}"/>
              </a:ext>
            </a:extLst>
          </p:cNvPr>
          <p:cNvPicPr>
            <a:picLocks noChangeAspect="1"/>
          </p:cNvPicPr>
          <p:nvPr/>
        </p:nvPicPr>
        <p:blipFill>
          <a:blip r:embed="rId5"/>
          <a:stretch>
            <a:fillRect/>
          </a:stretch>
        </p:blipFill>
        <p:spPr>
          <a:xfrm>
            <a:off x="728431" y="1637492"/>
            <a:ext cx="2189215" cy="145415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7158E581-563B-D6B7-9F1A-39B9F8D1881A}"/>
              </a:ext>
            </a:extLst>
          </p:cNvPr>
          <p:cNvPicPr>
            <a:picLocks noChangeAspect="1"/>
          </p:cNvPicPr>
          <p:nvPr/>
        </p:nvPicPr>
        <p:blipFill>
          <a:blip r:embed="rId6"/>
          <a:stretch>
            <a:fillRect/>
          </a:stretch>
        </p:blipFill>
        <p:spPr>
          <a:xfrm>
            <a:off x="728432" y="4717686"/>
            <a:ext cx="2189214" cy="144361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7175C37-01A8-3A46-8D0B-F451416E4434}"/>
              </a:ext>
            </a:extLst>
          </p:cNvPr>
          <p:cNvPicPr>
            <a:picLocks noChangeAspect="1"/>
          </p:cNvPicPr>
          <p:nvPr/>
        </p:nvPicPr>
        <p:blipFill>
          <a:blip r:embed="rId7"/>
          <a:stretch>
            <a:fillRect/>
          </a:stretch>
        </p:blipFill>
        <p:spPr>
          <a:xfrm>
            <a:off x="728430" y="3219738"/>
            <a:ext cx="2189215" cy="1417477"/>
          </a:xfrm>
          <a:prstGeom prst="rect">
            <a:avLst/>
          </a:prstGeom>
        </p:spPr>
      </p:pic>
      <p:sp>
        <p:nvSpPr>
          <p:cNvPr id="18" name="TextBox 17">
            <a:extLst>
              <a:ext uri="{FF2B5EF4-FFF2-40B4-BE49-F238E27FC236}">
                <a16:creationId xmlns:a16="http://schemas.microsoft.com/office/drawing/2014/main" id="{BC1956A1-BA76-F56E-EA70-573ABE8B8DF5}"/>
              </a:ext>
            </a:extLst>
          </p:cNvPr>
          <p:cNvSpPr txBox="1"/>
          <p:nvPr/>
        </p:nvSpPr>
        <p:spPr>
          <a:xfrm>
            <a:off x="3015367" y="1686970"/>
            <a:ext cx="5318383" cy="1200329"/>
          </a:xfrm>
          <a:prstGeom prst="rect">
            <a:avLst/>
          </a:prstGeom>
          <a:noFill/>
        </p:spPr>
        <p:txBody>
          <a:bodyPr wrap="square">
            <a:spAutoFit/>
          </a:bodyPr>
          <a:lstStyle/>
          <a:p>
            <a:r>
              <a:rPr lang="en-US" b="0" i="0" dirty="0">
                <a:solidFill>
                  <a:srgbClr val="404040"/>
                </a:solidFill>
                <a:effectLst/>
              </a:rPr>
              <a:t>"Who could have predicted the climate crisis and its spectacular impact on our country this summer? Climate change has been even faster than expected. We need to double our efforts.</a:t>
            </a:r>
            <a:endParaRPr lang="en-FR" dirty="0"/>
          </a:p>
        </p:txBody>
      </p:sp>
      <p:sp>
        <p:nvSpPr>
          <p:cNvPr id="20" name="TextBox 19">
            <a:extLst>
              <a:ext uri="{FF2B5EF4-FFF2-40B4-BE49-F238E27FC236}">
                <a16:creationId xmlns:a16="http://schemas.microsoft.com/office/drawing/2014/main" id="{8D779DC1-38DA-C089-7B81-D1C1A3003014}"/>
              </a:ext>
            </a:extLst>
          </p:cNvPr>
          <p:cNvSpPr txBox="1"/>
          <p:nvPr/>
        </p:nvSpPr>
        <p:spPr>
          <a:xfrm>
            <a:off x="2979267" y="3204498"/>
            <a:ext cx="5452203" cy="1200329"/>
          </a:xfrm>
          <a:prstGeom prst="rect">
            <a:avLst/>
          </a:prstGeom>
          <a:noFill/>
        </p:spPr>
        <p:txBody>
          <a:bodyPr wrap="square">
            <a:spAutoFit/>
          </a:bodyPr>
          <a:lstStyle/>
          <a:p>
            <a:pPr algn="l" fontAlgn="base"/>
            <a:r>
              <a:rPr lang="en-GB" dirty="0">
                <a:solidFill>
                  <a:srgbClr val="404040"/>
                </a:solidFill>
              </a:rPr>
              <a:t>“Europe as a whole is suffering from the high prices of natural gas and I am convinced: We can overcome the crisis only with solidarity,”</a:t>
            </a:r>
          </a:p>
          <a:p>
            <a:endParaRPr lang="en-FR" dirty="0"/>
          </a:p>
        </p:txBody>
      </p:sp>
      <p:sp>
        <p:nvSpPr>
          <p:cNvPr id="22" name="TextBox 21">
            <a:extLst>
              <a:ext uri="{FF2B5EF4-FFF2-40B4-BE49-F238E27FC236}">
                <a16:creationId xmlns:a16="http://schemas.microsoft.com/office/drawing/2014/main" id="{4CA02F63-1930-1307-1B51-4E2C6FEFD03B}"/>
              </a:ext>
            </a:extLst>
          </p:cNvPr>
          <p:cNvSpPr txBox="1"/>
          <p:nvPr/>
        </p:nvSpPr>
        <p:spPr>
          <a:xfrm>
            <a:off x="2979266" y="4894184"/>
            <a:ext cx="3951470" cy="1200329"/>
          </a:xfrm>
          <a:prstGeom prst="rect">
            <a:avLst/>
          </a:prstGeom>
          <a:noFill/>
        </p:spPr>
        <p:txBody>
          <a:bodyPr wrap="square">
            <a:spAutoFit/>
          </a:bodyPr>
          <a:lstStyle/>
          <a:p>
            <a:r>
              <a:rPr lang="en-GB" b="0" i="0">
                <a:solidFill>
                  <a:srgbClr val="141414"/>
                </a:solidFill>
                <a:effectLst/>
                <a:latin typeface="ReithSans"/>
              </a:rPr>
              <a:t>"</a:t>
            </a:r>
            <a:r>
              <a:rPr lang="en-GB">
                <a:solidFill>
                  <a:srgbClr val="404040"/>
                </a:solidFill>
              </a:rPr>
              <a:t>Fighting climate change is not just a moral good - it is fundamental to our future prosperity and security</a:t>
            </a:r>
            <a:r>
              <a:rPr lang="en-GB" b="0" i="0">
                <a:solidFill>
                  <a:srgbClr val="141414"/>
                </a:solidFill>
                <a:effectLst/>
                <a:latin typeface="ReithSans"/>
              </a:rPr>
              <a:t>.</a:t>
            </a:r>
            <a:r>
              <a:rPr lang="en-GB">
                <a:solidFill>
                  <a:srgbClr val="404040"/>
                </a:solidFill>
              </a:rPr>
              <a:t>”</a:t>
            </a:r>
            <a:endParaRPr lang="en-FR">
              <a:solidFill>
                <a:srgbClr val="404040"/>
              </a:solidFill>
            </a:endParaRPr>
          </a:p>
        </p:txBody>
      </p:sp>
    </p:spTree>
    <p:extLst>
      <p:ext uri="{BB962C8B-B14F-4D97-AF65-F5344CB8AC3E}">
        <p14:creationId xmlns:p14="http://schemas.microsoft.com/office/powerpoint/2010/main" val="93663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19EFB32-0F8C-C66A-353B-2720BFFCB3CE}"/>
              </a:ext>
            </a:extLst>
          </p:cNvPr>
          <p:cNvSpPr/>
          <p:nvPr/>
        </p:nvSpPr>
        <p:spPr>
          <a:xfrm>
            <a:off x="-15468600" y="1776320"/>
            <a:ext cx="33629600" cy="4332549"/>
          </a:xfrm>
          <a:custGeom>
            <a:avLst/>
            <a:gdLst>
              <a:gd name="connsiteX0" fmla="*/ 0 w 12667734"/>
              <a:gd name="connsiteY0" fmla="*/ 218256 h 4327976"/>
              <a:gd name="connsiteX1" fmla="*/ 1653435 w 12667734"/>
              <a:gd name="connsiteY1" fmla="*/ 130574 h 4327976"/>
              <a:gd name="connsiteX2" fmla="*/ 3244241 w 12667734"/>
              <a:gd name="connsiteY2" fmla="*/ 1758957 h 4327976"/>
              <a:gd name="connsiteX3" fmla="*/ 4133589 w 12667734"/>
              <a:gd name="connsiteY3" fmla="*/ 3662914 h 4327976"/>
              <a:gd name="connsiteX4" fmla="*/ 6475956 w 12667734"/>
              <a:gd name="connsiteY4" fmla="*/ 4326793 h 4327976"/>
              <a:gd name="connsiteX5" fmla="*/ 8467594 w 12667734"/>
              <a:gd name="connsiteY5" fmla="*/ 3537653 h 4327976"/>
              <a:gd name="connsiteX6" fmla="*/ 9895561 w 12667734"/>
              <a:gd name="connsiteY6" fmla="*/ 2134738 h 4327976"/>
              <a:gd name="connsiteX7" fmla="*/ 12400767 w 12667734"/>
              <a:gd name="connsiteY7" fmla="*/ 2660831 h 4327976"/>
              <a:gd name="connsiteX8" fmla="*/ 12475923 w 12667734"/>
              <a:gd name="connsiteY8" fmla="*/ 2735988 h 4327976"/>
              <a:gd name="connsiteX0" fmla="*/ 0 w 12667734"/>
              <a:gd name="connsiteY0" fmla="*/ 222829 h 4332549"/>
              <a:gd name="connsiteX1" fmla="*/ 1653435 w 12667734"/>
              <a:gd name="connsiteY1" fmla="*/ 135147 h 4332549"/>
              <a:gd name="connsiteX2" fmla="*/ 3244241 w 12667734"/>
              <a:gd name="connsiteY2" fmla="*/ 1763530 h 4332549"/>
              <a:gd name="connsiteX3" fmla="*/ 4133589 w 12667734"/>
              <a:gd name="connsiteY3" fmla="*/ 3667487 h 4332549"/>
              <a:gd name="connsiteX4" fmla="*/ 6475956 w 12667734"/>
              <a:gd name="connsiteY4" fmla="*/ 4331366 h 4332549"/>
              <a:gd name="connsiteX5" fmla="*/ 8467594 w 12667734"/>
              <a:gd name="connsiteY5" fmla="*/ 3542226 h 4332549"/>
              <a:gd name="connsiteX6" fmla="*/ 9335846 w 12667734"/>
              <a:gd name="connsiteY6" fmla="*/ 5711 h 4332549"/>
              <a:gd name="connsiteX7" fmla="*/ 12400767 w 12667734"/>
              <a:gd name="connsiteY7" fmla="*/ 2665404 h 4332549"/>
              <a:gd name="connsiteX8" fmla="*/ 12475923 w 12667734"/>
              <a:gd name="connsiteY8" fmla="*/ 2740561 h 433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67734" h="4332549">
                <a:moveTo>
                  <a:pt x="0" y="222829"/>
                </a:moveTo>
                <a:cubicBezTo>
                  <a:pt x="556364" y="50596"/>
                  <a:pt x="1112728" y="-121637"/>
                  <a:pt x="1653435" y="135147"/>
                </a:cubicBezTo>
                <a:cubicBezTo>
                  <a:pt x="2194142" y="391931"/>
                  <a:pt x="2830882" y="1174807"/>
                  <a:pt x="3244241" y="1763530"/>
                </a:cubicBezTo>
                <a:cubicBezTo>
                  <a:pt x="3657600" y="2352253"/>
                  <a:pt x="3594970" y="3239514"/>
                  <a:pt x="4133589" y="3667487"/>
                </a:cubicBezTo>
                <a:cubicBezTo>
                  <a:pt x="4672208" y="4095460"/>
                  <a:pt x="5753622" y="4352243"/>
                  <a:pt x="6475956" y="4331366"/>
                </a:cubicBezTo>
                <a:cubicBezTo>
                  <a:pt x="7198290" y="4310489"/>
                  <a:pt x="7990946" y="4263169"/>
                  <a:pt x="8467594" y="3542226"/>
                </a:cubicBezTo>
                <a:cubicBezTo>
                  <a:pt x="8944242" y="2821283"/>
                  <a:pt x="8680317" y="151848"/>
                  <a:pt x="9335846" y="5711"/>
                </a:cubicBezTo>
                <a:cubicBezTo>
                  <a:pt x="9991375" y="-140426"/>
                  <a:pt x="11970707" y="2565196"/>
                  <a:pt x="12400767" y="2665404"/>
                </a:cubicBezTo>
                <a:cubicBezTo>
                  <a:pt x="12830827" y="2765612"/>
                  <a:pt x="12653375" y="2753086"/>
                  <a:pt x="12475923" y="2740561"/>
                </a:cubicBezTo>
              </a:path>
            </a:pathLst>
          </a:custGeom>
          <a:noFill/>
          <a:ln w="88900">
            <a:solidFill>
              <a:schemeClr val="accent4">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 name="Title 5">
            <a:extLst>
              <a:ext uri="{FF2B5EF4-FFF2-40B4-BE49-F238E27FC236}">
                <a16:creationId xmlns:a16="http://schemas.microsoft.com/office/drawing/2014/main" id="{DD70E14C-0DA9-4C83-1C1A-4E241FB7D026}"/>
              </a:ext>
            </a:extLst>
          </p:cNvPr>
          <p:cNvSpPr>
            <a:spLocks noGrp="1"/>
          </p:cNvSpPr>
          <p:nvPr>
            <p:ph type="title"/>
          </p:nvPr>
        </p:nvSpPr>
        <p:spPr/>
        <p:txBody>
          <a:bodyPr/>
          <a:lstStyle/>
          <a:p>
            <a:r>
              <a:rPr lang="en-US"/>
              <a:t>VMware Aria Operations</a:t>
            </a:r>
          </a:p>
        </p:txBody>
      </p:sp>
      <p:sp>
        <p:nvSpPr>
          <p:cNvPr id="7" name="Subtitle 6">
            <a:extLst>
              <a:ext uri="{FF2B5EF4-FFF2-40B4-BE49-F238E27FC236}">
                <a16:creationId xmlns:a16="http://schemas.microsoft.com/office/drawing/2014/main" id="{7632285D-7B9C-57FB-8076-662145419004}"/>
              </a:ext>
            </a:extLst>
          </p:cNvPr>
          <p:cNvSpPr>
            <a:spLocks noGrp="1"/>
          </p:cNvSpPr>
          <p:nvPr>
            <p:ph type="subTitle" idx="10"/>
          </p:nvPr>
        </p:nvSpPr>
        <p:spPr>
          <a:xfrm>
            <a:off x="570880" y="1962912"/>
            <a:ext cx="7440867" cy="4056888"/>
          </a:xfrm>
        </p:spPr>
        <p:txBody>
          <a:bodyPr/>
          <a:lstStyle/>
          <a:p>
            <a:r>
              <a:rPr lang="en-US"/>
              <a:t>Optimize physical resource utilization</a:t>
            </a:r>
          </a:p>
          <a:p>
            <a:r>
              <a:rPr lang="en-US"/>
              <a:t>Capacity planning to prevent excess hosts</a:t>
            </a:r>
          </a:p>
          <a:p>
            <a:r>
              <a:rPr lang="en-US"/>
              <a:t>Energy transparency and accounting</a:t>
            </a:r>
          </a:p>
          <a:p>
            <a:r>
              <a:rPr lang="en-US"/>
              <a:t>Sustainability Dashboards since 8.6 (2021)</a:t>
            </a:r>
          </a:p>
          <a:p>
            <a:r>
              <a:rPr lang="en-US"/>
              <a:t>VMware Green Score since late 2022</a:t>
            </a:r>
          </a:p>
          <a:p>
            <a:r>
              <a:rPr lang="en-US" b="1"/>
              <a:t>Identified and remove 1000s of “Zombie” VMs*</a:t>
            </a:r>
          </a:p>
        </p:txBody>
      </p:sp>
      <p:sp>
        <p:nvSpPr>
          <p:cNvPr id="8" name="Freeform 14" descr="Add short text in all caps here to call attention, like NEW! or UPDATED.">
            <a:extLst>
              <a:ext uri="{FF2B5EF4-FFF2-40B4-BE49-F238E27FC236}">
                <a16:creationId xmlns:a16="http://schemas.microsoft.com/office/drawing/2014/main" id="{6E74D68D-B619-88A1-0B52-B1F6D98337A0}"/>
              </a:ext>
            </a:extLst>
          </p:cNvPr>
          <p:cNvSpPr/>
          <p:nvPr/>
        </p:nvSpPr>
        <p:spPr bwMode="gray">
          <a:xfrm flipH="1">
            <a:off x="8433793" y="458718"/>
            <a:ext cx="3755031"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Environment Optimization</a:t>
            </a:r>
          </a:p>
        </p:txBody>
      </p:sp>
      <p:sp>
        <p:nvSpPr>
          <p:cNvPr id="9" name="Oval 8">
            <a:extLst>
              <a:ext uri="{FF2B5EF4-FFF2-40B4-BE49-F238E27FC236}">
                <a16:creationId xmlns:a16="http://schemas.microsoft.com/office/drawing/2014/main" id="{22F6681C-52D1-8C24-08E0-255917C5A79E}"/>
              </a:ext>
            </a:extLst>
          </p:cNvPr>
          <p:cNvSpPr/>
          <p:nvPr/>
        </p:nvSpPr>
        <p:spPr>
          <a:xfrm>
            <a:off x="8011750" y="2645924"/>
            <a:ext cx="2597921" cy="2597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pic>
        <p:nvPicPr>
          <p:cNvPr id="8202" name="Picture 10" descr="VMware Aria Operations for Logs and PowervRLICloud Powershell Scripts -  VMware Cloud Management">
            <a:extLst>
              <a:ext uri="{FF2B5EF4-FFF2-40B4-BE49-F238E27FC236}">
                <a16:creationId xmlns:a16="http://schemas.microsoft.com/office/drawing/2014/main" id="{1EC1E116-8C52-D085-4DEE-8D14D579E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243" y="3021416"/>
            <a:ext cx="1846933" cy="18469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F253D04-DBE4-63AF-850D-FFF3FE9F64E3}"/>
              </a:ext>
            </a:extLst>
          </p:cNvPr>
          <p:cNvSpPr txBox="1"/>
          <p:nvPr/>
        </p:nvSpPr>
        <p:spPr>
          <a:xfrm>
            <a:off x="10146000" y="6482923"/>
            <a:ext cx="1455527" cy="145296"/>
          </a:xfrm>
          <a:prstGeom prst="rect">
            <a:avLst/>
          </a:prstGeom>
          <a:noFill/>
        </p:spPr>
        <p:txBody>
          <a:bodyPr wrap="non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800" b="0" i="0" u="none" strike="noStrike" kern="1200" cap="none" spc="0" normalizeH="0" baseline="0" noProof="0">
                <a:ln>
                  <a:noFill/>
                </a:ln>
                <a:solidFill>
                  <a:srgbClr val="F2F2F2">
                    <a:lumMod val="10000"/>
                  </a:srgbClr>
                </a:solidFill>
                <a:effectLst/>
                <a:uLnTx/>
                <a:uFillTx/>
                <a:latin typeface="Metropolis Light"/>
                <a:ea typeface="+mn-ea"/>
                <a:cs typeface="+mn-cs"/>
              </a:rPr>
              <a:t>* customer specific case study</a:t>
            </a:r>
            <a:endParaRPr kumimoji="0" lang="en-US" sz="800" b="0" i="0" u="none" strike="noStrike" kern="1200" cap="none" spc="0" normalizeH="0" baseline="0" noProof="0" err="1">
              <a:ln>
                <a:noFill/>
              </a:ln>
              <a:solidFill>
                <a:srgbClr val="F2F2F2">
                  <a:lumMod val="10000"/>
                </a:srgbClr>
              </a:solidFill>
              <a:effectLst/>
              <a:uLnTx/>
              <a:uFillTx/>
              <a:latin typeface="Metropolis"/>
              <a:ea typeface="+mn-ea"/>
              <a:cs typeface="+mn-cs"/>
            </a:endParaRPr>
          </a:p>
        </p:txBody>
      </p:sp>
    </p:spTree>
    <p:extLst>
      <p:ext uri="{BB962C8B-B14F-4D97-AF65-F5344CB8AC3E}">
        <p14:creationId xmlns:p14="http://schemas.microsoft.com/office/powerpoint/2010/main" val="1928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ED81B2A-BCA7-E5DA-0F64-09A825651D0C}"/>
              </a:ext>
            </a:extLst>
          </p:cNvPr>
          <p:cNvSpPr/>
          <p:nvPr/>
        </p:nvSpPr>
        <p:spPr>
          <a:xfrm>
            <a:off x="-444500" y="1776319"/>
            <a:ext cx="18605500" cy="4216688"/>
          </a:xfrm>
          <a:custGeom>
            <a:avLst/>
            <a:gdLst>
              <a:gd name="connsiteX0" fmla="*/ 0 w 12667734"/>
              <a:gd name="connsiteY0" fmla="*/ 218256 h 4327976"/>
              <a:gd name="connsiteX1" fmla="*/ 1653435 w 12667734"/>
              <a:gd name="connsiteY1" fmla="*/ 130574 h 4327976"/>
              <a:gd name="connsiteX2" fmla="*/ 3244241 w 12667734"/>
              <a:gd name="connsiteY2" fmla="*/ 1758957 h 4327976"/>
              <a:gd name="connsiteX3" fmla="*/ 4133589 w 12667734"/>
              <a:gd name="connsiteY3" fmla="*/ 3662914 h 4327976"/>
              <a:gd name="connsiteX4" fmla="*/ 6475956 w 12667734"/>
              <a:gd name="connsiteY4" fmla="*/ 4326793 h 4327976"/>
              <a:gd name="connsiteX5" fmla="*/ 8467594 w 12667734"/>
              <a:gd name="connsiteY5" fmla="*/ 3537653 h 4327976"/>
              <a:gd name="connsiteX6" fmla="*/ 9895561 w 12667734"/>
              <a:gd name="connsiteY6" fmla="*/ 2134738 h 4327976"/>
              <a:gd name="connsiteX7" fmla="*/ 12400767 w 12667734"/>
              <a:gd name="connsiteY7" fmla="*/ 2660831 h 4327976"/>
              <a:gd name="connsiteX8" fmla="*/ 12475923 w 12667734"/>
              <a:gd name="connsiteY8" fmla="*/ 2735988 h 4327976"/>
              <a:gd name="connsiteX0" fmla="*/ 0 w 12667734"/>
              <a:gd name="connsiteY0" fmla="*/ 222829 h 4332549"/>
              <a:gd name="connsiteX1" fmla="*/ 1653435 w 12667734"/>
              <a:gd name="connsiteY1" fmla="*/ 135147 h 4332549"/>
              <a:gd name="connsiteX2" fmla="*/ 3244241 w 12667734"/>
              <a:gd name="connsiteY2" fmla="*/ 1763530 h 4332549"/>
              <a:gd name="connsiteX3" fmla="*/ 4133589 w 12667734"/>
              <a:gd name="connsiteY3" fmla="*/ 3667487 h 4332549"/>
              <a:gd name="connsiteX4" fmla="*/ 6475956 w 12667734"/>
              <a:gd name="connsiteY4" fmla="*/ 4331366 h 4332549"/>
              <a:gd name="connsiteX5" fmla="*/ 8467594 w 12667734"/>
              <a:gd name="connsiteY5" fmla="*/ 3542226 h 4332549"/>
              <a:gd name="connsiteX6" fmla="*/ 9335846 w 12667734"/>
              <a:gd name="connsiteY6" fmla="*/ 5711 h 4332549"/>
              <a:gd name="connsiteX7" fmla="*/ 12400767 w 12667734"/>
              <a:gd name="connsiteY7" fmla="*/ 2665404 h 4332549"/>
              <a:gd name="connsiteX8" fmla="*/ 12475923 w 12667734"/>
              <a:gd name="connsiteY8" fmla="*/ 2740561 h 4332549"/>
              <a:gd name="connsiteX0" fmla="*/ 0 w 12667734"/>
              <a:gd name="connsiteY0" fmla="*/ 348812 h 4458532"/>
              <a:gd name="connsiteX1" fmla="*/ 1653435 w 12667734"/>
              <a:gd name="connsiteY1" fmla="*/ 261130 h 4458532"/>
              <a:gd name="connsiteX2" fmla="*/ 2602722 w 12667734"/>
              <a:gd name="connsiteY2" fmla="*/ 3658263 h 4458532"/>
              <a:gd name="connsiteX3" fmla="*/ 3244241 w 12667734"/>
              <a:gd name="connsiteY3" fmla="*/ 1889513 h 4458532"/>
              <a:gd name="connsiteX4" fmla="*/ 4133589 w 12667734"/>
              <a:gd name="connsiteY4" fmla="*/ 3793470 h 4458532"/>
              <a:gd name="connsiteX5" fmla="*/ 6475956 w 12667734"/>
              <a:gd name="connsiteY5" fmla="*/ 4457349 h 4458532"/>
              <a:gd name="connsiteX6" fmla="*/ 8467594 w 12667734"/>
              <a:gd name="connsiteY6" fmla="*/ 3668209 h 4458532"/>
              <a:gd name="connsiteX7" fmla="*/ 9335846 w 12667734"/>
              <a:gd name="connsiteY7" fmla="*/ 131694 h 4458532"/>
              <a:gd name="connsiteX8" fmla="*/ 12400767 w 12667734"/>
              <a:gd name="connsiteY8" fmla="*/ 2791387 h 4458532"/>
              <a:gd name="connsiteX9" fmla="*/ 12475923 w 12667734"/>
              <a:gd name="connsiteY9" fmla="*/ 2866544 h 4458532"/>
              <a:gd name="connsiteX0" fmla="*/ 0 w 12667734"/>
              <a:gd name="connsiteY0" fmla="*/ 222830 h 4332550"/>
              <a:gd name="connsiteX1" fmla="*/ 1713963 w 12667734"/>
              <a:gd name="connsiteY1" fmla="*/ 2814848 h 4332550"/>
              <a:gd name="connsiteX2" fmla="*/ 2602722 w 12667734"/>
              <a:gd name="connsiteY2" fmla="*/ 3532281 h 4332550"/>
              <a:gd name="connsiteX3" fmla="*/ 3244241 w 12667734"/>
              <a:gd name="connsiteY3" fmla="*/ 1763531 h 4332550"/>
              <a:gd name="connsiteX4" fmla="*/ 4133589 w 12667734"/>
              <a:gd name="connsiteY4" fmla="*/ 3667488 h 4332550"/>
              <a:gd name="connsiteX5" fmla="*/ 6475956 w 12667734"/>
              <a:gd name="connsiteY5" fmla="*/ 4331367 h 4332550"/>
              <a:gd name="connsiteX6" fmla="*/ 8467594 w 12667734"/>
              <a:gd name="connsiteY6" fmla="*/ 3542227 h 4332550"/>
              <a:gd name="connsiteX7" fmla="*/ 9335846 w 12667734"/>
              <a:gd name="connsiteY7" fmla="*/ 5712 h 4332550"/>
              <a:gd name="connsiteX8" fmla="*/ 12400767 w 12667734"/>
              <a:gd name="connsiteY8" fmla="*/ 2665405 h 4332550"/>
              <a:gd name="connsiteX9" fmla="*/ 12475923 w 12667734"/>
              <a:gd name="connsiteY9" fmla="*/ 2740562 h 4332550"/>
              <a:gd name="connsiteX0" fmla="*/ 0 w 12667734"/>
              <a:gd name="connsiteY0" fmla="*/ 222830 h 4332550"/>
              <a:gd name="connsiteX1" fmla="*/ 2051193 w 12667734"/>
              <a:gd name="connsiteY1" fmla="*/ 2192548 h 4332550"/>
              <a:gd name="connsiteX2" fmla="*/ 2602722 w 12667734"/>
              <a:gd name="connsiteY2" fmla="*/ 3532281 h 4332550"/>
              <a:gd name="connsiteX3" fmla="*/ 3244241 w 12667734"/>
              <a:gd name="connsiteY3" fmla="*/ 1763531 h 4332550"/>
              <a:gd name="connsiteX4" fmla="*/ 4133589 w 12667734"/>
              <a:gd name="connsiteY4" fmla="*/ 3667488 h 4332550"/>
              <a:gd name="connsiteX5" fmla="*/ 6475956 w 12667734"/>
              <a:gd name="connsiteY5" fmla="*/ 4331367 h 4332550"/>
              <a:gd name="connsiteX6" fmla="*/ 8467594 w 12667734"/>
              <a:gd name="connsiteY6" fmla="*/ 3542227 h 4332550"/>
              <a:gd name="connsiteX7" fmla="*/ 9335846 w 12667734"/>
              <a:gd name="connsiteY7" fmla="*/ 5712 h 4332550"/>
              <a:gd name="connsiteX8" fmla="*/ 12400767 w 12667734"/>
              <a:gd name="connsiteY8" fmla="*/ 2665405 h 4332550"/>
              <a:gd name="connsiteX9" fmla="*/ 12475923 w 12667734"/>
              <a:gd name="connsiteY9" fmla="*/ 2740562 h 4332550"/>
              <a:gd name="connsiteX0" fmla="*/ 0 w 12667734"/>
              <a:gd name="connsiteY0" fmla="*/ 222830 h 4332550"/>
              <a:gd name="connsiteX1" fmla="*/ 2051193 w 12667734"/>
              <a:gd name="connsiteY1" fmla="*/ 2192548 h 4332550"/>
              <a:gd name="connsiteX2" fmla="*/ 2836189 w 12667734"/>
              <a:gd name="connsiteY2" fmla="*/ 4065681 h 4332550"/>
              <a:gd name="connsiteX3" fmla="*/ 3244241 w 12667734"/>
              <a:gd name="connsiteY3" fmla="*/ 1763531 h 4332550"/>
              <a:gd name="connsiteX4" fmla="*/ 4133589 w 12667734"/>
              <a:gd name="connsiteY4" fmla="*/ 3667488 h 4332550"/>
              <a:gd name="connsiteX5" fmla="*/ 6475956 w 12667734"/>
              <a:gd name="connsiteY5" fmla="*/ 4331367 h 4332550"/>
              <a:gd name="connsiteX6" fmla="*/ 8467594 w 12667734"/>
              <a:gd name="connsiteY6" fmla="*/ 3542227 h 4332550"/>
              <a:gd name="connsiteX7" fmla="*/ 9335846 w 12667734"/>
              <a:gd name="connsiteY7" fmla="*/ 5712 h 4332550"/>
              <a:gd name="connsiteX8" fmla="*/ 12400767 w 12667734"/>
              <a:gd name="connsiteY8" fmla="*/ 2665405 h 4332550"/>
              <a:gd name="connsiteX9" fmla="*/ 12475923 w 12667734"/>
              <a:gd name="connsiteY9" fmla="*/ 2740562 h 4332550"/>
              <a:gd name="connsiteX0" fmla="*/ 0 w 12667734"/>
              <a:gd name="connsiteY0" fmla="*/ 222830 h 4332664"/>
              <a:gd name="connsiteX1" fmla="*/ 2051193 w 12667734"/>
              <a:gd name="connsiteY1" fmla="*/ 2192548 h 4332664"/>
              <a:gd name="connsiteX2" fmla="*/ 2836189 w 12667734"/>
              <a:gd name="connsiteY2" fmla="*/ 4065681 h 4332664"/>
              <a:gd name="connsiteX3" fmla="*/ 4792039 w 12667734"/>
              <a:gd name="connsiteY3" fmla="*/ 1611131 h 4332664"/>
              <a:gd name="connsiteX4" fmla="*/ 4133589 w 12667734"/>
              <a:gd name="connsiteY4" fmla="*/ 3667488 h 4332664"/>
              <a:gd name="connsiteX5" fmla="*/ 6475956 w 12667734"/>
              <a:gd name="connsiteY5" fmla="*/ 4331367 h 4332664"/>
              <a:gd name="connsiteX6" fmla="*/ 8467594 w 12667734"/>
              <a:gd name="connsiteY6" fmla="*/ 3542227 h 4332664"/>
              <a:gd name="connsiteX7" fmla="*/ 9335846 w 12667734"/>
              <a:gd name="connsiteY7" fmla="*/ 5712 h 4332664"/>
              <a:gd name="connsiteX8" fmla="*/ 12400767 w 12667734"/>
              <a:gd name="connsiteY8" fmla="*/ 2665405 h 4332664"/>
              <a:gd name="connsiteX9" fmla="*/ 12475923 w 12667734"/>
              <a:gd name="connsiteY9" fmla="*/ 2740562 h 4332664"/>
              <a:gd name="connsiteX0" fmla="*/ 0 w 12667734"/>
              <a:gd name="connsiteY0" fmla="*/ 222830 h 4435012"/>
              <a:gd name="connsiteX1" fmla="*/ 2051193 w 12667734"/>
              <a:gd name="connsiteY1" fmla="*/ 2192548 h 4435012"/>
              <a:gd name="connsiteX2" fmla="*/ 2836189 w 12667734"/>
              <a:gd name="connsiteY2" fmla="*/ 4065681 h 4435012"/>
              <a:gd name="connsiteX3" fmla="*/ 4792039 w 12667734"/>
              <a:gd name="connsiteY3" fmla="*/ 1611131 h 4435012"/>
              <a:gd name="connsiteX4" fmla="*/ 6217497 w 12667734"/>
              <a:gd name="connsiteY4" fmla="*/ 4124688 h 4435012"/>
              <a:gd name="connsiteX5" fmla="*/ 6475956 w 12667734"/>
              <a:gd name="connsiteY5" fmla="*/ 4331367 h 4435012"/>
              <a:gd name="connsiteX6" fmla="*/ 8467594 w 12667734"/>
              <a:gd name="connsiteY6" fmla="*/ 3542227 h 4435012"/>
              <a:gd name="connsiteX7" fmla="*/ 9335846 w 12667734"/>
              <a:gd name="connsiteY7" fmla="*/ 5712 h 4435012"/>
              <a:gd name="connsiteX8" fmla="*/ 12400767 w 12667734"/>
              <a:gd name="connsiteY8" fmla="*/ 2665405 h 4435012"/>
              <a:gd name="connsiteX9" fmla="*/ 12475923 w 12667734"/>
              <a:gd name="connsiteY9" fmla="*/ 2740562 h 4435012"/>
              <a:gd name="connsiteX0" fmla="*/ 0 w 12667734"/>
              <a:gd name="connsiteY0" fmla="*/ 222830 h 4216688"/>
              <a:gd name="connsiteX1" fmla="*/ 2051193 w 12667734"/>
              <a:gd name="connsiteY1" fmla="*/ 2192548 h 4216688"/>
              <a:gd name="connsiteX2" fmla="*/ 2836189 w 12667734"/>
              <a:gd name="connsiteY2" fmla="*/ 4065681 h 4216688"/>
              <a:gd name="connsiteX3" fmla="*/ 4792039 w 12667734"/>
              <a:gd name="connsiteY3" fmla="*/ 1611131 h 4216688"/>
              <a:gd name="connsiteX4" fmla="*/ 6217497 w 12667734"/>
              <a:gd name="connsiteY4" fmla="*/ 4124688 h 4216688"/>
              <a:gd name="connsiteX5" fmla="*/ 5593971 w 12667734"/>
              <a:gd name="connsiteY5" fmla="*/ 3658267 h 4216688"/>
              <a:gd name="connsiteX6" fmla="*/ 8467594 w 12667734"/>
              <a:gd name="connsiteY6" fmla="*/ 3542227 h 4216688"/>
              <a:gd name="connsiteX7" fmla="*/ 9335846 w 12667734"/>
              <a:gd name="connsiteY7" fmla="*/ 5712 h 4216688"/>
              <a:gd name="connsiteX8" fmla="*/ 12400767 w 12667734"/>
              <a:gd name="connsiteY8" fmla="*/ 2665405 h 4216688"/>
              <a:gd name="connsiteX9" fmla="*/ 12475923 w 12667734"/>
              <a:gd name="connsiteY9" fmla="*/ 2740562 h 42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67734" h="4216688">
                <a:moveTo>
                  <a:pt x="0" y="222830"/>
                </a:moveTo>
                <a:cubicBezTo>
                  <a:pt x="556364" y="50597"/>
                  <a:pt x="1578495" y="1552073"/>
                  <a:pt x="2051193" y="2192548"/>
                </a:cubicBezTo>
                <a:cubicBezTo>
                  <a:pt x="2523891" y="2833023"/>
                  <a:pt x="2571055" y="3794284"/>
                  <a:pt x="2836189" y="4065681"/>
                </a:cubicBezTo>
                <a:cubicBezTo>
                  <a:pt x="3101323" y="4337078"/>
                  <a:pt x="4228488" y="1601297"/>
                  <a:pt x="4792039" y="1611131"/>
                </a:cubicBezTo>
                <a:cubicBezTo>
                  <a:pt x="5355590" y="1620966"/>
                  <a:pt x="6083842" y="3783499"/>
                  <a:pt x="6217497" y="4124688"/>
                </a:cubicBezTo>
                <a:cubicBezTo>
                  <a:pt x="6351152" y="4465877"/>
                  <a:pt x="5218955" y="3755344"/>
                  <a:pt x="5593971" y="3658267"/>
                </a:cubicBezTo>
                <a:cubicBezTo>
                  <a:pt x="5968987" y="3561190"/>
                  <a:pt x="7843948" y="4150986"/>
                  <a:pt x="8467594" y="3542227"/>
                </a:cubicBezTo>
                <a:cubicBezTo>
                  <a:pt x="9091240" y="2933468"/>
                  <a:pt x="8680317" y="151849"/>
                  <a:pt x="9335846" y="5712"/>
                </a:cubicBezTo>
                <a:cubicBezTo>
                  <a:pt x="9991375" y="-140425"/>
                  <a:pt x="11970707" y="2565197"/>
                  <a:pt x="12400767" y="2665405"/>
                </a:cubicBezTo>
                <a:cubicBezTo>
                  <a:pt x="12830827" y="2765613"/>
                  <a:pt x="12653375" y="2753087"/>
                  <a:pt x="12475923" y="2740562"/>
                </a:cubicBezTo>
              </a:path>
            </a:pathLst>
          </a:custGeom>
          <a:noFill/>
          <a:ln w="88900">
            <a:solidFill>
              <a:schemeClr val="accent4">
                <a:alpha val="5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 name="Title 5">
            <a:extLst>
              <a:ext uri="{FF2B5EF4-FFF2-40B4-BE49-F238E27FC236}">
                <a16:creationId xmlns:a16="http://schemas.microsoft.com/office/drawing/2014/main" id="{DD70E14C-0DA9-4C83-1C1A-4E241FB7D026}"/>
              </a:ext>
            </a:extLst>
          </p:cNvPr>
          <p:cNvSpPr>
            <a:spLocks noGrp="1"/>
          </p:cNvSpPr>
          <p:nvPr>
            <p:ph type="title"/>
          </p:nvPr>
        </p:nvSpPr>
        <p:spPr/>
        <p:txBody>
          <a:bodyPr/>
          <a:lstStyle/>
          <a:p>
            <a:r>
              <a:rPr lang="en-US"/>
              <a:t>VMware vSAN</a:t>
            </a:r>
          </a:p>
        </p:txBody>
      </p:sp>
      <p:sp>
        <p:nvSpPr>
          <p:cNvPr id="7" name="Subtitle 6">
            <a:extLst>
              <a:ext uri="{FF2B5EF4-FFF2-40B4-BE49-F238E27FC236}">
                <a16:creationId xmlns:a16="http://schemas.microsoft.com/office/drawing/2014/main" id="{7632285D-7B9C-57FB-8076-662145419004}"/>
              </a:ext>
            </a:extLst>
          </p:cNvPr>
          <p:cNvSpPr>
            <a:spLocks noGrp="1"/>
          </p:cNvSpPr>
          <p:nvPr>
            <p:ph type="subTitle" idx="10"/>
          </p:nvPr>
        </p:nvSpPr>
        <p:spPr>
          <a:xfrm>
            <a:off x="570881" y="1962911"/>
            <a:ext cx="7440868" cy="3975433"/>
          </a:xfrm>
        </p:spPr>
        <p:txBody>
          <a:bodyPr/>
          <a:lstStyle/>
          <a:p>
            <a:r>
              <a:rPr lang="en-US"/>
              <a:t>Reduction in external storage arrays, file servers, DC rack space and cooling load</a:t>
            </a:r>
          </a:p>
          <a:p>
            <a:r>
              <a:rPr lang="en-US" b="1"/>
              <a:t>56% reduction in energy &amp; carbon emissions*</a:t>
            </a:r>
            <a:br>
              <a:rPr lang="en-US" b="1"/>
            </a:br>
            <a:r>
              <a:rPr lang="en-US"/>
              <a:t>(per year)</a:t>
            </a:r>
          </a:p>
        </p:txBody>
      </p:sp>
      <p:sp>
        <p:nvSpPr>
          <p:cNvPr id="8" name="Freeform 14" descr="Add short text in all caps here to call attention, like NEW! or UPDATED.">
            <a:extLst>
              <a:ext uri="{FF2B5EF4-FFF2-40B4-BE49-F238E27FC236}">
                <a16:creationId xmlns:a16="http://schemas.microsoft.com/office/drawing/2014/main" id="{6E74D68D-B619-88A1-0B52-B1F6D98337A0}"/>
              </a:ext>
            </a:extLst>
          </p:cNvPr>
          <p:cNvSpPr/>
          <p:nvPr/>
        </p:nvSpPr>
        <p:spPr bwMode="gray">
          <a:xfrm flipH="1">
            <a:off x="7387389" y="458718"/>
            <a:ext cx="4801436"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Virtualized Storage &amp; Networking</a:t>
            </a:r>
          </a:p>
        </p:txBody>
      </p:sp>
      <p:sp>
        <p:nvSpPr>
          <p:cNvPr id="9" name="Oval 8">
            <a:extLst>
              <a:ext uri="{FF2B5EF4-FFF2-40B4-BE49-F238E27FC236}">
                <a16:creationId xmlns:a16="http://schemas.microsoft.com/office/drawing/2014/main" id="{22F6681C-52D1-8C24-08E0-255917C5A79E}"/>
              </a:ext>
            </a:extLst>
          </p:cNvPr>
          <p:cNvSpPr/>
          <p:nvPr/>
        </p:nvSpPr>
        <p:spPr>
          <a:xfrm>
            <a:off x="8011750" y="2645924"/>
            <a:ext cx="2597921" cy="2597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10" name="TextBox 9">
            <a:extLst>
              <a:ext uri="{FF2B5EF4-FFF2-40B4-BE49-F238E27FC236}">
                <a16:creationId xmlns:a16="http://schemas.microsoft.com/office/drawing/2014/main" id="{BA1C09FF-FDB6-FE24-47C5-0B68A77599FA}"/>
              </a:ext>
            </a:extLst>
          </p:cNvPr>
          <p:cNvSpPr txBox="1"/>
          <p:nvPr/>
        </p:nvSpPr>
        <p:spPr>
          <a:xfrm>
            <a:off x="10146000" y="6482923"/>
            <a:ext cx="1455527" cy="145296"/>
          </a:xfrm>
          <a:prstGeom prst="rect">
            <a:avLst/>
          </a:prstGeom>
          <a:noFill/>
        </p:spPr>
        <p:txBody>
          <a:bodyPr wrap="non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800" b="0" i="0" u="none" strike="noStrike" kern="1200" cap="none" spc="0" normalizeH="0" baseline="0" noProof="0">
                <a:ln>
                  <a:noFill/>
                </a:ln>
                <a:solidFill>
                  <a:srgbClr val="F2F2F2">
                    <a:lumMod val="10000"/>
                  </a:srgbClr>
                </a:solidFill>
                <a:effectLst/>
                <a:uLnTx/>
                <a:uFillTx/>
                <a:latin typeface="Metropolis Light"/>
                <a:ea typeface="+mn-ea"/>
                <a:cs typeface="+mn-cs"/>
              </a:rPr>
              <a:t>* customer specific case study</a:t>
            </a:r>
            <a:endParaRPr kumimoji="0" lang="en-US" sz="800" b="0" i="0" u="none" strike="noStrike" kern="1200" cap="none" spc="0" normalizeH="0" baseline="0" noProof="0" err="1">
              <a:ln>
                <a:noFill/>
              </a:ln>
              <a:solidFill>
                <a:srgbClr val="F2F2F2">
                  <a:lumMod val="10000"/>
                </a:srgbClr>
              </a:solidFill>
              <a:effectLst/>
              <a:uLnTx/>
              <a:uFillTx/>
              <a:latin typeface="Metropolis"/>
              <a:ea typeface="+mn-ea"/>
              <a:cs typeface="+mn-cs"/>
            </a:endParaRPr>
          </a:p>
        </p:txBody>
      </p:sp>
      <p:pic>
        <p:nvPicPr>
          <p:cNvPr id="3" name="Picture 2">
            <a:extLst>
              <a:ext uri="{FF2B5EF4-FFF2-40B4-BE49-F238E27FC236}">
                <a16:creationId xmlns:a16="http://schemas.microsoft.com/office/drawing/2014/main" id="{F79328F7-82FF-8962-B5D8-024D17599319}"/>
              </a:ext>
            </a:extLst>
          </p:cNvPr>
          <p:cNvPicPr>
            <a:picLocks noChangeAspect="1"/>
          </p:cNvPicPr>
          <p:nvPr/>
        </p:nvPicPr>
        <p:blipFill>
          <a:blip r:embed="rId2"/>
          <a:stretch>
            <a:fillRect/>
          </a:stretch>
        </p:blipFill>
        <p:spPr>
          <a:xfrm>
            <a:off x="8267474" y="2757753"/>
            <a:ext cx="2086472" cy="2374261"/>
          </a:xfrm>
          <a:prstGeom prst="rect">
            <a:avLst/>
          </a:prstGeom>
        </p:spPr>
      </p:pic>
    </p:spTree>
    <p:extLst>
      <p:ext uri="{BB962C8B-B14F-4D97-AF65-F5344CB8AC3E}">
        <p14:creationId xmlns:p14="http://schemas.microsoft.com/office/powerpoint/2010/main" val="3935863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F78DA3-4A4A-DDCA-ABCF-D8C81A5ED4E1}"/>
              </a:ext>
            </a:extLst>
          </p:cNvPr>
          <p:cNvSpPr/>
          <p:nvPr/>
        </p:nvSpPr>
        <p:spPr>
          <a:xfrm>
            <a:off x="-16814802" y="0"/>
            <a:ext cx="32193289" cy="5098189"/>
          </a:xfrm>
          <a:custGeom>
            <a:avLst/>
            <a:gdLst>
              <a:gd name="connsiteX0" fmla="*/ 0 w 12667734"/>
              <a:gd name="connsiteY0" fmla="*/ 218256 h 4327976"/>
              <a:gd name="connsiteX1" fmla="*/ 1653435 w 12667734"/>
              <a:gd name="connsiteY1" fmla="*/ 130574 h 4327976"/>
              <a:gd name="connsiteX2" fmla="*/ 3244241 w 12667734"/>
              <a:gd name="connsiteY2" fmla="*/ 1758957 h 4327976"/>
              <a:gd name="connsiteX3" fmla="*/ 4133589 w 12667734"/>
              <a:gd name="connsiteY3" fmla="*/ 3662914 h 4327976"/>
              <a:gd name="connsiteX4" fmla="*/ 6475956 w 12667734"/>
              <a:gd name="connsiteY4" fmla="*/ 4326793 h 4327976"/>
              <a:gd name="connsiteX5" fmla="*/ 8467594 w 12667734"/>
              <a:gd name="connsiteY5" fmla="*/ 3537653 h 4327976"/>
              <a:gd name="connsiteX6" fmla="*/ 9895561 w 12667734"/>
              <a:gd name="connsiteY6" fmla="*/ 2134738 h 4327976"/>
              <a:gd name="connsiteX7" fmla="*/ 12400767 w 12667734"/>
              <a:gd name="connsiteY7" fmla="*/ 2660831 h 4327976"/>
              <a:gd name="connsiteX8" fmla="*/ 12475923 w 12667734"/>
              <a:gd name="connsiteY8" fmla="*/ 2735988 h 4327976"/>
              <a:gd name="connsiteX0" fmla="*/ 0 w 12667734"/>
              <a:gd name="connsiteY0" fmla="*/ 222829 h 4332549"/>
              <a:gd name="connsiteX1" fmla="*/ 1653435 w 12667734"/>
              <a:gd name="connsiteY1" fmla="*/ 135147 h 4332549"/>
              <a:gd name="connsiteX2" fmla="*/ 3244241 w 12667734"/>
              <a:gd name="connsiteY2" fmla="*/ 1763530 h 4332549"/>
              <a:gd name="connsiteX3" fmla="*/ 4133589 w 12667734"/>
              <a:gd name="connsiteY3" fmla="*/ 3667487 h 4332549"/>
              <a:gd name="connsiteX4" fmla="*/ 6475956 w 12667734"/>
              <a:gd name="connsiteY4" fmla="*/ 4331366 h 4332549"/>
              <a:gd name="connsiteX5" fmla="*/ 8467594 w 12667734"/>
              <a:gd name="connsiteY5" fmla="*/ 3542226 h 4332549"/>
              <a:gd name="connsiteX6" fmla="*/ 9335846 w 12667734"/>
              <a:gd name="connsiteY6" fmla="*/ 5711 h 4332549"/>
              <a:gd name="connsiteX7" fmla="*/ 12400767 w 12667734"/>
              <a:gd name="connsiteY7" fmla="*/ 2665404 h 4332549"/>
              <a:gd name="connsiteX8" fmla="*/ 12475923 w 12667734"/>
              <a:gd name="connsiteY8" fmla="*/ 2740561 h 4332549"/>
              <a:gd name="connsiteX0" fmla="*/ 0 w 12667734"/>
              <a:gd name="connsiteY0" fmla="*/ 222829 h 3758961"/>
              <a:gd name="connsiteX1" fmla="*/ 1653435 w 12667734"/>
              <a:gd name="connsiteY1" fmla="*/ 135147 h 3758961"/>
              <a:gd name="connsiteX2" fmla="*/ 3244241 w 12667734"/>
              <a:gd name="connsiteY2" fmla="*/ 1763530 h 3758961"/>
              <a:gd name="connsiteX3" fmla="*/ 4133589 w 12667734"/>
              <a:gd name="connsiteY3" fmla="*/ 3667487 h 3758961"/>
              <a:gd name="connsiteX4" fmla="*/ 6810828 w 12667734"/>
              <a:gd name="connsiteY4" fmla="*/ 3404266 h 3758961"/>
              <a:gd name="connsiteX5" fmla="*/ 8467594 w 12667734"/>
              <a:gd name="connsiteY5" fmla="*/ 3542226 h 3758961"/>
              <a:gd name="connsiteX6" fmla="*/ 9335846 w 12667734"/>
              <a:gd name="connsiteY6" fmla="*/ 5711 h 3758961"/>
              <a:gd name="connsiteX7" fmla="*/ 12400767 w 12667734"/>
              <a:gd name="connsiteY7" fmla="*/ 2665404 h 3758961"/>
              <a:gd name="connsiteX8" fmla="*/ 12475923 w 12667734"/>
              <a:gd name="connsiteY8" fmla="*/ 2740561 h 3758961"/>
              <a:gd name="connsiteX0" fmla="*/ 0 w 12667734"/>
              <a:gd name="connsiteY0" fmla="*/ 222829 h 4490653"/>
              <a:gd name="connsiteX1" fmla="*/ 1653435 w 12667734"/>
              <a:gd name="connsiteY1" fmla="*/ 135147 h 4490653"/>
              <a:gd name="connsiteX2" fmla="*/ 3244241 w 12667734"/>
              <a:gd name="connsiteY2" fmla="*/ 1763530 h 4490653"/>
              <a:gd name="connsiteX3" fmla="*/ 4133589 w 12667734"/>
              <a:gd name="connsiteY3" fmla="*/ 3667487 h 4490653"/>
              <a:gd name="connsiteX4" fmla="*/ 6810828 w 12667734"/>
              <a:gd name="connsiteY4" fmla="*/ 3404266 h 4490653"/>
              <a:gd name="connsiteX5" fmla="*/ 8467594 w 12667734"/>
              <a:gd name="connsiteY5" fmla="*/ 3542226 h 4490653"/>
              <a:gd name="connsiteX6" fmla="*/ 9335846 w 12667734"/>
              <a:gd name="connsiteY6" fmla="*/ 5711 h 4490653"/>
              <a:gd name="connsiteX7" fmla="*/ 12400767 w 12667734"/>
              <a:gd name="connsiteY7" fmla="*/ 2665404 h 4490653"/>
              <a:gd name="connsiteX8" fmla="*/ 12475923 w 12667734"/>
              <a:gd name="connsiteY8" fmla="*/ 2740561 h 4490653"/>
              <a:gd name="connsiteX0" fmla="*/ 0 w 12667734"/>
              <a:gd name="connsiteY0" fmla="*/ 222829 h 4657246"/>
              <a:gd name="connsiteX1" fmla="*/ 1653435 w 12667734"/>
              <a:gd name="connsiteY1" fmla="*/ 135147 h 4657246"/>
              <a:gd name="connsiteX2" fmla="*/ 3244241 w 12667734"/>
              <a:gd name="connsiteY2" fmla="*/ 1763530 h 4657246"/>
              <a:gd name="connsiteX3" fmla="*/ 4133589 w 12667734"/>
              <a:gd name="connsiteY3" fmla="*/ 3667487 h 4657246"/>
              <a:gd name="connsiteX4" fmla="*/ 6810828 w 12667734"/>
              <a:gd name="connsiteY4" fmla="*/ 3404266 h 4657246"/>
              <a:gd name="connsiteX5" fmla="*/ 8467594 w 12667734"/>
              <a:gd name="connsiteY5" fmla="*/ 3542226 h 4657246"/>
              <a:gd name="connsiteX6" fmla="*/ 9335846 w 12667734"/>
              <a:gd name="connsiteY6" fmla="*/ 5711 h 4657246"/>
              <a:gd name="connsiteX7" fmla="*/ 12400767 w 12667734"/>
              <a:gd name="connsiteY7" fmla="*/ 2665404 h 4657246"/>
              <a:gd name="connsiteX8" fmla="*/ 12475923 w 12667734"/>
              <a:gd name="connsiteY8" fmla="*/ 2740561 h 4657246"/>
              <a:gd name="connsiteX0" fmla="*/ 0 w 12667734"/>
              <a:gd name="connsiteY0" fmla="*/ 218257 h 4652674"/>
              <a:gd name="connsiteX1" fmla="*/ 1653435 w 12667734"/>
              <a:gd name="connsiteY1" fmla="*/ 130575 h 4652674"/>
              <a:gd name="connsiteX2" fmla="*/ 3244241 w 12667734"/>
              <a:gd name="connsiteY2" fmla="*/ 1758958 h 4652674"/>
              <a:gd name="connsiteX3" fmla="*/ 4133589 w 12667734"/>
              <a:gd name="connsiteY3" fmla="*/ 3662915 h 4652674"/>
              <a:gd name="connsiteX4" fmla="*/ 6810828 w 12667734"/>
              <a:gd name="connsiteY4" fmla="*/ 3399694 h 4652674"/>
              <a:gd name="connsiteX5" fmla="*/ 8467594 w 12667734"/>
              <a:gd name="connsiteY5" fmla="*/ 3537654 h 4652674"/>
              <a:gd name="connsiteX6" fmla="*/ 9991239 w 12667734"/>
              <a:gd name="connsiteY6" fmla="*/ 2414139 h 4652674"/>
              <a:gd name="connsiteX7" fmla="*/ 12400767 w 12667734"/>
              <a:gd name="connsiteY7" fmla="*/ 2660832 h 4652674"/>
              <a:gd name="connsiteX8" fmla="*/ 12475923 w 12667734"/>
              <a:gd name="connsiteY8" fmla="*/ 2735989 h 4652674"/>
              <a:gd name="connsiteX0" fmla="*/ 0 w 12667734"/>
              <a:gd name="connsiteY0" fmla="*/ 218257 h 4652674"/>
              <a:gd name="connsiteX1" fmla="*/ 1653435 w 12667734"/>
              <a:gd name="connsiteY1" fmla="*/ 130575 h 4652674"/>
              <a:gd name="connsiteX2" fmla="*/ 3244241 w 12667734"/>
              <a:gd name="connsiteY2" fmla="*/ 1758958 h 4652674"/>
              <a:gd name="connsiteX3" fmla="*/ 4133589 w 12667734"/>
              <a:gd name="connsiteY3" fmla="*/ 3662915 h 4652674"/>
              <a:gd name="connsiteX4" fmla="*/ 6810828 w 12667734"/>
              <a:gd name="connsiteY4" fmla="*/ 3399694 h 4652674"/>
              <a:gd name="connsiteX5" fmla="*/ 8467594 w 12667734"/>
              <a:gd name="connsiteY5" fmla="*/ 3537654 h 4652674"/>
              <a:gd name="connsiteX6" fmla="*/ 9991239 w 12667734"/>
              <a:gd name="connsiteY6" fmla="*/ 2414139 h 4652674"/>
              <a:gd name="connsiteX7" fmla="*/ 12400767 w 12667734"/>
              <a:gd name="connsiteY7" fmla="*/ 2660832 h 4652674"/>
              <a:gd name="connsiteX8" fmla="*/ 12475923 w 12667734"/>
              <a:gd name="connsiteY8" fmla="*/ 2735989 h 4652674"/>
              <a:gd name="connsiteX0" fmla="*/ 0 w 12667734"/>
              <a:gd name="connsiteY0" fmla="*/ 218257 h 4404200"/>
              <a:gd name="connsiteX1" fmla="*/ 1653435 w 12667734"/>
              <a:gd name="connsiteY1" fmla="*/ 130575 h 4404200"/>
              <a:gd name="connsiteX2" fmla="*/ 3244241 w 12667734"/>
              <a:gd name="connsiteY2" fmla="*/ 1758958 h 4404200"/>
              <a:gd name="connsiteX3" fmla="*/ 4133589 w 12667734"/>
              <a:gd name="connsiteY3" fmla="*/ 3662915 h 4404200"/>
              <a:gd name="connsiteX4" fmla="*/ 6514227 w 12667734"/>
              <a:gd name="connsiteY4" fmla="*/ 3044094 h 4404200"/>
              <a:gd name="connsiteX5" fmla="*/ 8467594 w 12667734"/>
              <a:gd name="connsiteY5" fmla="*/ 3537654 h 4404200"/>
              <a:gd name="connsiteX6" fmla="*/ 9991239 w 12667734"/>
              <a:gd name="connsiteY6" fmla="*/ 2414139 h 4404200"/>
              <a:gd name="connsiteX7" fmla="*/ 12400767 w 12667734"/>
              <a:gd name="connsiteY7" fmla="*/ 2660832 h 4404200"/>
              <a:gd name="connsiteX8" fmla="*/ 12475923 w 12667734"/>
              <a:gd name="connsiteY8" fmla="*/ 2735989 h 4404200"/>
              <a:gd name="connsiteX0" fmla="*/ 0 w 12667734"/>
              <a:gd name="connsiteY0" fmla="*/ 218257 h 4404200"/>
              <a:gd name="connsiteX1" fmla="*/ 1653435 w 12667734"/>
              <a:gd name="connsiteY1" fmla="*/ 130575 h 4404200"/>
              <a:gd name="connsiteX2" fmla="*/ 3244241 w 12667734"/>
              <a:gd name="connsiteY2" fmla="*/ 1758958 h 4404200"/>
              <a:gd name="connsiteX3" fmla="*/ 4133589 w 12667734"/>
              <a:gd name="connsiteY3" fmla="*/ 3662915 h 4404200"/>
              <a:gd name="connsiteX4" fmla="*/ 6514227 w 12667734"/>
              <a:gd name="connsiteY4" fmla="*/ 3044094 h 4404200"/>
              <a:gd name="connsiteX5" fmla="*/ 8467594 w 12667734"/>
              <a:gd name="connsiteY5" fmla="*/ 3537654 h 4404200"/>
              <a:gd name="connsiteX6" fmla="*/ 9024894 w 12667734"/>
              <a:gd name="connsiteY6" fmla="*/ 1690239 h 4404200"/>
              <a:gd name="connsiteX7" fmla="*/ 12400767 w 12667734"/>
              <a:gd name="connsiteY7" fmla="*/ 2660832 h 4404200"/>
              <a:gd name="connsiteX8" fmla="*/ 12475923 w 12667734"/>
              <a:gd name="connsiteY8" fmla="*/ 2735989 h 4404200"/>
              <a:gd name="connsiteX0" fmla="*/ 0 w 12482653"/>
              <a:gd name="connsiteY0" fmla="*/ 218257 h 4404200"/>
              <a:gd name="connsiteX1" fmla="*/ 1653435 w 12482653"/>
              <a:gd name="connsiteY1" fmla="*/ 130575 h 4404200"/>
              <a:gd name="connsiteX2" fmla="*/ 3244241 w 12482653"/>
              <a:gd name="connsiteY2" fmla="*/ 1758958 h 4404200"/>
              <a:gd name="connsiteX3" fmla="*/ 4133589 w 12482653"/>
              <a:gd name="connsiteY3" fmla="*/ 3662915 h 4404200"/>
              <a:gd name="connsiteX4" fmla="*/ 6514227 w 12482653"/>
              <a:gd name="connsiteY4" fmla="*/ 3044094 h 4404200"/>
              <a:gd name="connsiteX5" fmla="*/ 8467594 w 12482653"/>
              <a:gd name="connsiteY5" fmla="*/ 3537654 h 4404200"/>
              <a:gd name="connsiteX6" fmla="*/ 9024894 w 12482653"/>
              <a:gd name="connsiteY6" fmla="*/ 1690239 h 4404200"/>
              <a:gd name="connsiteX7" fmla="*/ 8836771 w 12482653"/>
              <a:gd name="connsiteY7" fmla="*/ 3270432 h 4404200"/>
              <a:gd name="connsiteX8" fmla="*/ 12475923 w 12482653"/>
              <a:gd name="connsiteY8" fmla="*/ 2735989 h 4404200"/>
              <a:gd name="connsiteX0" fmla="*/ 0 w 12481621"/>
              <a:gd name="connsiteY0" fmla="*/ 218257 h 4404200"/>
              <a:gd name="connsiteX1" fmla="*/ 1653435 w 12481621"/>
              <a:gd name="connsiteY1" fmla="*/ 130575 h 4404200"/>
              <a:gd name="connsiteX2" fmla="*/ 3244241 w 12481621"/>
              <a:gd name="connsiteY2" fmla="*/ 1758958 h 4404200"/>
              <a:gd name="connsiteX3" fmla="*/ 4133589 w 12481621"/>
              <a:gd name="connsiteY3" fmla="*/ 3662915 h 4404200"/>
              <a:gd name="connsiteX4" fmla="*/ 6514227 w 12481621"/>
              <a:gd name="connsiteY4" fmla="*/ 3044094 h 4404200"/>
              <a:gd name="connsiteX5" fmla="*/ 8467594 w 12481621"/>
              <a:gd name="connsiteY5" fmla="*/ 3537654 h 4404200"/>
              <a:gd name="connsiteX6" fmla="*/ 9024894 w 12481621"/>
              <a:gd name="connsiteY6" fmla="*/ 1690239 h 4404200"/>
              <a:gd name="connsiteX7" fmla="*/ 8200514 w 12481621"/>
              <a:gd name="connsiteY7" fmla="*/ 2178232 h 4404200"/>
              <a:gd name="connsiteX8" fmla="*/ 12475923 w 12481621"/>
              <a:gd name="connsiteY8" fmla="*/ 2735989 h 4404200"/>
              <a:gd name="connsiteX0" fmla="*/ 0 w 12475923"/>
              <a:gd name="connsiteY0" fmla="*/ 218257 h 4404200"/>
              <a:gd name="connsiteX1" fmla="*/ 1653435 w 12475923"/>
              <a:gd name="connsiteY1" fmla="*/ 130575 h 4404200"/>
              <a:gd name="connsiteX2" fmla="*/ 3244241 w 12475923"/>
              <a:gd name="connsiteY2" fmla="*/ 1758958 h 4404200"/>
              <a:gd name="connsiteX3" fmla="*/ 4133589 w 12475923"/>
              <a:gd name="connsiteY3" fmla="*/ 3662915 h 4404200"/>
              <a:gd name="connsiteX4" fmla="*/ 6514227 w 12475923"/>
              <a:gd name="connsiteY4" fmla="*/ 3044094 h 4404200"/>
              <a:gd name="connsiteX5" fmla="*/ 8467594 w 12475923"/>
              <a:gd name="connsiteY5" fmla="*/ 3537654 h 4404200"/>
              <a:gd name="connsiteX6" fmla="*/ 9024894 w 12475923"/>
              <a:gd name="connsiteY6" fmla="*/ 1690239 h 4404200"/>
              <a:gd name="connsiteX7" fmla="*/ 8095268 w 12475923"/>
              <a:gd name="connsiteY7" fmla="*/ 1695632 h 4404200"/>
              <a:gd name="connsiteX8" fmla="*/ 12475923 w 12475923"/>
              <a:gd name="connsiteY8" fmla="*/ 2735989 h 4404200"/>
              <a:gd name="connsiteX0" fmla="*/ 0 w 12475923"/>
              <a:gd name="connsiteY0" fmla="*/ 218257 h 4404200"/>
              <a:gd name="connsiteX1" fmla="*/ 1653435 w 12475923"/>
              <a:gd name="connsiteY1" fmla="*/ 130575 h 4404200"/>
              <a:gd name="connsiteX2" fmla="*/ 3244241 w 12475923"/>
              <a:gd name="connsiteY2" fmla="*/ 1758958 h 4404200"/>
              <a:gd name="connsiteX3" fmla="*/ 4133589 w 12475923"/>
              <a:gd name="connsiteY3" fmla="*/ 3662915 h 4404200"/>
              <a:gd name="connsiteX4" fmla="*/ 6514227 w 12475923"/>
              <a:gd name="connsiteY4" fmla="*/ 3044094 h 4404200"/>
              <a:gd name="connsiteX5" fmla="*/ 8467594 w 12475923"/>
              <a:gd name="connsiteY5" fmla="*/ 3537654 h 4404200"/>
              <a:gd name="connsiteX6" fmla="*/ 9216250 w 12475923"/>
              <a:gd name="connsiteY6" fmla="*/ 1372739 h 4404200"/>
              <a:gd name="connsiteX7" fmla="*/ 8095268 w 12475923"/>
              <a:gd name="connsiteY7" fmla="*/ 1695632 h 4404200"/>
              <a:gd name="connsiteX8" fmla="*/ 12475923 w 12475923"/>
              <a:gd name="connsiteY8" fmla="*/ 2735989 h 4404200"/>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514227 w 12126699"/>
              <a:gd name="connsiteY4" fmla="*/ 3044094 h 5098189"/>
              <a:gd name="connsiteX5" fmla="*/ 8467594 w 12126699"/>
              <a:gd name="connsiteY5" fmla="*/ 3537654 h 5098189"/>
              <a:gd name="connsiteX6" fmla="*/ 9216250 w 12126699"/>
              <a:gd name="connsiteY6" fmla="*/ 1372739 h 5098189"/>
              <a:gd name="connsiteX7" fmla="*/ 8095268 w 12126699"/>
              <a:gd name="connsiteY7" fmla="*/ 1695632 h 5098189"/>
              <a:gd name="connsiteX8" fmla="*/ 12126699 w 12126699"/>
              <a:gd name="connsiteY8"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514227 w 12126699"/>
              <a:gd name="connsiteY4" fmla="*/ 3044094 h 5098189"/>
              <a:gd name="connsiteX5" fmla="*/ 8467594 w 12126699"/>
              <a:gd name="connsiteY5" fmla="*/ 3537654 h 5098189"/>
              <a:gd name="connsiteX6" fmla="*/ 9216250 w 12126699"/>
              <a:gd name="connsiteY6" fmla="*/ 1372739 h 5098189"/>
              <a:gd name="connsiteX7" fmla="*/ 8444492 w 12126699"/>
              <a:gd name="connsiteY7" fmla="*/ 2508432 h 5098189"/>
              <a:gd name="connsiteX8" fmla="*/ 12126699 w 12126699"/>
              <a:gd name="connsiteY8"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514227 w 12126699"/>
              <a:gd name="connsiteY4" fmla="*/ 3044094 h 5098189"/>
              <a:gd name="connsiteX5" fmla="*/ 8467594 w 12126699"/>
              <a:gd name="connsiteY5" fmla="*/ 3537654 h 5098189"/>
              <a:gd name="connsiteX6" fmla="*/ 9216250 w 12126699"/>
              <a:gd name="connsiteY6" fmla="*/ 1372739 h 5098189"/>
              <a:gd name="connsiteX7" fmla="*/ 8444492 w 12126699"/>
              <a:gd name="connsiteY7" fmla="*/ 2508432 h 5098189"/>
              <a:gd name="connsiteX8" fmla="*/ 12126699 w 12126699"/>
              <a:gd name="connsiteY8" fmla="*/ 5098189 h 5098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6699" h="5098189">
                <a:moveTo>
                  <a:pt x="0" y="218257"/>
                </a:moveTo>
                <a:cubicBezTo>
                  <a:pt x="556364" y="46024"/>
                  <a:pt x="1112728" y="-126209"/>
                  <a:pt x="1653435" y="130575"/>
                </a:cubicBezTo>
                <a:cubicBezTo>
                  <a:pt x="2194142" y="387359"/>
                  <a:pt x="2830882" y="1170235"/>
                  <a:pt x="3244241" y="1758958"/>
                </a:cubicBezTo>
                <a:cubicBezTo>
                  <a:pt x="3657600" y="2347681"/>
                  <a:pt x="3588591" y="3448726"/>
                  <a:pt x="4133589" y="3662915"/>
                </a:cubicBezTo>
                <a:cubicBezTo>
                  <a:pt x="4678587" y="3877104"/>
                  <a:pt x="5988032" y="5541471"/>
                  <a:pt x="6514227" y="3044094"/>
                </a:cubicBezTo>
                <a:cubicBezTo>
                  <a:pt x="7040422" y="546717"/>
                  <a:pt x="8017257" y="3816213"/>
                  <a:pt x="8467594" y="3537654"/>
                </a:cubicBezTo>
                <a:cubicBezTo>
                  <a:pt x="8917931" y="3259095"/>
                  <a:pt x="9220100" y="1544276"/>
                  <a:pt x="9216250" y="1372739"/>
                </a:cubicBezTo>
                <a:cubicBezTo>
                  <a:pt x="9212400" y="1201202"/>
                  <a:pt x="8239275" y="1430324"/>
                  <a:pt x="8444492" y="2508432"/>
                </a:cubicBezTo>
                <a:lnTo>
                  <a:pt x="12126699" y="5098189"/>
                </a:lnTo>
              </a:path>
            </a:pathLst>
          </a:custGeom>
          <a:noFill/>
          <a:ln w="88900">
            <a:solidFill>
              <a:schemeClr val="accent4">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 name="Title 5">
            <a:extLst>
              <a:ext uri="{FF2B5EF4-FFF2-40B4-BE49-F238E27FC236}">
                <a16:creationId xmlns:a16="http://schemas.microsoft.com/office/drawing/2014/main" id="{DD70E14C-0DA9-4C83-1C1A-4E241FB7D026}"/>
              </a:ext>
            </a:extLst>
          </p:cNvPr>
          <p:cNvSpPr>
            <a:spLocks noGrp="1"/>
          </p:cNvSpPr>
          <p:nvPr>
            <p:ph type="title"/>
          </p:nvPr>
        </p:nvSpPr>
        <p:spPr/>
        <p:txBody>
          <a:bodyPr/>
          <a:lstStyle/>
          <a:p>
            <a:r>
              <a:rPr lang="en-US"/>
              <a:t>VMware HCX</a:t>
            </a:r>
          </a:p>
        </p:txBody>
      </p:sp>
      <p:sp>
        <p:nvSpPr>
          <p:cNvPr id="8" name="Freeform 14" descr="Add short text in all caps here to call attention, like NEW! or UPDATED.">
            <a:extLst>
              <a:ext uri="{FF2B5EF4-FFF2-40B4-BE49-F238E27FC236}">
                <a16:creationId xmlns:a16="http://schemas.microsoft.com/office/drawing/2014/main" id="{6E74D68D-B619-88A1-0B52-B1F6D98337A0}"/>
              </a:ext>
            </a:extLst>
          </p:cNvPr>
          <p:cNvSpPr/>
          <p:nvPr/>
        </p:nvSpPr>
        <p:spPr bwMode="gray">
          <a:xfrm flipH="1">
            <a:off x="7387389" y="458718"/>
            <a:ext cx="4801436"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Private/Public Cloud Sustainability</a:t>
            </a:r>
          </a:p>
        </p:txBody>
      </p:sp>
      <p:sp>
        <p:nvSpPr>
          <p:cNvPr id="9" name="Oval 8">
            <a:extLst>
              <a:ext uri="{FF2B5EF4-FFF2-40B4-BE49-F238E27FC236}">
                <a16:creationId xmlns:a16="http://schemas.microsoft.com/office/drawing/2014/main" id="{22F6681C-52D1-8C24-08E0-255917C5A79E}"/>
              </a:ext>
            </a:extLst>
          </p:cNvPr>
          <p:cNvSpPr/>
          <p:nvPr/>
        </p:nvSpPr>
        <p:spPr>
          <a:xfrm>
            <a:off x="8011750" y="2645924"/>
            <a:ext cx="2597921" cy="2597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10" name="TextBox 9">
            <a:extLst>
              <a:ext uri="{FF2B5EF4-FFF2-40B4-BE49-F238E27FC236}">
                <a16:creationId xmlns:a16="http://schemas.microsoft.com/office/drawing/2014/main" id="{BA1C09FF-FDB6-FE24-47C5-0B68A77599FA}"/>
              </a:ext>
            </a:extLst>
          </p:cNvPr>
          <p:cNvSpPr txBox="1"/>
          <p:nvPr/>
        </p:nvSpPr>
        <p:spPr>
          <a:xfrm>
            <a:off x="10146000" y="6482923"/>
            <a:ext cx="1455527" cy="145296"/>
          </a:xfrm>
          <a:prstGeom prst="rect">
            <a:avLst/>
          </a:prstGeom>
          <a:noFill/>
        </p:spPr>
        <p:txBody>
          <a:bodyPr wrap="non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800" b="0" i="0" u="none" strike="noStrike" kern="1200" cap="none" spc="0" normalizeH="0" baseline="0" noProof="0">
                <a:ln>
                  <a:noFill/>
                </a:ln>
                <a:solidFill>
                  <a:srgbClr val="F2F2F2">
                    <a:lumMod val="10000"/>
                  </a:srgbClr>
                </a:solidFill>
                <a:effectLst/>
                <a:uLnTx/>
                <a:uFillTx/>
                <a:latin typeface="Metropolis Light"/>
                <a:ea typeface="+mn-ea"/>
                <a:cs typeface="+mn-cs"/>
              </a:rPr>
              <a:t>* customer specific case study</a:t>
            </a:r>
            <a:endParaRPr kumimoji="0" lang="en-US" sz="800" b="0" i="0" u="none" strike="noStrike" kern="1200" cap="none" spc="0" normalizeH="0" baseline="0" noProof="0" err="1">
              <a:ln>
                <a:noFill/>
              </a:ln>
              <a:solidFill>
                <a:srgbClr val="F2F2F2">
                  <a:lumMod val="10000"/>
                </a:srgbClr>
              </a:solidFill>
              <a:effectLst/>
              <a:uLnTx/>
              <a:uFillTx/>
              <a:latin typeface="Metropolis"/>
              <a:ea typeface="+mn-ea"/>
              <a:cs typeface="+mn-cs"/>
            </a:endParaRPr>
          </a:p>
        </p:txBody>
      </p:sp>
      <p:sp>
        <p:nvSpPr>
          <p:cNvPr id="16" name="Subtitle 15">
            <a:extLst>
              <a:ext uri="{FF2B5EF4-FFF2-40B4-BE49-F238E27FC236}">
                <a16:creationId xmlns:a16="http://schemas.microsoft.com/office/drawing/2014/main" id="{84A4FEE0-471E-7828-32A1-95B832414498}"/>
              </a:ext>
            </a:extLst>
          </p:cNvPr>
          <p:cNvSpPr>
            <a:spLocks noGrp="1"/>
          </p:cNvSpPr>
          <p:nvPr>
            <p:ph type="subTitle" idx="10"/>
          </p:nvPr>
        </p:nvSpPr>
        <p:spPr>
          <a:xfrm>
            <a:off x="570881" y="1962912"/>
            <a:ext cx="6732288" cy="3752088"/>
          </a:xfrm>
        </p:spPr>
        <p:txBody>
          <a:bodyPr/>
          <a:lstStyle/>
          <a:p>
            <a:r>
              <a:rPr lang="en-US"/>
              <a:t>Enables DC migration and server upgrade</a:t>
            </a:r>
          </a:p>
          <a:p>
            <a:r>
              <a:rPr lang="en-US" b="1"/>
              <a:t>$3M annual savings*</a:t>
            </a:r>
            <a:br>
              <a:rPr lang="en-US" b="1"/>
            </a:br>
            <a:r>
              <a:rPr lang="en-US" b="1"/>
              <a:t>27% reduction in servers*</a:t>
            </a:r>
            <a:br>
              <a:rPr lang="en-US" b="1"/>
            </a:br>
            <a:r>
              <a:rPr lang="en-US" b="1"/>
              <a:t>68% reduction in racks*</a:t>
            </a:r>
          </a:p>
          <a:p>
            <a:r>
              <a:rPr lang="en-US" b="1"/>
              <a:t>66% reduction in annual energy usage*</a:t>
            </a:r>
          </a:p>
          <a:p>
            <a:endParaRPr lang="en-US"/>
          </a:p>
        </p:txBody>
      </p:sp>
      <p:pic>
        <p:nvPicPr>
          <p:cNvPr id="7174" name="Picture 6">
            <a:extLst>
              <a:ext uri="{FF2B5EF4-FFF2-40B4-BE49-F238E27FC236}">
                <a16:creationId xmlns:a16="http://schemas.microsoft.com/office/drawing/2014/main" id="{AA1DB65C-C470-D667-4350-FF855F6A5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151" y="2972226"/>
            <a:ext cx="1947117" cy="194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228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3A5346D8-6041-C9CC-E6A0-656C3EFF0843}"/>
              </a:ext>
            </a:extLst>
          </p:cNvPr>
          <p:cNvSpPr/>
          <p:nvPr/>
        </p:nvSpPr>
        <p:spPr>
          <a:xfrm>
            <a:off x="-317500" y="1712428"/>
            <a:ext cx="18478500" cy="4148905"/>
          </a:xfrm>
          <a:custGeom>
            <a:avLst/>
            <a:gdLst>
              <a:gd name="connsiteX0" fmla="*/ 0 w 12667734"/>
              <a:gd name="connsiteY0" fmla="*/ 218256 h 4327976"/>
              <a:gd name="connsiteX1" fmla="*/ 1653435 w 12667734"/>
              <a:gd name="connsiteY1" fmla="*/ 130574 h 4327976"/>
              <a:gd name="connsiteX2" fmla="*/ 3244241 w 12667734"/>
              <a:gd name="connsiteY2" fmla="*/ 1758957 h 4327976"/>
              <a:gd name="connsiteX3" fmla="*/ 4133589 w 12667734"/>
              <a:gd name="connsiteY3" fmla="*/ 3662914 h 4327976"/>
              <a:gd name="connsiteX4" fmla="*/ 6475956 w 12667734"/>
              <a:gd name="connsiteY4" fmla="*/ 4326793 h 4327976"/>
              <a:gd name="connsiteX5" fmla="*/ 8467594 w 12667734"/>
              <a:gd name="connsiteY5" fmla="*/ 3537653 h 4327976"/>
              <a:gd name="connsiteX6" fmla="*/ 9895561 w 12667734"/>
              <a:gd name="connsiteY6" fmla="*/ 2134738 h 4327976"/>
              <a:gd name="connsiteX7" fmla="*/ 12400767 w 12667734"/>
              <a:gd name="connsiteY7" fmla="*/ 2660831 h 4327976"/>
              <a:gd name="connsiteX8" fmla="*/ 12475923 w 12667734"/>
              <a:gd name="connsiteY8" fmla="*/ 2735988 h 4327976"/>
              <a:gd name="connsiteX0" fmla="*/ 0 w 12667734"/>
              <a:gd name="connsiteY0" fmla="*/ 222829 h 4332549"/>
              <a:gd name="connsiteX1" fmla="*/ 1653435 w 12667734"/>
              <a:gd name="connsiteY1" fmla="*/ 135147 h 4332549"/>
              <a:gd name="connsiteX2" fmla="*/ 3244241 w 12667734"/>
              <a:gd name="connsiteY2" fmla="*/ 1763530 h 4332549"/>
              <a:gd name="connsiteX3" fmla="*/ 4133589 w 12667734"/>
              <a:gd name="connsiteY3" fmla="*/ 3667487 h 4332549"/>
              <a:gd name="connsiteX4" fmla="*/ 6475956 w 12667734"/>
              <a:gd name="connsiteY4" fmla="*/ 4331366 h 4332549"/>
              <a:gd name="connsiteX5" fmla="*/ 8467594 w 12667734"/>
              <a:gd name="connsiteY5" fmla="*/ 3542226 h 4332549"/>
              <a:gd name="connsiteX6" fmla="*/ 9335846 w 12667734"/>
              <a:gd name="connsiteY6" fmla="*/ 5711 h 4332549"/>
              <a:gd name="connsiteX7" fmla="*/ 12400767 w 12667734"/>
              <a:gd name="connsiteY7" fmla="*/ 2665404 h 4332549"/>
              <a:gd name="connsiteX8" fmla="*/ 12475923 w 12667734"/>
              <a:gd name="connsiteY8" fmla="*/ 2740561 h 4332549"/>
              <a:gd name="connsiteX0" fmla="*/ 0 w 12667734"/>
              <a:gd name="connsiteY0" fmla="*/ 348812 h 4458532"/>
              <a:gd name="connsiteX1" fmla="*/ 1653435 w 12667734"/>
              <a:gd name="connsiteY1" fmla="*/ 261130 h 4458532"/>
              <a:gd name="connsiteX2" fmla="*/ 2602722 w 12667734"/>
              <a:gd name="connsiteY2" fmla="*/ 3658263 h 4458532"/>
              <a:gd name="connsiteX3" fmla="*/ 3244241 w 12667734"/>
              <a:gd name="connsiteY3" fmla="*/ 1889513 h 4458532"/>
              <a:gd name="connsiteX4" fmla="*/ 4133589 w 12667734"/>
              <a:gd name="connsiteY4" fmla="*/ 3793470 h 4458532"/>
              <a:gd name="connsiteX5" fmla="*/ 6475956 w 12667734"/>
              <a:gd name="connsiteY5" fmla="*/ 4457349 h 4458532"/>
              <a:gd name="connsiteX6" fmla="*/ 8467594 w 12667734"/>
              <a:gd name="connsiteY6" fmla="*/ 3668209 h 4458532"/>
              <a:gd name="connsiteX7" fmla="*/ 9335846 w 12667734"/>
              <a:gd name="connsiteY7" fmla="*/ 131694 h 4458532"/>
              <a:gd name="connsiteX8" fmla="*/ 12400767 w 12667734"/>
              <a:gd name="connsiteY8" fmla="*/ 2791387 h 4458532"/>
              <a:gd name="connsiteX9" fmla="*/ 12475923 w 12667734"/>
              <a:gd name="connsiteY9" fmla="*/ 2866544 h 4458532"/>
              <a:gd name="connsiteX0" fmla="*/ 0 w 12667734"/>
              <a:gd name="connsiteY0" fmla="*/ 222830 h 4332550"/>
              <a:gd name="connsiteX1" fmla="*/ 1713963 w 12667734"/>
              <a:gd name="connsiteY1" fmla="*/ 2814848 h 4332550"/>
              <a:gd name="connsiteX2" fmla="*/ 2602722 w 12667734"/>
              <a:gd name="connsiteY2" fmla="*/ 3532281 h 4332550"/>
              <a:gd name="connsiteX3" fmla="*/ 3244241 w 12667734"/>
              <a:gd name="connsiteY3" fmla="*/ 1763531 h 4332550"/>
              <a:gd name="connsiteX4" fmla="*/ 4133589 w 12667734"/>
              <a:gd name="connsiteY4" fmla="*/ 3667488 h 4332550"/>
              <a:gd name="connsiteX5" fmla="*/ 6475956 w 12667734"/>
              <a:gd name="connsiteY5" fmla="*/ 4331367 h 4332550"/>
              <a:gd name="connsiteX6" fmla="*/ 8467594 w 12667734"/>
              <a:gd name="connsiteY6" fmla="*/ 3542227 h 4332550"/>
              <a:gd name="connsiteX7" fmla="*/ 9335846 w 12667734"/>
              <a:gd name="connsiteY7" fmla="*/ 5712 h 4332550"/>
              <a:gd name="connsiteX8" fmla="*/ 12400767 w 12667734"/>
              <a:gd name="connsiteY8" fmla="*/ 2665405 h 4332550"/>
              <a:gd name="connsiteX9" fmla="*/ 12475923 w 12667734"/>
              <a:gd name="connsiteY9" fmla="*/ 2740562 h 4332550"/>
              <a:gd name="connsiteX0" fmla="*/ 0 w 12667734"/>
              <a:gd name="connsiteY0" fmla="*/ 222830 h 4332550"/>
              <a:gd name="connsiteX1" fmla="*/ 2051193 w 12667734"/>
              <a:gd name="connsiteY1" fmla="*/ 2192548 h 4332550"/>
              <a:gd name="connsiteX2" fmla="*/ 2602722 w 12667734"/>
              <a:gd name="connsiteY2" fmla="*/ 3532281 h 4332550"/>
              <a:gd name="connsiteX3" fmla="*/ 3244241 w 12667734"/>
              <a:gd name="connsiteY3" fmla="*/ 1763531 h 4332550"/>
              <a:gd name="connsiteX4" fmla="*/ 4133589 w 12667734"/>
              <a:gd name="connsiteY4" fmla="*/ 3667488 h 4332550"/>
              <a:gd name="connsiteX5" fmla="*/ 6475956 w 12667734"/>
              <a:gd name="connsiteY5" fmla="*/ 4331367 h 4332550"/>
              <a:gd name="connsiteX6" fmla="*/ 8467594 w 12667734"/>
              <a:gd name="connsiteY6" fmla="*/ 3542227 h 4332550"/>
              <a:gd name="connsiteX7" fmla="*/ 9335846 w 12667734"/>
              <a:gd name="connsiteY7" fmla="*/ 5712 h 4332550"/>
              <a:gd name="connsiteX8" fmla="*/ 12400767 w 12667734"/>
              <a:gd name="connsiteY8" fmla="*/ 2665405 h 4332550"/>
              <a:gd name="connsiteX9" fmla="*/ 12475923 w 12667734"/>
              <a:gd name="connsiteY9" fmla="*/ 2740562 h 4332550"/>
              <a:gd name="connsiteX0" fmla="*/ 0 w 12667734"/>
              <a:gd name="connsiteY0" fmla="*/ 222830 h 4332550"/>
              <a:gd name="connsiteX1" fmla="*/ 2051193 w 12667734"/>
              <a:gd name="connsiteY1" fmla="*/ 2192548 h 4332550"/>
              <a:gd name="connsiteX2" fmla="*/ 2836189 w 12667734"/>
              <a:gd name="connsiteY2" fmla="*/ 4065681 h 4332550"/>
              <a:gd name="connsiteX3" fmla="*/ 3244241 w 12667734"/>
              <a:gd name="connsiteY3" fmla="*/ 1763531 h 4332550"/>
              <a:gd name="connsiteX4" fmla="*/ 4133589 w 12667734"/>
              <a:gd name="connsiteY4" fmla="*/ 3667488 h 4332550"/>
              <a:gd name="connsiteX5" fmla="*/ 6475956 w 12667734"/>
              <a:gd name="connsiteY5" fmla="*/ 4331367 h 4332550"/>
              <a:gd name="connsiteX6" fmla="*/ 8467594 w 12667734"/>
              <a:gd name="connsiteY6" fmla="*/ 3542227 h 4332550"/>
              <a:gd name="connsiteX7" fmla="*/ 9335846 w 12667734"/>
              <a:gd name="connsiteY7" fmla="*/ 5712 h 4332550"/>
              <a:gd name="connsiteX8" fmla="*/ 12400767 w 12667734"/>
              <a:gd name="connsiteY8" fmla="*/ 2665405 h 4332550"/>
              <a:gd name="connsiteX9" fmla="*/ 12475923 w 12667734"/>
              <a:gd name="connsiteY9" fmla="*/ 2740562 h 4332550"/>
              <a:gd name="connsiteX0" fmla="*/ 0 w 12667734"/>
              <a:gd name="connsiteY0" fmla="*/ 222830 h 4332664"/>
              <a:gd name="connsiteX1" fmla="*/ 2051193 w 12667734"/>
              <a:gd name="connsiteY1" fmla="*/ 2192548 h 4332664"/>
              <a:gd name="connsiteX2" fmla="*/ 2836189 w 12667734"/>
              <a:gd name="connsiteY2" fmla="*/ 4065681 h 4332664"/>
              <a:gd name="connsiteX3" fmla="*/ 4792039 w 12667734"/>
              <a:gd name="connsiteY3" fmla="*/ 1611131 h 4332664"/>
              <a:gd name="connsiteX4" fmla="*/ 4133589 w 12667734"/>
              <a:gd name="connsiteY4" fmla="*/ 3667488 h 4332664"/>
              <a:gd name="connsiteX5" fmla="*/ 6475956 w 12667734"/>
              <a:gd name="connsiteY5" fmla="*/ 4331367 h 4332664"/>
              <a:gd name="connsiteX6" fmla="*/ 8467594 w 12667734"/>
              <a:gd name="connsiteY6" fmla="*/ 3542227 h 4332664"/>
              <a:gd name="connsiteX7" fmla="*/ 9335846 w 12667734"/>
              <a:gd name="connsiteY7" fmla="*/ 5712 h 4332664"/>
              <a:gd name="connsiteX8" fmla="*/ 12400767 w 12667734"/>
              <a:gd name="connsiteY8" fmla="*/ 2665405 h 4332664"/>
              <a:gd name="connsiteX9" fmla="*/ 12475923 w 12667734"/>
              <a:gd name="connsiteY9" fmla="*/ 2740562 h 4332664"/>
              <a:gd name="connsiteX0" fmla="*/ 0 w 12667734"/>
              <a:gd name="connsiteY0" fmla="*/ 222830 h 4435012"/>
              <a:gd name="connsiteX1" fmla="*/ 2051193 w 12667734"/>
              <a:gd name="connsiteY1" fmla="*/ 2192548 h 4435012"/>
              <a:gd name="connsiteX2" fmla="*/ 2836189 w 12667734"/>
              <a:gd name="connsiteY2" fmla="*/ 4065681 h 4435012"/>
              <a:gd name="connsiteX3" fmla="*/ 4792039 w 12667734"/>
              <a:gd name="connsiteY3" fmla="*/ 1611131 h 4435012"/>
              <a:gd name="connsiteX4" fmla="*/ 6217497 w 12667734"/>
              <a:gd name="connsiteY4" fmla="*/ 4124688 h 4435012"/>
              <a:gd name="connsiteX5" fmla="*/ 6475956 w 12667734"/>
              <a:gd name="connsiteY5" fmla="*/ 4331367 h 4435012"/>
              <a:gd name="connsiteX6" fmla="*/ 8467594 w 12667734"/>
              <a:gd name="connsiteY6" fmla="*/ 3542227 h 4435012"/>
              <a:gd name="connsiteX7" fmla="*/ 9335846 w 12667734"/>
              <a:gd name="connsiteY7" fmla="*/ 5712 h 4435012"/>
              <a:gd name="connsiteX8" fmla="*/ 12400767 w 12667734"/>
              <a:gd name="connsiteY8" fmla="*/ 2665405 h 4435012"/>
              <a:gd name="connsiteX9" fmla="*/ 12475923 w 12667734"/>
              <a:gd name="connsiteY9" fmla="*/ 2740562 h 4435012"/>
              <a:gd name="connsiteX0" fmla="*/ 0 w 12667734"/>
              <a:gd name="connsiteY0" fmla="*/ 222830 h 4216688"/>
              <a:gd name="connsiteX1" fmla="*/ 2051193 w 12667734"/>
              <a:gd name="connsiteY1" fmla="*/ 2192548 h 4216688"/>
              <a:gd name="connsiteX2" fmla="*/ 2836189 w 12667734"/>
              <a:gd name="connsiteY2" fmla="*/ 4065681 h 4216688"/>
              <a:gd name="connsiteX3" fmla="*/ 4792039 w 12667734"/>
              <a:gd name="connsiteY3" fmla="*/ 1611131 h 4216688"/>
              <a:gd name="connsiteX4" fmla="*/ 6217497 w 12667734"/>
              <a:gd name="connsiteY4" fmla="*/ 4124688 h 4216688"/>
              <a:gd name="connsiteX5" fmla="*/ 5593971 w 12667734"/>
              <a:gd name="connsiteY5" fmla="*/ 3658267 h 4216688"/>
              <a:gd name="connsiteX6" fmla="*/ 8467594 w 12667734"/>
              <a:gd name="connsiteY6" fmla="*/ 3542227 h 4216688"/>
              <a:gd name="connsiteX7" fmla="*/ 9335846 w 12667734"/>
              <a:gd name="connsiteY7" fmla="*/ 5712 h 4216688"/>
              <a:gd name="connsiteX8" fmla="*/ 12400767 w 12667734"/>
              <a:gd name="connsiteY8" fmla="*/ 2665405 h 4216688"/>
              <a:gd name="connsiteX9" fmla="*/ 12475923 w 12667734"/>
              <a:gd name="connsiteY9" fmla="*/ 2740562 h 4216688"/>
              <a:gd name="connsiteX0" fmla="*/ 0 w 12581265"/>
              <a:gd name="connsiteY0" fmla="*/ 3410530 h 4216688"/>
              <a:gd name="connsiteX1" fmla="*/ 1964724 w 12581265"/>
              <a:gd name="connsiteY1" fmla="*/ 2192548 h 4216688"/>
              <a:gd name="connsiteX2" fmla="*/ 2749720 w 12581265"/>
              <a:gd name="connsiteY2" fmla="*/ 4065681 h 4216688"/>
              <a:gd name="connsiteX3" fmla="*/ 4705570 w 12581265"/>
              <a:gd name="connsiteY3" fmla="*/ 1611131 h 4216688"/>
              <a:gd name="connsiteX4" fmla="*/ 6131028 w 12581265"/>
              <a:gd name="connsiteY4" fmla="*/ 4124688 h 4216688"/>
              <a:gd name="connsiteX5" fmla="*/ 5507502 w 12581265"/>
              <a:gd name="connsiteY5" fmla="*/ 3658267 h 4216688"/>
              <a:gd name="connsiteX6" fmla="*/ 8381125 w 12581265"/>
              <a:gd name="connsiteY6" fmla="*/ 3542227 h 4216688"/>
              <a:gd name="connsiteX7" fmla="*/ 9249377 w 12581265"/>
              <a:gd name="connsiteY7" fmla="*/ 5712 h 4216688"/>
              <a:gd name="connsiteX8" fmla="*/ 12314298 w 12581265"/>
              <a:gd name="connsiteY8" fmla="*/ 2665405 h 4216688"/>
              <a:gd name="connsiteX9" fmla="*/ 12389454 w 12581265"/>
              <a:gd name="connsiteY9" fmla="*/ 2740562 h 4216688"/>
              <a:gd name="connsiteX0" fmla="*/ 0 w 12581265"/>
              <a:gd name="connsiteY0" fmla="*/ 3410530 h 4216688"/>
              <a:gd name="connsiteX1" fmla="*/ 1964724 w 12581265"/>
              <a:gd name="connsiteY1" fmla="*/ 2192548 h 4216688"/>
              <a:gd name="connsiteX2" fmla="*/ 933867 w 12581265"/>
              <a:gd name="connsiteY2" fmla="*/ 4065681 h 4216688"/>
              <a:gd name="connsiteX3" fmla="*/ 4705570 w 12581265"/>
              <a:gd name="connsiteY3" fmla="*/ 1611131 h 4216688"/>
              <a:gd name="connsiteX4" fmla="*/ 6131028 w 12581265"/>
              <a:gd name="connsiteY4" fmla="*/ 4124688 h 4216688"/>
              <a:gd name="connsiteX5" fmla="*/ 5507502 w 12581265"/>
              <a:gd name="connsiteY5" fmla="*/ 3658267 h 4216688"/>
              <a:gd name="connsiteX6" fmla="*/ 8381125 w 12581265"/>
              <a:gd name="connsiteY6" fmla="*/ 3542227 h 4216688"/>
              <a:gd name="connsiteX7" fmla="*/ 9249377 w 12581265"/>
              <a:gd name="connsiteY7" fmla="*/ 5712 h 4216688"/>
              <a:gd name="connsiteX8" fmla="*/ 12314298 w 12581265"/>
              <a:gd name="connsiteY8" fmla="*/ 2665405 h 4216688"/>
              <a:gd name="connsiteX9" fmla="*/ 12389454 w 12581265"/>
              <a:gd name="connsiteY9" fmla="*/ 2740562 h 4216688"/>
              <a:gd name="connsiteX0" fmla="*/ 0 w 12581265"/>
              <a:gd name="connsiteY0" fmla="*/ 3410530 h 4085017"/>
              <a:gd name="connsiteX1" fmla="*/ 1964724 w 12581265"/>
              <a:gd name="connsiteY1" fmla="*/ 2192548 h 4085017"/>
              <a:gd name="connsiteX2" fmla="*/ 933867 w 12581265"/>
              <a:gd name="connsiteY2" fmla="*/ 4065681 h 4085017"/>
              <a:gd name="connsiteX3" fmla="*/ 4705570 w 12581265"/>
              <a:gd name="connsiteY3" fmla="*/ 1611131 h 4085017"/>
              <a:gd name="connsiteX4" fmla="*/ 3787713 w 12581265"/>
              <a:gd name="connsiteY4" fmla="*/ 3756388 h 4085017"/>
              <a:gd name="connsiteX5" fmla="*/ 5507502 w 12581265"/>
              <a:gd name="connsiteY5" fmla="*/ 3658267 h 4085017"/>
              <a:gd name="connsiteX6" fmla="*/ 8381125 w 12581265"/>
              <a:gd name="connsiteY6" fmla="*/ 3542227 h 4085017"/>
              <a:gd name="connsiteX7" fmla="*/ 9249377 w 12581265"/>
              <a:gd name="connsiteY7" fmla="*/ 5712 h 4085017"/>
              <a:gd name="connsiteX8" fmla="*/ 12314298 w 12581265"/>
              <a:gd name="connsiteY8" fmla="*/ 2665405 h 4085017"/>
              <a:gd name="connsiteX9" fmla="*/ 12389454 w 12581265"/>
              <a:gd name="connsiteY9" fmla="*/ 2740562 h 4085017"/>
              <a:gd name="connsiteX0" fmla="*/ 0 w 12581265"/>
              <a:gd name="connsiteY0" fmla="*/ 3410530 h 4085017"/>
              <a:gd name="connsiteX1" fmla="*/ 1964724 w 12581265"/>
              <a:gd name="connsiteY1" fmla="*/ 2192548 h 4085017"/>
              <a:gd name="connsiteX2" fmla="*/ 933867 w 12581265"/>
              <a:gd name="connsiteY2" fmla="*/ 4065681 h 4085017"/>
              <a:gd name="connsiteX3" fmla="*/ 4705570 w 12581265"/>
              <a:gd name="connsiteY3" fmla="*/ 1611131 h 4085017"/>
              <a:gd name="connsiteX4" fmla="*/ 3787713 w 12581265"/>
              <a:gd name="connsiteY4" fmla="*/ 3756388 h 4085017"/>
              <a:gd name="connsiteX5" fmla="*/ 5965789 w 12581265"/>
              <a:gd name="connsiteY5" fmla="*/ 3366167 h 4085017"/>
              <a:gd name="connsiteX6" fmla="*/ 8381125 w 12581265"/>
              <a:gd name="connsiteY6" fmla="*/ 3542227 h 4085017"/>
              <a:gd name="connsiteX7" fmla="*/ 9249377 w 12581265"/>
              <a:gd name="connsiteY7" fmla="*/ 5712 h 4085017"/>
              <a:gd name="connsiteX8" fmla="*/ 12314298 w 12581265"/>
              <a:gd name="connsiteY8" fmla="*/ 2665405 h 4085017"/>
              <a:gd name="connsiteX9" fmla="*/ 12389454 w 12581265"/>
              <a:gd name="connsiteY9" fmla="*/ 2740562 h 4085017"/>
              <a:gd name="connsiteX0" fmla="*/ 0 w 12581265"/>
              <a:gd name="connsiteY0" fmla="*/ 3412879 h 4087366"/>
              <a:gd name="connsiteX1" fmla="*/ 1964724 w 12581265"/>
              <a:gd name="connsiteY1" fmla="*/ 2194897 h 4087366"/>
              <a:gd name="connsiteX2" fmla="*/ 933867 w 12581265"/>
              <a:gd name="connsiteY2" fmla="*/ 4068030 h 4087366"/>
              <a:gd name="connsiteX3" fmla="*/ 4705570 w 12581265"/>
              <a:gd name="connsiteY3" fmla="*/ 1613480 h 4087366"/>
              <a:gd name="connsiteX4" fmla="*/ 3787713 w 12581265"/>
              <a:gd name="connsiteY4" fmla="*/ 3758737 h 4087366"/>
              <a:gd name="connsiteX5" fmla="*/ 5965789 w 12581265"/>
              <a:gd name="connsiteY5" fmla="*/ 3368516 h 4087366"/>
              <a:gd name="connsiteX6" fmla="*/ 8190893 w 12581265"/>
              <a:gd name="connsiteY6" fmla="*/ 1893576 h 4087366"/>
              <a:gd name="connsiteX7" fmla="*/ 9249377 w 12581265"/>
              <a:gd name="connsiteY7" fmla="*/ 8061 h 4087366"/>
              <a:gd name="connsiteX8" fmla="*/ 12314298 w 12581265"/>
              <a:gd name="connsiteY8" fmla="*/ 2667754 h 4087366"/>
              <a:gd name="connsiteX9" fmla="*/ 12389454 w 12581265"/>
              <a:gd name="connsiteY9" fmla="*/ 2742911 h 4087366"/>
              <a:gd name="connsiteX0" fmla="*/ 0 w 12581265"/>
              <a:gd name="connsiteY0" fmla="*/ 3412489 h 4086976"/>
              <a:gd name="connsiteX1" fmla="*/ 1964724 w 12581265"/>
              <a:gd name="connsiteY1" fmla="*/ 2194507 h 4086976"/>
              <a:gd name="connsiteX2" fmla="*/ 933867 w 12581265"/>
              <a:gd name="connsiteY2" fmla="*/ 4067640 h 4086976"/>
              <a:gd name="connsiteX3" fmla="*/ 4705570 w 12581265"/>
              <a:gd name="connsiteY3" fmla="*/ 1613090 h 4086976"/>
              <a:gd name="connsiteX4" fmla="*/ 3787713 w 12581265"/>
              <a:gd name="connsiteY4" fmla="*/ 3758347 h 4086976"/>
              <a:gd name="connsiteX5" fmla="*/ 5983083 w 12581265"/>
              <a:gd name="connsiteY5" fmla="*/ 2885526 h 4086976"/>
              <a:gd name="connsiteX6" fmla="*/ 8190893 w 12581265"/>
              <a:gd name="connsiteY6" fmla="*/ 1893186 h 4086976"/>
              <a:gd name="connsiteX7" fmla="*/ 9249377 w 12581265"/>
              <a:gd name="connsiteY7" fmla="*/ 7671 h 4086976"/>
              <a:gd name="connsiteX8" fmla="*/ 12314298 w 12581265"/>
              <a:gd name="connsiteY8" fmla="*/ 2667364 h 4086976"/>
              <a:gd name="connsiteX9" fmla="*/ 12389454 w 12581265"/>
              <a:gd name="connsiteY9" fmla="*/ 2742521 h 4086976"/>
              <a:gd name="connsiteX0" fmla="*/ 0 w 12581265"/>
              <a:gd name="connsiteY0" fmla="*/ 3447618 h 4122105"/>
              <a:gd name="connsiteX1" fmla="*/ 1964724 w 12581265"/>
              <a:gd name="connsiteY1" fmla="*/ 2229636 h 4122105"/>
              <a:gd name="connsiteX2" fmla="*/ 933867 w 12581265"/>
              <a:gd name="connsiteY2" fmla="*/ 4102769 h 4122105"/>
              <a:gd name="connsiteX3" fmla="*/ 4705570 w 12581265"/>
              <a:gd name="connsiteY3" fmla="*/ 1648219 h 4122105"/>
              <a:gd name="connsiteX4" fmla="*/ 3787713 w 12581265"/>
              <a:gd name="connsiteY4" fmla="*/ 3793476 h 4122105"/>
              <a:gd name="connsiteX5" fmla="*/ 5983083 w 12581265"/>
              <a:gd name="connsiteY5" fmla="*/ 2920655 h 4122105"/>
              <a:gd name="connsiteX6" fmla="*/ 8190893 w 12581265"/>
              <a:gd name="connsiteY6" fmla="*/ 1191715 h 4122105"/>
              <a:gd name="connsiteX7" fmla="*/ 9249377 w 12581265"/>
              <a:gd name="connsiteY7" fmla="*/ 42800 h 4122105"/>
              <a:gd name="connsiteX8" fmla="*/ 12314298 w 12581265"/>
              <a:gd name="connsiteY8" fmla="*/ 2702493 h 4122105"/>
              <a:gd name="connsiteX9" fmla="*/ 12389454 w 12581265"/>
              <a:gd name="connsiteY9" fmla="*/ 2777650 h 4122105"/>
              <a:gd name="connsiteX0" fmla="*/ 0 w 12581265"/>
              <a:gd name="connsiteY0" fmla="*/ 3466301 h 4140788"/>
              <a:gd name="connsiteX1" fmla="*/ 1964724 w 12581265"/>
              <a:gd name="connsiteY1" fmla="*/ 2248319 h 4140788"/>
              <a:gd name="connsiteX2" fmla="*/ 933867 w 12581265"/>
              <a:gd name="connsiteY2" fmla="*/ 4121452 h 4140788"/>
              <a:gd name="connsiteX3" fmla="*/ 4705570 w 12581265"/>
              <a:gd name="connsiteY3" fmla="*/ 1666902 h 4140788"/>
              <a:gd name="connsiteX4" fmla="*/ 3787713 w 12581265"/>
              <a:gd name="connsiteY4" fmla="*/ 3812159 h 4140788"/>
              <a:gd name="connsiteX5" fmla="*/ 5983083 w 12581265"/>
              <a:gd name="connsiteY5" fmla="*/ 2939338 h 4140788"/>
              <a:gd name="connsiteX6" fmla="*/ 8130364 w 12581265"/>
              <a:gd name="connsiteY6" fmla="*/ 1019898 h 4140788"/>
              <a:gd name="connsiteX7" fmla="*/ 9249377 w 12581265"/>
              <a:gd name="connsiteY7" fmla="*/ 61483 h 4140788"/>
              <a:gd name="connsiteX8" fmla="*/ 12314298 w 12581265"/>
              <a:gd name="connsiteY8" fmla="*/ 2721176 h 4140788"/>
              <a:gd name="connsiteX9" fmla="*/ 12389454 w 12581265"/>
              <a:gd name="connsiteY9" fmla="*/ 2796333 h 4140788"/>
              <a:gd name="connsiteX0" fmla="*/ 0 w 12581265"/>
              <a:gd name="connsiteY0" fmla="*/ 3474418 h 4148905"/>
              <a:gd name="connsiteX1" fmla="*/ 1964724 w 12581265"/>
              <a:gd name="connsiteY1" fmla="*/ 2256436 h 4148905"/>
              <a:gd name="connsiteX2" fmla="*/ 933867 w 12581265"/>
              <a:gd name="connsiteY2" fmla="*/ 4129569 h 4148905"/>
              <a:gd name="connsiteX3" fmla="*/ 4705570 w 12581265"/>
              <a:gd name="connsiteY3" fmla="*/ 1675019 h 4148905"/>
              <a:gd name="connsiteX4" fmla="*/ 3787713 w 12581265"/>
              <a:gd name="connsiteY4" fmla="*/ 3820276 h 4148905"/>
              <a:gd name="connsiteX5" fmla="*/ 5983083 w 12581265"/>
              <a:gd name="connsiteY5" fmla="*/ 2947455 h 4148905"/>
              <a:gd name="connsiteX6" fmla="*/ 8130364 w 12581265"/>
              <a:gd name="connsiteY6" fmla="*/ 1028015 h 4148905"/>
              <a:gd name="connsiteX7" fmla="*/ 9249377 w 12581265"/>
              <a:gd name="connsiteY7" fmla="*/ 69600 h 4148905"/>
              <a:gd name="connsiteX8" fmla="*/ 12314298 w 12581265"/>
              <a:gd name="connsiteY8" fmla="*/ 2729293 h 4148905"/>
              <a:gd name="connsiteX9" fmla="*/ 12389454 w 12581265"/>
              <a:gd name="connsiteY9" fmla="*/ 2804450 h 414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81265" h="4148905">
                <a:moveTo>
                  <a:pt x="0" y="3474418"/>
                </a:moveTo>
                <a:cubicBezTo>
                  <a:pt x="556364" y="3302185"/>
                  <a:pt x="1809080" y="2147244"/>
                  <a:pt x="1964724" y="2256436"/>
                </a:cubicBezTo>
                <a:cubicBezTo>
                  <a:pt x="2120368" y="2365628"/>
                  <a:pt x="668733" y="3858172"/>
                  <a:pt x="933867" y="4129569"/>
                </a:cubicBezTo>
                <a:cubicBezTo>
                  <a:pt x="1199001" y="4400966"/>
                  <a:pt x="4229929" y="1726568"/>
                  <a:pt x="4705570" y="1675019"/>
                </a:cubicBezTo>
                <a:cubicBezTo>
                  <a:pt x="5181211" y="1623470"/>
                  <a:pt x="3574794" y="3608203"/>
                  <a:pt x="3787713" y="3820276"/>
                </a:cubicBezTo>
                <a:cubicBezTo>
                  <a:pt x="4000632" y="4032349"/>
                  <a:pt x="5259308" y="3412832"/>
                  <a:pt x="5983083" y="2947455"/>
                </a:cubicBezTo>
                <a:cubicBezTo>
                  <a:pt x="6706858" y="2482078"/>
                  <a:pt x="7611922" y="1634657"/>
                  <a:pt x="8130364" y="1028015"/>
                </a:cubicBezTo>
                <a:cubicBezTo>
                  <a:pt x="8648806" y="421373"/>
                  <a:pt x="8552055" y="-213946"/>
                  <a:pt x="9249377" y="69600"/>
                </a:cubicBezTo>
                <a:cubicBezTo>
                  <a:pt x="9946699" y="353146"/>
                  <a:pt x="11884238" y="2629085"/>
                  <a:pt x="12314298" y="2729293"/>
                </a:cubicBezTo>
                <a:cubicBezTo>
                  <a:pt x="12744358" y="2829501"/>
                  <a:pt x="12566906" y="2816975"/>
                  <a:pt x="12389454" y="2804450"/>
                </a:cubicBezTo>
              </a:path>
            </a:pathLst>
          </a:custGeom>
          <a:noFill/>
          <a:ln w="88900">
            <a:solidFill>
              <a:schemeClr val="accent4">
                <a:alpha val="5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 name="Title 1">
            <a:extLst>
              <a:ext uri="{FF2B5EF4-FFF2-40B4-BE49-F238E27FC236}">
                <a16:creationId xmlns:a16="http://schemas.microsoft.com/office/drawing/2014/main" id="{27C0792A-9E75-D343-E529-168B0F434F31}"/>
              </a:ext>
            </a:extLst>
          </p:cNvPr>
          <p:cNvSpPr>
            <a:spLocks noGrp="1"/>
          </p:cNvSpPr>
          <p:nvPr>
            <p:ph type="title"/>
          </p:nvPr>
        </p:nvSpPr>
        <p:spPr/>
        <p:txBody>
          <a:bodyPr/>
          <a:lstStyle/>
          <a:p>
            <a:r>
              <a:rPr lang="en-US"/>
              <a:t>VMware Cloud on AWS</a:t>
            </a:r>
            <a:endParaRPr lang="en-AE"/>
          </a:p>
        </p:txBody>
      </p:sp>
      <p:sp>
        <p:nvSpPr>
          <p:cNvPr id="7" name="Subtitle 2">
            <a:extLst>
              <a:ext uri="{FF2B5EF4-FFF2-40B4-BE49-F238E27FC236}">
                <a16:creationId xmlns:a16="http://schemas.microsoft.com/office/drawing/2014/main" id="{7862E7AA-A0E5-82A4-4700-8A9A483713E5}"/>
              </a:ext>
            </a:extLst>
          </p:cNvPr>
          <p:cNvSpPr>
            <a:spLocks noGrp="1"/>
          </p:cNvSpPr>
          <p:nvPr>
            <p:ph type="subTitle" idx="10"/>
          </p:nvPr>
        </p:nvSpPr>
        <p:spPr>
          <a:xfrm>
            <a:off x="570881" y="1962911"/>
            <a:ext cx="7113970" cy="4408705"/>
          </a:xfrm>
        </p:spPr>
        <p:txBody>
          <a:bodyPr/>
          <a:lstStyle/>
          <a:p>
            <a:r>
              <a:rPr lang="en-US"/>
              <a:t>Efficient hardware and DC operations</a:t>
            </a:r>
          </a:p>
          <a:p>
            <a:r>
              <a:rPr lang="en-US"/>
              <a:t>Renewable powered, low PUE DCs</a:t>
            </a:r>
          </a:p>
          <a:p>
            <a:r>
              <a:rPr lang="en-US" b="1"/>
              <a:t>47% reduction in hosts count*</a:t>
            </a:r>
          </a:p>
          <a:p>
            <a:r>
              <a:rPr lang="en-US" b="1"/>
              <a:t>88% reduction in carbon emissions per year*</a:t>
            </a:r>
          </a:p>
          <a:p>
            <a:endParaRPr lang="en-US"/>
          </a:p>
          <a:p>
            <a:endParaRPr lang="en-AE"/>
          </a:p>
        </p:txBody>
      </p:sp>
      <p:sp>
        <p:nvSpPr>
          <p:cNvPr id="15" name="Freeform 14" descr="Add short text in all caps here to call attention, like NEW! or UPDATED.">
            <a:extLst>
              <a:ext uri="{FF2B5EF4-FFF2-40B4-BE49-F238E27FC236}">
                <a16:creationId xmlns:a16="http://schemas.microsoft.com/office/drawing/2014/main" id="{CD9AE915-3D5F-4B18-D835-7DE4DAED7DD4}"/>
              </a:ext>
            </a:extLst>
          </p:cNvPr>
          <p:cNvSpPr/>
          <p:nvPr/>
        </p:nvSpPr>
        <p:spPr bwMode="gray">
          <a:xfrm flipH="1">
            <a:off x="9241277" y="458718"/>
            <a:ext cx="2947548"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Zero Carbon Clouds</a:t>
            </a:r>
          </a:p>
        </p:txBody>
      </p:sp>
      <p:sp>
        <p:nvSpPr>
          <p:cNvPr id="2" name="Oval 1">
            <a:extLst>
              <a:ext uri="{FF2B5EF4-FFF2-40B4-BE49-F238E27FC236}">
                <a16:creationId xmlns:a16="http://schemas.microsoft.com/office/drawing/2014/main" id="{889D9C76-D68C-C4A3-98F0-CE7CAC64ACA7}"/>
              </a:ext>
            </a:extLst>
          </p:cNvPr>
          <p:cNvSpPr/>
          <p:nvPr/>
        </p:nvSpPr>
        <p:spPr>
          <a:xfrm>
            <a:off x="8011750" y="2645924"/>
            <a:ext cx="2597921" cy="2597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pic>
        <p:nvPicPr>
          <p:cNvPr id="4" name="Picture 3">
            <a:extLst>
              <a:ext uri="{FF2B5EF4-FFF2-40B4-BE49-F238E27FC236}">
                <a16:creationId xmlns:a16="http://schemas.microsoft.com/office/drawing/2014/main" id="{A93DB092-D437-2591-A2F4-B5313CE5A547}"/>
              </a:ext>
            </a:extLst>
          </p:cNvPr>
          <p:cNvPicPr>
            <a:picLocks noChangeAspect="1"/>
          </p:cNvPicPr>
          <p:nvPr/>
        </p:nvPicPr>
        <p:blipFill>
          <a:blip r:embed="rId3"/>
          <a:stretch>
            <a:fillRect/>
          </a:stretch>
        </p:blipFill>
        <p:spPr>
          <a:xfrm>
            <a:off x="8260444" y="2894618"/>
            <a:ext cx="2100533" cy="2100533"/>
          </a:xfrm>
          <a:prstGeom prst="rect">
            <a:avLst/>
          </a:prstGeom>
        </p:spPr>
      </p:pic>
      <p:sp>
        <p:nvSpPr>
          <p:cNvPr id="20" name="TextBox 19">
            <a:extLst>
              <a:ext uri="{FF2B5EF4-FFF2-40B4-BE49-F238E27FC236}">
                <a16:creationId xmlns:a16="http://schemas.microsoft.com/office/drawing/2014/main" id="{0EDA700A-2A41-5E22-3199-D22D21CF2EE5}"/>
              </a:ext>
            </a:extLst>
          </p:cNvPr>
          <p:cNvSpPr txBox="1"/>
          <p:nvPr/>
        </p:nvSpPr>
        <p:spPr>
          <a:xfrm>
            <a:off x="10146000" y="6482923"/>
            <a:ext cx="1455527" cy="145296"/>
          </a:xfrm>
          <a:prstGeom prst="rect">
            <a:avLst/>
          </a:prstGeom>
          <a:noFill/>
        </p:spPr>
        <p:txBody>
          <a:bodyPr wrap="non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F2F2F2">
                    <a:lumMod val="10000"/>
                  </a:srgbClr>
                </a:solidFill>
                <a:effectLst/>
                <a:uLnTx/>
                <a:uFillTx/>
                <a:latin typeface="Metropolis Light"/>
                <a:ea typeface="+mn-ea"/>
                <a:cs typeface="+mn-cs"/>
              </a:rPr>
              <a:t>* customer specific case study</a:t>
            </a:r>
            <a:endParaRPr kumimoji="0" lang="en-US" sz="800" b="0" i="0" u="none" strike="noStrike" kern="1200" cap="none" spc="0" normalizeH="0" baseline="0" noProof="0" dirty="0">
              <a:ln>
                <a:noFill/>
              </a:ln>
              <a:solidFill>
                <a:srgbClr val="F2F2F2">
                  <a:lumMod val="10000"/>
                </a:srgbClr>
              </a:solidFill>
              <a:effectLst/>
              <a:uLnTx/>
              <a:uFillTx/>
              <a:latin typeface="Metropolis"/>
              <a:ea typeface="+mn-ea"/>
              <a:cs typeface="+mn-cs"/>
            </a:endParaRPr>
          </a:p>
        </p:txBody>
      </p:sp>
    </p:spTree>
    <p:extLst>
      <p:ext uri="{BB962C8B-B14F-4D97-AF65-F5344CB8AC3E}">
        <p14:creationId xmlns:p14="http://schemas.microsoft.com/office/powerpoint/2010/main" val="73770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06169A7-DFDF-EA00-CA37-0537B1305036}"/>
              </a:ext>
            </a:extLst>
          </p:cNvPr>
          <p:cNvSpPr/>
          <p:nvPr/>
        </p:nvSpPr>
        <p:spPr>
          <a:xfrm>
            <a:off x="-15786102" y="-2562583"/>
            <a:ext cx="29932689" cy="7133974"/>
          </a:xfrm>
          <a:custGeom>
            <a:avLst/>
            <a:gdLst>
              <a:gd name="connsiteX0" fmla="*/ 0 w 12667734"/>
              <a:gd name="connsiteY0" fmla="*/ 218256 h 4327976"/>
              <a:gd name="connsiteX1" fmla="*/ 1653435 w 12667734"/>
              <a:gd name="connsiteY1" fmla="*/ 130574 h 4327976"/>
              <a:gd name="connsiteX2" fmla="*/ 3244241 w 12667734"/>
              <a:gd name="connsiteY2" fmla="*/ 1758957 h 4327976"/>
              <a:gd name="connsiteX3" fmla="*/ 4133589 w 12667734"/>
              <a:gd name="connsiteY3" fmla="*/ 3662914 h 4327976"/>
              <a:gd name="connsiteX4" fmla="*/ 6475956 w 12667734"/>
              <a:gd name="connsiteY4" fmla="*/ 4326793 h 4327976"/>
              <a:gd name="connsiteX5" fmla="*/ 8467594 w 12667734"/>
              <a:gd name="connsiteY5" fmla="*/ 3537653 h 4327976"/>
              <a:gd name="connsiteX6" fmla="*/ 9895561 w 12667734"/>
              <a:gd name="connsiteY6" fmla="*/ 2134738 h 4327976"/>
              <a:gd name="connsiteX7" fmla="*/ 12400767 w 12667734"/>
              <a:gd name="connsiteY7" fmla="*/ 2660831 h 4327976"/>
              <a:gd name="connsiteX8" fmla="*/ 12475923 w 12667734"/>
              <a:gd name="connsiteY8" fmla="*/ 2735988 h 4327976"/>
              <a:gd name="connsiteX0" fmla="*/ 0 w 12667734"/>
              <a:gd name="connsiteY0" fmla="*/ 222829 h 4332549"/>
              <a:gd name="connsiteX1" fmla="*/ 1653435 w 12667734"/>
              <a:gd name="connsiteY1" fmla="*/ 135147 h 4332549"/>
              <a:gd name="connsiteX2" fmla="*/ 3244241 w 12667734"/>
              <a:gd name="connsiteY2" fmla="*/ 1763530 h 4332549"/>
              <a:gd name="connsiteX3" fmla="*/ 4133589 w 12667734"/>
              <a:gd name="connsiteY3" fmla="*/ 3667487 h 4332549"/>
              <a:gd name="connsiteX4" fmla="*/ 6475956 w 12667734"/>
              <a:gd name="connsiteY4" fmla="*/ 4331366 h 4332549"/>
              <a:gd name="connsiteX5" fmla="*/ 8467594 w 12667734"/>
              <a:gd name="connsiteY5" fmla="*/ 3542226 h 4332549"/>
              <a:gd name="connsiteX6" fmla="*/ 9335846 w 12667734"/>
              <a:gd name="connsiteY6" fmla="*/ 5711 h 4332549"/>
              <a:gd name="connsiteX7" fmla="*/ 12400767 w 12667734"/>
              <a:gd name="connsiteY7" fmla="*/ 2665404 h 4332549"/>
              <a:gd name="connsiteX8" fmla="*/ 12475923 w 12667734"/>
              <a:gd name="connsiteY8" fmla="*/ 2740561 h 4332549"/>
              <a:gd name="connsiteX0" fmla="*/ 0 w 12667734"/>
              <a:gd name="connsiteY0" fmla="*/ 222829 h 3758961"/>
              <a:gd name="connsiteX1" fmla="*/ 1653435 w 12667734"/>
              <a:gd name="connsiteY1" fmla="*/ 135147 h 3758961"/>
              <a:gd name="connsiteX2" fmla="*/ 3244241 w 12667734"/>
              <a:gd name="connsiteY2" fmla="*/ 1763530 h 3758961"/>
              <a:gd name="connsiteX3" fmla="*/ 4133589 w 12667734"/>
              <a:gd name="connsiteY3" fmla="*/ 3667487 h 3758961"/>
              <a:gd name="connsiteX4" fmla="*/ 6810828 w 12667734"/>
              <a:gd name="connsiteY4" fmla="*/ 3404266 h 3758961"/>
              <a:gd name="connsiteX5" fmla="*/ 8467594 w 12667734"/>
              <a:gd name="connsiteY5" fmla="*/ 3542226 h 3758961"/>
              <a:gd name="connsiteX6" fmla="*/ 9335846 w 12667734"/>
              <a:gd name="connsiteY6" fmla="*/ 5711 h 3758961"/>
              <a:gd name="connsiteX7" fmla="*/ 12400767 w 12667734"/>
              <a:gd name="connsiteY7" fmla="*/ 2665404 h 3758961"/>
              <a:gd name="connsiteX8" fmla="*/ 12475923 w 12667734"/>
              <a:gd name="connsiteY8" fmla="*/ 2740561 h 3758961"/>
              <a:gd name="connsiteX0" fmla="*/ 0 w 12667734"/>
              <a:gd name="connsiteY0" fmla="*/ 222829 h 4490653"/>
              <a:gd name="connsiteX1" fmla="*/ 1653435 w 12667734"/>
              <a:gd name="connsiteY1" fmla="*/ 135147 h 4490653"/>
              <a:gd name="connsiteX2" fmla="*/ 3244241 w 12667734"/>
              <a:gd name="connsiteY2" fmla="*/ 1763530 h 4490653"/>
              <a:gd name="connsiteX3" fmla="*/ 4133589 w 12667734"/>
              <a:gd name="connsiteY3" fmla="*/ 3667487 h 4490653"/>
              <a:gd name="connsiteX4" fmla="*/ 6810828 w 12667734"/>
              <a:gd name="connsiteY4" fmla="*/ 3404266 h 4490653"/>
              <a:gd name="connsiteX5" fmla="*/ 8467594 w 12667734"/>
              <a:gd name="connsiteY5" fmla="*/ 3542226 h 4490653"/>
              <a:gd name="connsiteX6" fmla="*/ 9335846 w 12667734"/>
              <a:gd name="connsiteY6" fmla="*/ 5711 h 4490653"/>
              <a:gd name="connsiteX7" fmla="*/ 12400767 w 12667734"/>
              <a:gd name="connsiteY7" fmla="*/ 2665404 h 4490653"/>
              <a:gd name="connsiteX8" fmla="*/ 12475923 w 12667734"/>
              <a:gd name="connsiteY8" fmla="*/ 2740561 h 4490653"/>
              <a:gd name="connsiteX0" fmla="*/ 0 w 12667734"/>
              <a:gd name="connsiteY0" fmla="*/ 222829 h 4657246"/>
              <a:gd name="connsiteX1" fmla="*/ 1653435 w 12667734"/>
              <a:gd name="connsiteY1" fmla="*/ 135147 h 4657246"/>
              <a:gd name="connsiteX2" fmla="*/ 3244241 w 12667734"/>
              <a:gd name="connsiteY2" fmla="*/ 1763530 h 4657246"/>
              <a:gd name="connsiteX3" fmla="*/ 4133589 w 12667734"/>
              <a:gd name="connsiteY3" fmla="*/ 3667487 h 4657246"/>
              <a:gd name="connsiteX4" fmla="*/ 6810828 w 12667734"/>
              <a:gd name="connsiteY4" fmla="*/ 3404266 h 4657246"/>
              <a:gd name="connsiteX5" fmla="*/ 8467594 w 12667734"/>
              <a:gd name="connsiteY5" fmla="*/ 3542226 h 4657246"/>
              <a:gd name="connsiteX6" fmla="*/ 9335846 w 12667734"/>
              <a:gd name="connsiteY6" fmla="*/ 5711 h 4657246"/>
              <a:gd name="connsiteX7" fmla="*/ 12400767 w 12667734"/>
              <a:gd name="connsiteY7" fmla="*/ 2665404 h 4657246"/>
              <a:gd name="connsiteX8" fmla="*/ 12475923 w 12667734"/>
              <a:gd name="connsiteY8" fmla="*/ 2740561 h 4657246"/>
              <a:gd name="connsiteX0" fmla="*/ 0 w 12667734"/>
              <a:gd name="connsiteY0" fmla="*/ 218257 h 4652674"/>
              <a:gd name="connsiteX1" fmla="*/ 1653435 w 12667734"/>
              <a:gd name="connsiteY1" fmla="*/ 130575 h 4652674"/>
              <a:gd name="connsiteX2" fmla="*/ 3244241 w 12667734"/>
              <a:gd name="connsiteY2" fmla="*/ 1758958 h 4652674"/>
              <a:gd name="connsiteX3" fmla="*/ 4133589 w 12667734"/>
              <a:gd name="connsiteY3" fmla="*/ 3662915 h 4652674"/>
              <a:gd name="connsiteX4" fmla="*/ 6810828 w 12667734"/>
              <a:gd name="connsiteY4" fmla="*/ 3399694 h 4652674"/>
              <a:gd name="connsiteX5" fmla="*/ 8467594 w 12667734"/>
              <a:gd name="connsiteY5" fmla="*/ 3537654 h 4652674"/>
              <a:gd name="connsiteX6" fmla="*/ 9991239 w 12667734"/>
              <a:gd name="connsiteY6" fmla="*/ 2414139 h 4652674"/>
              <a:gd name="connsiteX7" fmla="*/ 12400767 w 12667734"/>
              <a:gd name="connsiteY7" fmla="*/ 2660832 h 4652674"/>
              <a:gd name="connsiteX8" fmla="*/ 12475923 w 12667734"/>
              <a:gd name="connsiteY8" fmla="*/ 2735989 h 4652674"/>
              <a:gd name="connsiteX0" fmla="*/ 0 w 12667734"/>
              <a:gd name="connsiteY0" fmla="*/ 218257 h 4652674"/>
              <a:gd name="connsiteX1" fmla="*/ 1653435 w 12667734"/>
              <a:gd name="connsiteY1" fmla="*/ 130575 h 4652674"/>
              <a:gd name="connsiteX2" fmla="*/ 3244241 w 12667734"/>
              <a:gd name="connsiteY2" fmla="*/ 1758958 h 4652674"/>
              <a:gd name="connsiteX3" fmla="*/ 4133589 w 12667734"/>
              <a:gd name="connsiteY3" fmla="*/ 3662915 h 4652674"/>
              <a:gd name="connsiteX4" fmla="*/ 6810828 w 12667734"/>
              <a:gd name="connsiteY4" fmla="*/ 3399694 h 4652674"/>
              <a:gd name="connsiteX5" fmla="*/ 8467594 w 12667734"/>
              <a:gd name="connsiteY5" fmla="*/ 3537654 h 4652674"/>
              <a:gd name="connsiteX6" fmla="*/ 9991239 w 12667734"/>
              <a:gd name="connsiteY6" fmla="*/ 2414139 h 4652674"/>
              <a:gd name="connsiteX7" fmla="*/ 12400767 w 12667734"/>
              <a:gd name="connsiteY7" fmla="*/ 2660832 h 4652674"/>
              <a:gd name="connsiteX8" fmla="*/ 12475923 w 12667734"/>
              <a:gd name="connsiteY8" fmla="*/ 2735989 h 4652674"/>
              <a:gd name="connsiteX0" fmla="*/ 0 w 12667734"/>
              <a:gd name="connsiteY0" fmla="*/ 218257 h 4404200"/>
              <a:gd name="connsiteX1" fmla="*/ 1653435 w 12667734"/>
              <a:gd name="connsiteY1" fmla="*/ 130575 h 4404200"/>
              <a:gd name="connsiteX2" fmla="*/ 3244241 w 12667734"/>
              <a:gd name="connsiteY2" fmla="*/ 1758958 h 4404200"/>
              <a:gd name="connsiteX3" fmla="*/ 4133589 w 12667734"/>
              <a:gd name="connsiteY3" fmla="*/ 3662915 h 4404200"/>
              <a:gd name="connsiteX4" fmla="*/ 6514227 w 12667734"/>
              <a:gd name="connsiteY4" fmla="*/ 3044094 h 4404200"/>
              <a:gd name="connsiteX5" fmla="*/ 8467594 w 12667734"/>
              <a:gd name="connsiteY5" fmla="*/ 3537654 h 4404200"/>
              <a:gd name="connsiteX6" fmla="*/ 9991239 w 12667734"/>
              <a:gd name="connsiteY6" fmla="*/ 2414139 h 4404200"/>
              <a:gd name="connsiteX7" fmla="*/ 12400767 w 12667734"/>
              <a:gd name="connsiteY7" fmla="*/ 2660832 h 4404200"/>
              <a:gd name="connsiteX8" fmla="*/ 12475923 w 12667734"/>
              <a:gd name="connsiteY8" fmla="*/ 2735989 h 4404200"/>
              <a:gd name="connsiteX0" fmla="*/ 0 w 12667734"/>
              <a:gd name="connsiteY0" fmla="*/ 218257 h 4404200"/>
              <a:gd name="connsiteX1" fmla="*/ 1653435 w 12667734"/>
              <a:gd name="connsiteY1" fmla="*/ 130575 h 4404200"/>
              <a:gd name="connsiteX2" fmla="*/ 3244241 w 12667734"/>
              <a:gd name="connsiteY2" fmla="*/ 1758958 h 4404200"/>
              <a:gd name="connsiteX3" fmla="*/ 4133589 w 12667734"/>
              <a:gd name="connsiteY3" fmla="*/ 3662915 h 4404200"/>
              <a:gd name="connsiteX4" fmla="*/ 6514227 w 12667734"/>
              <a:gd name="connsiteY4" fmla="*/ 3044094 h 4404200"/>
              <a:gd name="connsiteX5" fmla="*/ 8467594 w 12667734"/>
              <a:gd name="connsiteY5" fmla="*/ 3537654 h 4404200"/>
              <a:gd name="connsiteX6" fmla="*/ 9024894 w 12667734"/>
              <a:gd name="connsiteY6" fmla="*/ 1690239 h 4404200"/>
              <a:gd name="connsiteX7" fmla="*/ 12400767 w 12667734"/>
              <a:gd name="connsiteY7" fmla="*/ 2660832 h 4404200"/>
              <a:gd name="connsiteX8" fmla="*/ 12475923 w 12667734"/>
              <a:gd name="connsiteY8" fmla="*/ 2735989 h 4404200"/>
              <a:gd name="connsiteX0" fmla="*/ 0 w 12482653"/>
              <a:gd name="connsiteY0" fmla="*/ 218257 h 4404200"/>
              <a:gd name="connsiteX1" fmla="*/ 1653435 w 12482653"/>
              <a:gd name="connsiteY1" fmla="*/ 130575 h 4404200"/>
              <a:gd name="connsiteX2" fmla="*/ 3244241 w 12482653"/>
              <a:gd name="connsiteY2" fmla="*/ 1758958 h 4404200"/>
              <a:gd name="connsiteX3" fmla="*/ 4133589 w 12482653"/>
              <a:gd name="connsiteY3" fmla="*/ 3662915 h 4404200"/>
              <a:gd name="connsiteX4" fmla="*/ 6514227 w 12482653"/>
              <a:gd name="connsiteY4" fmla="*/ 3044094 h 4404200"/>
              <a:gd name="connsiteX5" fmla="*/ 8467594 w 12482653"/>
              <a:gd name="connsiteY5" fmla="*/ 3537654 h 4404200"/>
              <a:gd name="connsiteX6" fmla="*/ 9024894 w 12482653"/>
              <a:gd name="connsiteY6" fmla="*/ 1690239 h 4404200"/>
              <a:gd name="connsiteX7" fmla="*/ 8836771 w 12482653"/>
              <a:gd name="connsiteY7" fmla="*/ 3270432 h 4404200"/>
              <a:gd name="connsiteX8" fmla="*/ 12475923 w 12482653"/>
              <a:gd name="connsiteY8" fmla="*/ 2735989 h 4404200"/>
              <a:gd name="connsiteX0" fmla="*/ 0 w 12481621"/>
              <a:gd name="connsiteY0" fmla="*/ 218257 h 4404200"/>
              <a:gd name="connsiteX1" fmla="*/ 1653435 w 12481621"/>
              <a:gd name="connsiteY1" fmla="*/ 130575 h 4404200"/>
              <a:gd name="connsiteX2" fmla="*/ 3244241 w 12481621"/>
              <a:gd name="connsiteY2" fmla="*/ 1758958 h 4404200"/>
              <a:gd name="connsiteX3" fmla="*/ 4133589 w 12481621"/>
              <a:gd name="connsiteY3" fmla="*/ 3662915 h 4404200"/>
              <a:gd name="connsiteX4" fmla="*/ 6514227 w 12481621"/>
              <a:gd name="connsiteY4" fmla="*/ 3044094 h 4404200"/>
              <a:gd name="connsiteX5" fmla="*/ 8467594 w 12481621"/>
              <a:gd name="connsiteY5" fmla="*/ 3537654 h 4404200"/>
              <a:gd name="connsiteX6" fmla="*/ 9024894 w 12481621"/>
              <a:gd name="connsiteY6" fmla="*/ 1690239 h 4404200"/>
              <a:gd name="connsiteX7" fmla="*/ 8200514 w 12481621"/>
              <a:gd name="connsiteY7" fmla="*/ 2178232 h 4404200"/>
              <a:gd name="connsiteX8" fmla="*/ 12475923 w 12481621"/>
              <a:gd name="connsiteY8" fmla="*/ 2735989 h 4404200"/>
              <a:gd name="connsiteX0" fmla="*/ 0 w 12475923"/>
              <a:gd name="connsiteY0" fmla="*/ 218257 h 4404200"/>
              <a:gd name="connsiteX1" fmla="*/ 1653435 w 12475923"/>
              <a:gd name="connsiteY1" fmla="*/ 130575 h 4404200"/>
              <a:gd name="connsiteX2" fmla="*/ 3244241 w 12475923"/>
              <a:gd name="connsiteY2" fmla="*/ 1758958 h 4404200"/>
              <a:gd name="connsiteX3" fmla="*/ 4133589 w 12475923"/>
              <a:gd name="connsiteY3" fmla="*/ 3662915 h 4404200"/>
              <a:gd name="connsiteX4" fmla="*/ 6514227 w 12475923"/>
              <a:gd name="connsiteY4" fmla="*/ 3044094 h 4404200"/>
              <a:gd name="connsiteX5" fmla="*/ 8467594 w 12475923"/>
              <a:gd name="connsiteY5" fmla="*/ 3537654 h 4404200"/>
              <a:gd name="connsiteX6" fmla="*/ 9024894 w 12475923"/>
              <a:gd name="connsiteY6" fmla="*/ 1690239 h 4404200"/>
              <a:gd name="connsiteX7" fmla="*/ 8095268 w 12475923"/>
              <a:gd name="connsiteY7" fmla="*/ 1695632 h 4404200"/>
              <a:gd name="connsiteX8" fmla="*/ 12475923 w 12475923"/>
              <a:gd name="connsiteY8" fmla="*/ 2735989 h 4404200"/>
              <a:gd name="connsiteX0" fmla="*/ 0 w 12475923"/>
              <a:gd name="connsiteY0" fmla="*/ 218257 h 4404200"/>
              <a:gd name="connsiteX1" fmla="*/ 1653435 w 12475923"/>
              <a:gd name="connsiteY1" fmla="*/ 130575 h 4404200"/>
              <a:gd name="connsiteX2" fmla="*/ 3244241 w 12475923"/>
              <a:gd name="connsiteY2" fmla="*/ 1758958 h 4404200"/>
              <a:gd name="connsiteX3" fmla="*/ 4133589 w 12475923"/>
              <a:gd name="connsiteY3" fmla="*/ 3662915 h 4404200"/>
              <a:gd name="connsiteX4" fmla="*/ 6514227 w 12475923"/>
              <a:gd name="connsiteY4" fmla="*/ 3044094 h 4404200"/>
              <a:gd name="connsiteX5" fmla="*/ 8467594 w 12475923"/>
              <a:gd name="connsiteY5" fmla="*/ 3537654 h 4404200"/>
              <a:gd name="connsiteX6" fmla="*/ 9216250 w 12475923"/>
              <a:gd name="connsiteY6" fmla="*/ 1372739 h 4404200"/>
              <a:gd name="connsiteX7" fmla="*/ 8095268 w 12475923"/>
              <a:gd name="connsiteY7" fmla="*/ 1695632 h 4404200"/>
              <a:gd name="connsiteX8" fmla="*/ 12475923 w 12475923"/>
              <a:gd name="connsiteY8" fmla="*/ 2735989 h 4404200"/>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514227 w 12126699"/>
              <a:gd name="connsiteY4" fmla="*/ 3044094 h 5098189"/>
              <a:gd name="connsiteX5" fmla="*/ 8467594 w 12126699"/>
              <a:gd name="connsiteY5" fmla="*/ 3537654 h 5098189"/>
              <a:gd name="connsiteX6" fmla="*/ 9216250 w 12126699"/>
              <a:gd name="connsiteY6" fmla="*/ 1372739 h 5098189"/>
              <a:gd name="connsiteX7" fmla="*/ 8095268 w 12126699"/>
              <a:gd name="connsiteY7" fmla="*/ 1695632 h 5098189"/>
              <a:gd name="connsiteX8" fmla="*/ 12126699 w 12126699"/>
              <a:gd name="connsiteY8"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514227 w 12126699"/>
              <a:gd name="connsiteY4" fmla="*/ 3044094 h 5098189"/>
              <a:gd name="connsiteX5" fmla="*/ 8467594 w 12126699"/>
              <a:gd name="connsiteY5" fmla="*/ 3537654 h 5098189"/>
              <a:gd name="connsiteX6" fmla="*/ 9216250 w 12126699"/>
              <a:gd name="connsiteY6" fmla="*/ 1372739 h 5098189"/>
              <a:gd name="connsiteX7" fmla="*/ 8444492 w 12126699"/>
              <a:gd name="connsiteY7" fmla="*/ 2508432 h 5098189"/>
              <a:gd name="connsiteX8" fmla="*/ 12126699 w 12126699"/>
              <a:gd name="connsiteY8"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514227 w 12126699"/>
              <a:gd name="connsiteY4" fmla="*/ 3044094 h 5098189"/>
              <a:gd name="connsiteX5" fmla="*/ 8467594 w 12126699"/>
              <a:gd name="connsiteY5" fmla="*/ 3537654 h 5098189"/>
              <a:gd name="connsiteX6" fmla="*/ 9216250 w 12126699"/>
              <a:gd name="connsiteY6" fmla="*/ 1372739 h 5098189"/>
              <a:gd name="connsiteX7" fmla="*/ 8444492 w 12126699"/>
              <a:gd name="connsiteY7" fmla="*/ 2508432 h 5098189"/>
              <a:gd name="connsiteX8" fmla="*/ 12126699 w 12126699"/>
              <a:gd name="connsiteY8"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95092 w 12126699"/>
              <a:gd name="connsiteY4" fmla="*/ 2828194 h 5098189"/>
              <a:gd name="connsiteX5" fmla="*/ 8467594 w 12126699"/>
              <a:gd name="connsiteY5" fmla="*/ 3537654 h 5098189"/>
              <a:gd name="connsiteX6" fmla="*/ 9216250 w 12126699"/>
              <a:gd name="connsiteY6" fmla="*/ 1372739 h 5098189"/>
              <a:gd name="connsiteX7" fmla="*/ 8444492 w 12126699"/>
              <a:gd name="connsiteY7" fmla="*/ 2508432 h 5098189"/>
              <a:gd name="connsiteX8" fmla="*/ 12126699 w 12126699"/>
              <a:gd name="connsiteY8"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95092 w 12126699"/>
              <a:gd name="connsiteY4" fmla="*/ 2828194 h 5098189"/>
              <a:gd name="connsiteX5" fmla="*/ 8285806 w 12126699"/>
              <a:gd name="connsiteY5" fmla="*/ 3321754 h 5098189"/>
              <a:gd name="connsiteX6" fmla="*/ 9216250 w 12126699"/>
              <a:gd name="connsiteY6" fmla="*/ 1372739 h 5098189"/>
              <a:gd name="connsiteX7" fmla="*/ 8444492 w 12126699"/>
              <a:gd name="connsiteY7" fmla="*/ 2508432 h 5098189"/>
              <a:gd name="connsiteX8" fmla="*/ 12126699 w 12126699"/>
              <a:gd name="connsiteY8"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95092 w 12126699"/>
              <a:gd name="connsiteY4" fmla="*/ 2828194 h 5098189"/>
              <a:gd name="connsiteX5" fmla="*/ 7180616 w 12126699"/>
              <a:gd name="connsiteY5" fmla="*/ 2581918 h 5098189"/>
              <a:gd name="connsiteX6" fmla="*/ 8285806 w 12126699"/>
              <a:gd name="connsiteY6" fmla="*/ 3321754 h 5098189"/>
              <a:gd name="connsiteX7" fmla="*/ 9216250 w 12126699"/>
              <a:gd name="connsiteY7" fmla="*/ 1372739 h 5098189"/>
              <a:gd name="connsiteX8" fmla="*/ 8444492 w 12126699"/>
              <a:gd name="connsiteY8" fmla="*/ 25084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9216250 w 12126699"/>
              <a:gd name="connsiteY7" fmla="*/ 1372739 h 5098189"/>
              <a:gd name="connsiteX8" fmla="*/ 8444492 w 12126699"/>
              <a:gd name="connsiteY8" fmla="*/ 25084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9216250 w 12126699"/>
              <a:gd name="connsiteY7" fmla="*/ 1372739 h 5098189"/>
              <a:gd name="connsiteX8" fmla="*/ 7521202 w 12126699"/>
              <a:gd name="connsiteY8" fmla="*/ 34863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8312095 w 12126699"/>
              <a:gd name="connsiteY7" fmla="*/ 2503039 h 5098189"/>
              <a:gd name="connsiteX8" fmla="*/ 7521202 w 12126699"/>
              <a:gd name="connsiteY8" fmla="*/ 34863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9297576 w 12126699"/>
              <a:gd name="connsiteY7" fmla="*/ 3468239 h 5098189"/>
              <a:gd name="connsiteX8" fmla="*/ 7521202 w 12126699"/>
              <a:gd name="connsiteY8" fmla="*/ 34863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9297576 w 12126699"/>
              <a:gd name="connsiteY7" fmla="*/ 3468239 h 5098189"/>
              <a:gd name="connsiteX8" fmla="*/ 9764845 w 12126699"/>
              <a:gd name="connsiteY8" fmla="*/ 44261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8756997 w 12126699"/>
              <a:gd name="connsiteY7" fmla="*/ 2680839 h 5098189"/>
              <a:gd name="connsiteX8" fmla="*/ 9764845 w 12126699"/>
              <a:gd name="connsiteY8" fmla="*/ 44261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8756997 w 12126699"/>
              <a:gd name="connsiteY7" fmla="*/ 2680839 h 5098189"/>
              <a:gd name="connsiteX8" fmla="*/ 9764845 w 12126699"/>
              <a:gd name="connsiteY8" fmla="*/ 44261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8756997 w 12126699"/>
              <a:gd name="connsiteY7" fmla="*/ 2680839 h 5098189"/>
              <a:gd name="connsiteX8" fmla="*/ 9597409 w 12126699"/>
              <a:gd name="connsiteY8" fmla="*/ 48579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8756997 w 12126699"/>
              <a:gd name="connsiteY7" fmla="*/ 2680839 h 5098189"/>
              <a:gd name="connsiteX8" fmla="*/ 9597409 w 12126699"/>
              <a:gd name="connsiteY8" fmla="*/ 4857932 h 5098189"/>
              <a:gd name="connsiteX9" fmla="*/ 12126699 w 12126699"/>
              <a:gd name="connsiteY9" fmla="*/ 5098189 h 5098189"/>
              <a:gd name="connsiteX0" fmla="*/ 0 w 12126699"/>
              <a:gd name="connsiteY0" fmla="*/ 218257 h 5098189"/>
              <a:gd name="connsiteX1" fmla="*/ 1653435 w 12126699"/>
              <a:gd name="connsiteY1" fmla="*/ 130575 h 5098189"/>
              <a:gd name="connsiteX2" fmla="*/ 3244241 w 12126699"/>
              <a:gd name="connsiteY2" fmla="*/ 1758958 h 5098189"/>
              <a:gd name="connsiteX3" fmla="*/ 4133589 w 12126699"/>
              <a:gd name="connsiteY3" fmla="*/ 3662915 h 5098189"/>
              <a:gd name="connsiteX4" fmla="*/ 6461605 w 12126699"/>
              <a:gd name="connsiteY4" fmla="*/ 3450494 h 5098189"/>
              <a:gd name="connsiteX5" fmla="*/ 7180616 w 12126699"/>
              <a:gd name="connsiteY5" fmla="*/ 2581918 h 5098189"/>
              <a:gd name="connsiteX6" fmla="*/ 8285806 w 12126699"/>
              <a:gd name="connsiteY6" fmla="*/ 3321754 h 5098189"/>
              <a:gd name="connsiteX7" fmla="*/ 8756997 w 12126699"/>
              <a:gd name="connsiteY7" fmla="*/ 2680839 h 5098189"/>
              <a:gd name="connsiteX8" fmla="*/ 9597409 w 12126699"/>
              <a:gd name="connsiteY8" fmla="*/ 4857932 h 5098189"/>
              <a:gd name="connsiteX9" fmla="*/ 12126699 w 12126699"/>
              <a:gd name="connsiteY9" fmla="*/ 5098189 h 5098189"/>
              <a:gd name="connsiteX0" fmla="*/ 0 w 11275167"/>
              <a:gd name="connsiteY0" fmla="*/ 218257 h 4863714"/>
              <a:gd name="connsiteX1" fmla="*/ 1653435 w 11275167"/>
              <a:gd name="connsiteY1" fmla="*/ 130575 h 4863714"/>
              <a:gd name="connsiteX2" fmla="*/ 3244241 w 11275167"/>
              <a:gd name="connsiteY2" fmla="*/ 1758958 h 4863714"/>
              <a:gd name="connsiteX3" fmla="*/ 4133589 w 11275167"/>
              <a:gd name="connsiteY3" fmla="*/ 3662915 h 4863714"/>
              <a:gd name="connsiteX4" fmla="*/ 6461605 w 11275167"/>
              <a:gd name="connsiteY4" fmla="*/ 3450494 h 4863714"/>
              <a:gd name="connsiteX5" fmla="*/ 7180616 w 11275167"/>
              <a:gd name="connsiteY5" fmla="*/ 2581918 h 4863714"/>
              <a:gd name="connsiteX6" fmla="*/ 8285806 w 11275167"/>
              <a:gd name="connsiteY6" fmla="*/ 3321754 h 4863714"/>
              <a:gd name="connsiteX7" fmla="*/ 8756997 w 11275167"/>
              <a:gd name="connsiteY7" fmla="*/ 2680839 h 4863714"/>
              <a:gd name="connsiteX8" fmla="*/ 9597409 w 11275167"/>
              <a:gd name="connsiteY8" fmla="*/ 4857932 h 4863714"/>
              <a:gd name="connsiteX9" fmla="*/ 11275167 w 11275167"/>
              <a:gd name="connsiteY9" fmla="*/ 2913789 h 4863714"/>
              <a:gd name="connsiteX0" fmla="*/ 0 w 11275167"/>
              <a:gd name="connsiteY0" fmla="*/ 218257 h 6954005"/>
              <a:gd name="connsiteX1" fmla="*/ 1653435 w 11275167"/>
              <a:gd name="connsiteY1" fmla="*/ 130575 h 6954005"/>
              <a:gd name="connsiteX2" fmla="*/ 3244241 w 11275167"/>
              <a:gd name="connsiteY2" fmla="*/ 1758958 h 6954005"/>
              <a:gd name="connsiteX3" fmla="*/ 4133589 w 11275167"/>
              <a:gd name="connsiteY3" fmla="*/ 3662915 h 6954005"/>
              <a:gd name="connsiteX4" fmla="*/ 6461605 w 11275167"/>
              <a:gd name="connsiteY4" fmla="*/ 3450494 h 6954005"/>
              <a:gd name="connsiteX5" fmla="*/ 7180616 w 11275167"/>
              <a:gd name="connsiteY5" fmla="*/ 2581918 h 6954005"/>
              <a:gd name="connsiteX6" fmla="*/ 8386267 w 11275167"/>
              <a:gd name="connsiteY6" fmla="*/ 6953954 h 6954005"/>
              <a:gd name="connsiteX7" fmla="*/ 8756997 w 11275167"/>
              <a:gd name="connsiteY7" fmla="*/ 2680839 h 6954005"/>
              <a:gd name="connsiteX8" fmla="*/ 9597409 w 11275167"/>
              <a:gd name="connsiteY8" fmla="*/ 4857932 h 6954005"/>
              <a:gd name="connsiteX9" fmla="*/ 11275167 w 11275167"/>
              <a:gd name="connsiteY9" fmla="*/ 2913789 h 6954005"/>
              <a:gd name="connsiteX0" fmla="*/ 0 w 11275167"/>
              <a:gd name="connsiteY0" fmla="*/ 218257 h 6954229"/>
              <a:gd name="connsiteX1" fmla="*/ 1653435 w 11275167"/>
              <a:gd name="connsiteY1" fmla="*/ 130575 h 6954229"/>
              <a:gd name="connsiteX2" fmla="*/ 3244241 w 11275167"/>
              <a:gd name="connsiteY2" fmla="*/ 1758958 h 6954229"/>
              <a:gd name="connsiteX3" fmla="*/ 4133589 w 11275167"/>
              <a:gd name="connsiteY3" fmla="*/ 3662915 h 6954229"/>
              <a:gd name="connsiteX4" fmla="*/ 6461605 w 11275167"/>
              <a:gd name="connsiteY4" fmla="*/ 3450494 h 6954229"/>
              <a:gd name="connsiteX5" fmla="*/ 7180616 w 11275167"/>
              <a:gd name="connsiteY5" fmla="*/ 2581918 h 6954229"/>
              <a:gd name="connsiteX6" fmla="*/ 8386267 w 11275167"/>
              <a:gd name="connsiteY6" fmla="*/ 6953954 h 6954229"/>
              <a:gd name="connsiteX7" fmla="*/ 8967488 w 11275167"/>
              <a:gd name="connsiteY7" fmla="*/ 2807839 h 6954229"/>
              <a:gd name="connsiteX8" fmla="*/ 9597409 w 11275167"/>
              <a:gd name="connsiteY8" fmla="*/ 4857932 h 6954229"/>
              <a:gd name="connsiteX9" fmla="*/ 11275167 w 11275167"/>
              <a:gd name="connsiteY9" fmla="*/ 2913789 h 6954229"/>
              <a:gd name="connsiteX0" fmla="*/ 0 w 11275167"/>
              <a:gd name="connsiteY0" fmla="*/ 218257 h 6954229"/>
              <a:gd name="connsiteX1" fmla="*/ 1653435 w 11275167"/>
              <a:gd name="connsiteY1" fmla="*/ 130575 h 6954229"/>
              <a:gd name="connsiteX2" fmla="*/ 3244241 w 11275167"/>
              <a:gd name="connsiteY2" fmla="*/ 1758958 h 6954229"/>
              <a:gd name="connsiteX3" fmla="*/ 4133589 w 11275167"/>
              <a:gd name="connsiteY3" fmla="*/ 3662915 h 6954229"/>
              <a:gd name="connsiteX4" fmla="*/ 6289385 w 11275167"/>
              <a:gd name="connsiteY4" fmla="*/ 3221894 h 6954229"/>
              <a:gd name="connsiteX5" fmla="*/ 7180616 w 11275167"/>
              <a:gd name="connsiteY5" fmla="*/ 2581918 h 6954229"/>
              <a:gd name="connsiteX6" fmla="*/ 8386267 w 11275167"/>
              <a:gd name="connsiteY6" fmla="*/ 6953954 h 6954229"/>
              <a:gd name="connsiteX7" fmla="*/ 8967488 w 11275167"/>
              <a:gd name="connsiteY7" fmla="*/ 2807839 h 6954229"/>
              <a:gd name="connsiteX8" fmla="*/ 9597409 w 11275167"/>
              <a:gd name="connsiteY8" fmla="*/ 4857932 h 6954229"/>
              <a:gd name="connsiteX9" fmla="*/ 11275167 w 11275167"/>
              <a:gd name="connsiteY9" fmla="*/ 2913789 h 6954229"/>
              <a:gd name="connsiteX0" fmla="*/ 0 w 11275167"/>
              <a:gd name="connsiteY0" fmla="*/ 218257 h 6954229"/>
              <a:gd name="connsiteX1" fmla="*/ 1653435 w 11275167"/>
              <a:gd name="connsiteY1" fmla="*/ 130575 h 6954229"/>
              <a:gd name="connsiteX2" fmla="*/ 3244241 w 11275167"/>
              <a:gd name="connsiteY2" fmla="*/ 1758958 h 6954229"/>
              <a:gd name="connsiteX3" fmla="*/ 4133589 w 11275167"/>
              <a:gd name="connsiteY3" fmla="*/ 3662915 h 6954229"/>
              <a:gd name="connsiteX4" fmla="*/ 6289385 w 11275167"/>
              <a:gd name="connsiteY4" fmla="*/ 3221894 h 6954229"/>
              <a:gd name="connsiteX5" fmla="*/ 7180616 w 11275167"/>
              <a:gd name="connsiteY5" fmla="*/ 2581918 h 6954229"/>
              <a:gd name="connsiteX6" fmla="*/ 8386267 w 11275167"/>
              <a:gd name="connsiteY6" fmla="*/ 6953954 h 6954229"/>
              <a:gd name="connsiteX7" fmla="*/ 8967488 w 11275167"/>
              <a:gd name="connsiteY7" fmla="*/ 2807839 h 6954229"/>
              <a:gd name="connsiteX8" fmla="*/ 9597409 w 11275167"/>
              <a:gd name="connsiteY8" fmla="*/ 4857932 h 6954229"/>
              <a:gd name="connsiteX9" fmla="*/ 11275167 w 11275167"/>
              <a:gd name="connsiteY9" fmla="*/ 2913789 h 6954229"/>
              <a:gd name="connsiteX0" fmla="*/ 0 w 11275167"/>
              <a:gd name="connsiteY0" fmla="*/ 218257 h 6954229"/>
              <a:gd name="connsiteX1" fmla="*/ 1653435 w 11275167"/>
              <a:gd name="connsiteY1" fmla="*/ 130575 h 6954229"/>
              <a:gd name="connsiteX2" fmla="*/ 3244241 w 11275167"/>
              <a:gd name="connsiteY2" fmla="*/ 1758958 h 6954229"/>
              <a:gd name="connsiteX3" fmla="*/ 4133589 w 11275167"/>
              <a:gd name="connsiteY3" fmla="*/ 3662915 h 6954229"/>
              <a:gd name="connsiteX4" fmla="*/ 6289385 w 11275167"/>
              <a:gd name="connsiteY4" fmla="*/ 3221894 h 6954229"/>
              <a:gd name="connsiteX5" fmla="*/ 7180616 w 11275167"/>
              <a:gd name="connsiteY5" fmla="*/ 2581918 h 6954229"/>
              <a:gd name="connsiteX6" fmla="*/ 8386267 w 11275167"/>
              <a:gd name="connsiteY6" fmla="*/ 6953954 h 6954229"/>
              <a:gd name="connsiteX7" fmla="*/ 8967488 w 11275167"/>
              <a:gd name="connsiteY7" fmla="*/ 2807839 h 6954229"/>
              <a:gd name="connsiteX8" fmla="*/ 9597409 w 11275167"/>
              <a:gd name="connsiteY8" fmla="*/ 4857932 h 6954229"/>
              <a:gd name="connsiteX9" fmla="*/ 11275167 w 11275167"/>
              <a:gd name="connsiteY9" fmla="*/ 2913789 h 6954229"/>
              <a:gd name="connsiteX0" fmla="*/ 0 w 11275167"/>
              <a:gd name="connsiteY0" fmla="*/ 218257 h 6954229"/>
              <a:gd name="connsiteX1" fmla="*/ 1653435 w 11275167"/>
              <a:gd name="connsiteY1" fmla="*/ 130575 h 6954229"/>
              <a:gd name="connsiteX2" fmla="*/ 3244241 w 11275167"/>
              <a:gd name="connsiteY2" fmla="*/ 1758958 h 6954229"/>
              <a:gd name="connsiteX3" fmla="*/ 4133589 w 11275167"/>
              <a:gd name="connsiteY3" fmla="*/ 3662915 h 6954229"/>
              <a:gd name="connsiteX4" fmla="*/ 6289385 w 11275167"/>
              <a:gd name="connsiteY4" fmla="*/ 3221894 h 6954229"/>
              <a:gd name="connsiteX5" fmla="*/ 7180616 w 11275167"/>
              <a:gd name="connsiteY5" fmla="*/ 2581918 h 6954229"/>
              <a:gd name="connsiteX6" fmla="*/ 8386267 w 11275167"/>
              <a:gd name="connsiteY6" fmla="*/ 6953954 h 6954229"/>
              <a:gd name="connsiteX7" fmla="*/ 8967488 w 11275167"/>
              <a:gd name="connsiteY7" fmla="*/ 2807839 h 6954229"/>
              <a:gd name="connsiteX8" fmla="*/ 9597409 w 11275167"/>
              <a:gd name="connsiteY8" fmla="*/ 4857932 h 6954229"/>
              <a:gd name="connsiteX9" fmla="*/ 11275167 w 11275167"/>
              <a:gd name="connsiteY9" fmla="*/ 2913789 h 6954229"/>
              <a:gd name="connsiteX0" fmla="*/ 0 w 11275167"/>
              <a:gd name="connsiteY0" fmla="*/ 218257 h 6953966"/>
              <a:gd name="connsiteX1" fmla="*/ 1653435 w 11275167"/>
              <a:gd name="connsiteY1" fmla="*/ 130575 h 6953966"/>
              <a:gd name="connsiteX2" fmla="*/ 3244241 w 11275167"/>
              <a:gd name="connsiteY2" fmla="*/ 1758958 h 6953966"/>
              <a:gd name="connsiteX3" fmla="*/ 4133589 w 11275167"/>
              <a:gd name="connsiteY3" fmla="*/ 3662915 h 6953966"/>
              <a:gd name="connsiteX4" fmla="*/ 6289385 w 11275167"/>
              <a:gd name="connsiteY4" fmla="*/ 3221894 h 6953966"/>
              <a:gd name="connsiteX5" fmla="*/ 6989261 w 11275167"/>
              <a:gd name="connsiteY5" fmla="*/ 2759718 h 6953966"/>
              <a:gd name="connsiteX6" fmla="*/ 8386267 w 11275167"/>
              <a:gd name="connsiteY6" fmla="*/ 6953954 h 6953966"/>
              <a:gd name="connsiteX7" fmla="*/ 8967488 w 11275167"/>
              <a:gd name="connsiteY7" fmla="*/ 2807839 h 6953966"/>
              <a:gd name="connsiteX8" fmla="*/ 9597409 w 11275167"/>
              <a:gd name="connsiteY8" fmla="*/ 4857932 h 6953966"/>
              <a:gd name="connsiteX9" fmla="*/ 11275167 w 11275167"/>
              <a:gd name="connsiteY9" fmla="*/ 2913789 h 6953966"/>
              <a:gd name="connsiteX0" fmla="*/ 0 w 11275167"/>
              <a:gd name="connsiteY0" fmla="*/ 218257 h 6953966"/>
              <a:gd name="connsiteX1" fmla="*/ 1653435 w 11275167"/>
              <a:gd name="connsiteY1" fmla="*/ 130575 h 6953966"/>
              <a:gd name="connsiteX2" fmla="*/ 3244241 w 11275167"/>
              <a:gd name="connsiteY2" fmla="*/ 1758958 h 6953966"/>
              <a:gd name="connsiteX3" fmla="*/ 4133589 w 11275167"/>
              <a:gd name="connsiteY3" fmla="*/ 3662915 h 6953966"/>
              <a:gd name="connsiteX4" fmla="*/ 6289385 w 11275167"/>
              <a:gd name="connsiteY4" fmla="*/ 3221894 h 6953966"/>
              <a:gd name="connsiteX5" fmla="*/ 6989261 w 11275167"/>
              <a:gd name="connsiteY5" fmla="*/ 2759718 h 6953966"/>
              <a:gd name="connsiteX6" fmla="*/ 8386267 w 11275167"/>
              <a:gd name="connsiteY6" fmla="*/ 6953954 h 6953966"/>
              <a:gd name="connsiteX7" fmla="*/ 8967488 w 11275167"/>
              <a:gd name="connsiteY7" fmla="*/ 2807839 h 6953966"/>
              <a:gd name="connsiteX8" fmla="*/ 9597409 w 11275167"/>
              <a:gd name="connsiteY8" fmla="*/ 4857932 h 6953966"/>
              <a:gd name="connsiteX9" fmla="*/ 11275167 w 11275167"/>
              <a:gd name="connsiteY9" fmla="*/ 2913789 h 6953966"/>
              <a:gd name="connsiteX0" fmla="*/ 0 w 11275167"/>
              <a:gd name="connsiteY0" fmla="*/ 218257 h 7133974"/>
              <a:gd name="connsiteX1" fmla="*/ 1653435 w 11275167"/>
              <a:gd name="connsiteY1" fmla="*/ 130575 h 7133974"/>
              <a:gd name="connsiteX2" fmla="*/ 3244241 w 11275167"/>
              <a:gd name="connsiteY2" fmla="*/ 1758958 h 7133974"/>
              <a:gd name="connsiteX3" fmla="*/ 4133589 w 11275167"/>
              <a:gd name="connsiteY3" fmla="*/ 3662915 h 7133974"/>
              <a:gd name="connsiteX4" fmla="*/ 6289385 w 11275167"/>
              <a:gd name="connsiteY4" fmla="*/ 3221894 h 7133974"/>
              <a:gd name="connsiteX5" fmla="*/ 6989261 w 11275167"/>
              <a:gd name="connsiteY5" fmla="*/ 2759718 h 7133974"/>
              <a:gd name="connsiteX6" fmla="*/ 8386267 w 11275167"/>
              <a:gd name="connsiteY6" fmla="*/ 6953954 h 7133974"/>
              <a:gd name="connsiteX7" fmla="*/ 8967488 w 11275167"/>
              <a:gd name="connsiteY7" fmla="*/ 2807839 h 7133974"/>
              <a:gd name="connsiteX8" fmla="*/ 9429973 w 11275167"/>
              <a:gd name="connsiteY8" fmla="*/ 7131232 h 7133974"/>
              <a:gd name="connsiteX9" fmla="*/ 11275167 w 11275167"/>
              <a:gd name="connsiteY9" fmla="*/ 2913789 h 71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5167" h="7133974">
                <a:moveTo>
                  <a:pt x="0" y="218257"/>
                </a:moveTo>
                <a:cubicBezTo>
                  <a:pt x="556364" y="46024"/>
                  <a:pt x="1112728" y="-126209"/>
                  <a:pt x="1653435" y="130575"/>
                </a:cubicBezTo>
                <a:cubicBezTo>
                  <a:pt x="2194142" y="387359"/>
                  <a:pt x="2830882" y="1170235"/>
                  <a:pt x="3244241" y="1758958"/>
                </a:cubicBezTo>
                <a:cubicBezTo>
                  <a:pt x="3657600" y="2347681"/>
                  <a:pt x="3626065" y="3419092"/>
                  <a:pt x="4133589" y="3662915"/>
                </a:cubicBezTo>
                <a:cubicBezTo>
                  <a:pt x="4641113" y="3906738"/>
                  <a:pt x="5813440" y="3372427"/>
                  <a:pt x="6289385" y="3221894"/>
                </a:cubicBezTo>
                <a:cubicBezTo>
                  <a:pt x="6765330" y="3071361"/>
                  <a:pt x="6752999" y="2448858"/>
                  <a:pt x="6989261" y="2759718"/>
                </a:cubicBezTo>
                <a:cubicBezTo>
                  <a:pt x="7479069" y="3629378"/>
                  <a:pt x="8056563" y="6945934"/>
                  <a:pt x="8386267" y="6953954"/>
                </a:cubicBezTo>
                <a:cubicBezTo>
                  <a:pt x="8715971" y="6961974"/>
                  <a:pt x="8793537" y="2778293"/>
                  <a:pt x="8967488" y="2807839"/>
                </a:cubicBezTo>
                <a:cubicBezTo>
                  <a:pt x="9141439" y="2837385"/>
                  <a:pt x="8904236" y="7259624"/>
                  <a:pt x="9429973" y="7131232"/>
                </a:cubicBezTo>
                <a:cubicBezTo>
                  <a:pt x="10067363" y="5560318"/>
                  <a:pt x="10432070" y="2833703"/>
                  <a:pt x="11275167" y="2913789"/>
                </a:cubicBezTo>
              </a:path>
            </a:pathLst>
          </a:custGeom>
          <a:noFill/>
          <a:ln w="88900">
            <a:solidFill>
              <a:schemeClr val="accent4">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tropolis"/>
              <a:ea typeface="+mn-ea"/>
              <a:cs typeface="+mn-cs"/>
            </a:endParaRPr>
          </a:p>
        </p:txBody>
      </p:sp>
      <p:sp>
        <p:nvSpPr>
          <p:cNvPr id="6" name="Title 1">
            <a:extLst>
              <a:ext uri="{FF2B5EF4-FFF2-40B4-BE49-F238E27FC236}">
                <a16:creationId xmlns:a16="http://schemas.microsoft.com/office/drawing/2014/main" id="{27C0792A-9E75-D343-E529-168B0F434F31}"/>
              </a:ext>
            </a:extLst>
          </p:cNvPr>
          <p:cNvSpPr>
            <a:spLocks noGrp="1"/>
          </p:cNvSpPr>
          <p:nvPr>
            <p:ph type="title"/>
          </p:nvPr>
        </p:nvSpPr>
        <p:spPr/>
        <p:txBody>
          <a:bodyPr/>
          <a:lstStyle/>
          <a:p>
            <a:r>
              <a:rPr lang="en-US" dirty="0"/>
              <a:t>VMware Cloud Disaster Recovery</a:t>
            </a:r>
            <a:endParaRPr lang="en-AE" dirty="0"/>
          </a:p>
        </p:txBody>
      </p:sp>
      <p:sp>
        <p:nvSpPr>
          <p:cNvPr id="2" name="Oval 1">
            <a:extLst>
              <a:ext uri="{FF2B5EF4-FFF2-40B4-BE49-F238E27FC236}">
                <a16:creationId xmlns:a16="http://schemas.microsoft.com/office/drawing/2014/main" id="{889D9C76-D68C-C4A3-98F0-CE7CAC64ACA7}"/>
              </a:ext>
            </a:extLst>
          </p:cNvPr>
          <p:cNvSpPr/>
          <p:nvPr/>
        </p:nvSpPr>
        <p:spPr>
          <a:xfrm>
            <a:off x="8011750" y="2645924"/>
            <a:ext cx="2597921" cy="2597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7" name="Subtitle 2">
            <a:extLst>
              <a:ext uri="{FF2B5EF4-FFF2-40B4-BE49-F238E27FC236}">
                <a16:creationId xmlns:a16="http://schemas.microsoft.com/office/drawing/2014/main" id="{7862E7AA-A0E5-82A4-4700-8A9A483713E5}"/>
              </a:ext>
            </a:extLst>
          </p:cNvPr>
          <p:cNvSpPr>
            <a:spLocks noGrp="1"/>
          </p:cNvSpPr>
          <p:nvPr>
            <p:ph type="subTitle" idx="10"/>
          </p:nvPr>
        </p:nvSpPr>
        <p:spPr>
          <a:xfrm>
            <a:off x="570881" y="1962911"/>
            <a:ext cx="7113970" cy="4408705"/>
          </a:xfrm>
        </p:spPr>
        <p:txBody>
          <a:bodyPr/>
          <a:lstStyle/>
          <a:p>
            <a:r>
              <a:rPr lang="en-US"/>
              <a:t>Reduced backup capacity infrastructure</a:t>
            </a:r>
          </a:p>
          <a:p>
            <a:r>
              <a:rPr lang="en-US"/>
              <a:t>Renewable powered, low PUE DCs</a:t>
            </a:r>
          </a:p>
          <a:p>
            <a:r>
              <a:rPr lang="en-US" b="1"/>
              <a:t>45% reduction in carbon emissions per year*</a:t>
            </a:r>
          </a:p>
          <a:p>
            <a:endParaRPr lang="en-US"/>
          </a:p>
          <a:p>
            <a:endParaRPr lang="en-AE"/>
          </a:p>
        </p:txBody>
      </p:sp>
      <p:sp>
        <p:nvSpPr>
          <p:cNvPr id="15" name="Freeform 14" descr="Add short text in all caps here to call attention, like NEW! or UPDATED.">
            <a:extLst>
              <a:ext uri="{FF2B5EF4-FFF2-40B4-BE49-F238E27FC236}">
                <a16:creationId xmlns:a16="http://schemas.microsoft.com/office/drawing/2014/main" id="{CD9AE915-3D5F-4B18-D835-7DE4DAED7DD4}"/>
              </a:ext>
            </a:extLst>
          </p:cNvPr>
          <p:cNvSpPr/>
          <p:nvPr/>
        </p:nvSpPr>
        <p:spPr bwMode="gray">
          <a:xfrm flipH="1">
            <a:off x="9241277" y="458718"/>
            <a:ext cx="2947548"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etropolis"/>
                <a:ea typeface="+mn-ea"/>
                <a:cs typeface="+mn-cs"/>
              </a:rPr>
              <a:t>Zero Carbon Clouds</a:t>
            </a:r>
          </a:p>
        </p:txBody>
      </p:sp>
      <p:pic>
        <p:nvPicPr>
          <p:cNvPr id="10" name="Picture 9">
            <a:extLst>
              <a:ext uri="{FF2B5EF4-FFF2-40B4-BE49-F238E27FC236}">
                <a16:creationId xmlns:a16="http://schemas.microsoft.com/office/drawing/2014/main" id="{0EBFA0BD-69A1-0E78-BF84-62331788DB77}"/>
              </a:ext>
            </a:extLst>
          </p:cNvPr>
          <p:cNvPicPr>
            <a:picLocks noChangeAspect="1"/>
          </p:cNvPicPr>
          <p:nvPr/>
        </p:nvPicPr>
        <p:blipFill>
          <a:blip r:embed="rId3"/>
          <a:stretch>
            <a:fillRect/>
          </a:stretch>
        </p:blipFill>
        <p:spPr>
          <a:xfrm>
            <a:off x="8260444" y="2894618"/>
            <a:ext cx="2100533" cy="2100533"/>
          </a:xfrm>
          <a:prstGeom prst="rect">
            <a:avLst/>
          </a:prstGeom>
        </p:spPr>
      </p:pic>
      <p:pic>
        <p:nvPicPr>
          <p:cNvPr id="14" name="Picture 13">
            <a:extLst>
              <a:ext uri="{FF2B5EF4-FFF2-40B4-BE49-F238E27FC236}">
                <a16:creationId xmlns:a16="http://schemas.microsoft.com/office/drawing/2014/main" id="{79DD6223-F641-C75C-37A1-4D2C653248B8}"/>
              </a:ext>
            </a:extLst>
          </p:cNvPr>
          <p:cNvPicPr>
            <a:picLocks noChangeAspect="1"/>
          </p:cNvPicPr>
          <p:nvPr/>
        </p:nvPicPr>
        <p:blipFill>
          <a:blip r:embed="rId4"/>
          <a:stretch>
            <a:fillRect/>
          </a:stretch>
        </p:blipFill>
        <p:spPr>
          <a:xfrm>
            <a:off x="8659916" y="3872254"/>
            <a:ext cx="1000265" cy="1181265"/>
          </a:xfrm>
          <a:prstGeom prst="rect">
            <a:avLst/>
          </a:prstGeom>
        </p:spPr>
      </p:pic>
      <p:sp>
        <p:nvSpPr>
          <p:cNvPr id="17" name="TextBox 16">
            <a:extLst>
              <a:ext uri="{FF2B5EF4-FFF2-40B4-BE49-F238E27FC236}">
                <a16:creationId xmlns:a16="http://schemas.microsoft.com/office/drawing/2014/main" id="{2A59310B-E2B5-B4E6-736F-F9006C5CFC66}"/>
              </a:ext>
            </a:extLst>
          </p:cNvPr>
          <p:cNvSpPr txBox="1"/>
          <p:nvPr/>
        </p:nvSpPr>
        <p:spPr>
          <a:xfrm>
            <a:off x="10146000" y="6482923"/>
            <a:ext cx="1455527" cy="145296"/>
          </a:xfrm>
          <a:prstGeom prst="rect">
            <a:avLst/>
          </a:prstGeom>
          <a:noFill/>
        </p:spPr>
        <p:txBody>
          <a:bodyPr wrap="non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800" b="0" i="0" u="none" strike="noStrike" kern="1200" cap="none" spc="0" normalizeH="0" baseline="0" noProof="0">
                <a:ln>
                  <a:noFill/>
                </a:ln>
                <a:solidFill>
                  <a:srgbClr val="F2F2F2">
                    <a:lumMod val="10000"/>
                  </a:srgbClr>
                </a:solidFill>
                <a:effectLst/>
                <a:uLnTx/>
                <a:uFillTx/>
                <a:latin typeface="Metropolis Light"/>
                <a:ea typeface="+mn-ea"/>
                <a:cs typeface="+mn-cs"/>
              </a:rPr>
              <a:t>* customer specific case study</a:t>
            </a:r>
            <a:endParaRPr kumimoji="0" lang="en-US" sz="800" b="0" i="0" u="none" strike="noStrike" kern="1200" cap="none" spc="0" normalizeH="0" baseline="0" noProof="0" err="1">
              <a:ln>
                <a:noFill/>
              </a:ln>
              <a:solidFill>
                <a:srgbClr val="F2F2F2">
                  <a:lumMod val="10000"/>
                </a:srgbClr>
              </a:solidFill>
              <a:effectLst/>
              <a:uLnTx/>
              <a:uFillTx/>
              <a:latin typeface="Metropolis"/>
              <a:ea typeface="+mn-ea"/>
              <a:cs typeface="+mn-cs"/>
            </a:endParaRPr>
          </a:p>
        </p:txBody>
      </p:sp>
    </p:spTree>
    <p:extLst>
      <p:ext uri="{BB962C8B-B14F-4D97-AF65-F5344CB8AC3E}">
        <p14:creationId xmlns:p14="http://schemas.microsoft.com/office/powerpoint/2010/main" val="326071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D719274-FAE3-6192-42A1-0DDB4C088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2843" y="4166045"/>
            <a:ext cx="2065866" cy="206586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5FF4C07-030B-784B-AB0A-E6424AC460E7}"/>
              </a:ext>
            </a:extLst>
          </p:cNvPr>
          <p:cNvSpPr>
            <a:spLocks noGrp="1"/>
          </p:cNvSpPr>
          <p:nvPr>
            <p:ph type="title" idx="4294967295"/>
          </p:nvPr>
        </p:nvSpPr>
        <p:spPr>
          <a:xfrm>
            <a:off x="579809" y="-465554"/>
            <a:ext cx="11001004" cy="381000"/>
          </a:xfrm>
        </p:spPr>
        <p:txBody>
          <a:bodyPr/>
          <a:lstStyle/>
          <a:p>
            <a:r>
              <a:rPr lang="en-US"/>
              <a:t>Quote</a:t>
            </a:r>
            <a:r>
              <a:rPr lang="en-US" baseline="0"/>
              <a:t> Slide: Leaf and Ocean Color Theme</a:t>
            </a:r>
            <a:endParaRPr lang="en-US"/>
          </a:p>
        </p:txBody>
      </p:sp>
      <p:sp>
        <p:nvSpPr>
          <p:cNvPr id="11" name="Text Placeholder 5">
            <a:extLst>
              <a:ext uri="{FF2B5EF4-FFF2-40B4-BE49-F238E27FC236}">
                <a16:creationId xmlns:a16="http://schemas.microsoft.com/office/drawing/2014/main" id="{4ABD0CA1-ACA8-B54B-B5A1-5A083BD3B7BF}"/>
              </a:ext>
            </a:extLst>
          </p:cNvPr>
          <p:cNvSpPr>
            <a:spLocks noGrp="1"/>
          </p:cNvSpPr>
          <p:nvPr>
            <p:ph type="body" sz="quarter" idx="16"/>
          </p:nvPr>
        </p:nvSpPr>
        <p:spPr>
          <a:xfrm>
            <a:off x="438912" y="1600200"/>
            <a:ext cx="5413248" cy="3200400"/>
          </a:xfrm>
        </p:spPr>
        <p:txBody>
          <a:bodyPr/>
          <a:lstStyle/>
          <a:p>
            <a:pPr marL="0" indent="0">
              <a:buNone/>
            </a:pPr>
            <a:r>
              <a:rPr lang="en-US"/>
              <a:t>ZF are currently investigating the optimization of Host Power Management features of their entire infrastructure.</a:t>
            </a:r>
            <a:br>
              <a:rPr lang="en-US"/>
            </a:br>
            <a:br>
              <a:rPr lang="en-US"/>
            </a:br>
            <a:r>
              <a:rPr lang="en-US"/>
              <a:t>Hosted VMware to talk for 4 hours to 300 employees about sustainability.</a:t>
            </a:r>
          </a:p>
        </p:txBody>
      </p:sp>
      <p:sp>
        <p:nvSpPr>
          <p:cNvPr id="9" name="Text Placeholder 9">
            <a:extLst>
              <a:ext uri="{FF2B5EF4-FFF2-40B4-BE49-F238E27FC236}">
                <a16:creationId xmlns:a16="http://schemas.microsoft.com/office/drawing/2014/main" id="{9480204B-EBA1-D44A-B0DA-234CE0BCE2BD}"/>
              </a:ext>
            </a:extLst>
          </p:cNvPr>
          <p:cNvSpPr>
            <a:spLocks noGrp="1"/>
          </p:cNvSpPr>
          <p:nvPr>
            <p:ph type="body" sz="quarter" idx="17"/>
          </p:nvPr>
        </p:nvSpPr>
        <p:spPr>
          <a:xfrm>
            <a:off x="612648" y="5065776"/>
            <a:ext cx="4581144" cy="274320"/>
          </a:xfrm>
        </p:spPr>
        <p:txBody>
          <a:bodyPr/>
          <a:lstStyle/>
          <a:p>
            <a:r>
              <a:rPr lang="en-US"/>
              <a:t>ZF Friedrichshafen</a:t>
            </a:r>
          </a:p>
        </p:txBody>
      </p:sp>
    </p:spTree>
    <p:extLst>
      <p:ext uri="{BB962C8B-B14F-4D97-AF65-F5344CB8AC3E}">
        <p14:creationId xmlns:p14="http://schemas.microsoft.com/office/powerpoint/2010/main" val="2536938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28397FB3-5612-47C1-BC6F-84DE28D08326}"/>
              </a:ext>
            </a:extLst>
          </p:cNvPr>
          <p:cNvGrpSpPr/>
          <p:nvPr/>
        </p:nvGrpSpPr>
        <p:grpSpPr>
          <a:xfrm>
            <a:off x="616504" y="1594445"/>
            <a:ext cx="10966561" cy="943567"/>
            <a:chOff x="0" y="2757621"/>
            <a:chExt cx="12188826" cy="943567"/>
          </a:xfrm>
        </p:grpSpPr>
        <p:grpSp>
          <p:nvGrpSpPr>
            <p:cNvPr id="364" name="Group 363">
              <a:extLst>
                <a:ext uri="{FF2B5EF4-FFF2-40B4-BE49-F238E27FC236}">
                  <a16:creationId xmlns:a16="http://schemas.microsoft.com/office/drawing/2014/main" id="{78226D6D-02B8-4746-AB2E-5851923269D1}"/>
                </a:ext>
              </a:extLst>
            </p:cNvPr>
            <p:cNvGrpSpPr/>
            <p:nvPr/>
          </p:nvGrpSpPr>
          <p:grpSpPr bwMode="gray">
            <a:xfrm>
              <a:off x="0" y="2757621"/>
              <a:ext cx="7543161" cy="943567"/>
              <a:chOff x="-170209" y="1371600"/>
              <a:chExt cx="11614844" cy="1452890"/>
            </a:xfrm>
          </p:grpSpPr>
          <p:grpSp>
            <p:nvGrpSpPr>
              <p:cNvPr id="611" name="Group 610">
                <a:extLst>
                  <a:ext uri="{FF2B5EF4-FFF2-40B4-BE49-F238E27FC236}">
                    <a16:creationId xmlns:a16="http://schemas.microsoft.com/office/drawing/2014/main" id="{9C671FEE-699E-4F0D-8A86-B219B81FB3B7}"/>
                  </a:ext>
                </a:extLst>
              </p:cNvPr>
              <p:cNvGrpSpPr/>
              <p:nvPr/>
            </p:nvGrpSpPr>
            <p:grpSpPr bwMode="gray">
              <a:xfrm>
                <a:off x="-170209" y="1371600"/>
                <a:ext cx="5807422" cy="1452890"/>
                <a:chOff x="-687322" y="-3611542"/>
                <a:chExt cx="7745100" cy="1937654"/>
              </a:xfrm>
            </p:grpSpPr>
            <p:sp>
              <p:nvSpPr>
                <p:cNvPr id="848" name="Rectangle 847">
                  <a:extLst>
                    <a:ext uri="{FF2B5EF4-FFF2-40B4-BE49-F238E27FC236}">
                      <a16:creationId xmlns:a16="http://schemas.microsoft.com/office/drawing/2014/main" id="{CD3FE3F4-2FA0-4E26-BF5E-90C737DBE1A7}"/>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849" name="Right Triangle 848">
                  <a:extLst>
                    <a:ext uri="{FF2B5EF4-FFF2-40B4-BE49-F238E27FC236}">
                      <a16:creationId xmlns:a16="http://schemas.microsoft.com/office/drawing/2014/main" id="{BABEED1F-D899-4797-93B6-7588B58B2BD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0" name="Right Triangle 849">
                  <a:extLst>
                    <a:ext uri="{FF2B5EF4-FFF2-40B4-BE49-F238E27FC236}">
                      <a16:creationId xmlns:a16="http://schemas.microsoft.com/office/drawing/2014/main" id="{C07BE929-C6FC-4AFC-9529-96BA9AC3D27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1" name="Right Triangle 850">
                  <a:extLst>
                    <a:ext uri="{FF2B5EF4-FFF2-40B4-BE49-F238E27FC236}">
                      <a16:creationId xmlns:a16="http://schemas.microsoft.com/office/drawing/2014/main" id="{5A268D14-561B-4352-8760-F511FE815AC0}"/>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2" name="Right Triangle 851">
                  <a:extLst>
                    <a:ext uri="{FF2B5EF4-FFF2-40B4-BE49-F238E27FC236}">
                      <a16:creationId xmlns:a16="http://schemas.microsoft.com/office/drawing/2014/main" id="{9B0C0D41-2662-4745-9141-872FDC4C0281}"/>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3" name="Right Triangle 852">
                  <a:extLst>
                    <a:ext uri="{FF2B5EF4-FFF2-40B4-BE49-F238E27FC236}">
                      <a16:creationId xmlns:a16="http://schemas.microsoft.com/office/drawing/2014/main" id="{BBFCE3E3-C431-4798-BD8F-734AED09E67F}"/>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4" name="Right Triangle 853">
                  <a:extLst>
                    <a:ext uri="{FF2B5EF4-FFF2-40B4-BE49-F238E27FC236}">
                      <a16:creationId xmlns:a16="http://schemas.microsoft.com/office/drawing/2014/main" id="{43C1413D-F1FC-43B0-A720-4DB14062DFB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5" name="Right Triangle 854">
                  <a:extLst>
                    <a:ext uri="{FF2B5EF4-FFF2-40B4-BE49-F238E27FC236}">
                      <a16:creationId xmlns:a16="http://schemas.microsoft.com/office/drawing/2014/main" id="{78B81C98-DAD6-476C-8AA4-131B50C6143B}"/>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6" name="Right Triangle 855">
                  <a:extLst>
                    <a:ext uri="{FF2B5EF4-FFF2-40B4-BE49-F238E27FC236}">
                      <a16:creationId xmlns:a16="http://schemas.microsoft.com/office/drawing/2014/main" id="{3A164ECC-3F0D-4FBA-9E41-5B43DAEBF665}"/>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7" name="Right Triangle 856">
                  <a:extLst>
                    <a:ext uri="{FF2B5EF4-FFF2-40B4-BE49-F238E27FC236}">
                      <a16:creationId xmlns:a16="http://schemas.microsoft.com/office/drawing/2014/main" id="{AE29AA82-831A-475A-8D6B-BA7D9CE220FC}"/>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8" name="Right Triangle 857">
                  <a:extLst>
                    <a:ext uri="{FF2B5EF4-FFF2-40B4-BE49-F238E27FC236}">
                      <a16:creationId xmlns:a16="http://schemas.microsoft.com/office/drawing/2014/main" id="{28177C11-AA69-4369-8460-15691DCC3C16}"/>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59" name="Right Triangle 858">
                  <a:extLst>
                    <a:ext uri="{FF2B5EF4-FFF2-40B4-BE49-F238E27FC236}">
                      <a16:creationId xmlns:a16="http://schemas.microsoft.com/office/drawing/2014/main" id="{40647C3D-4208-429E-AE0B-C84E2923265C}"/>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0" name="Right Triangle 859">
                  <a:extLst>
                    <a:ext uri="{FF2B5EF4-FFF2-40B4-BE49-F238E27FC236}">
                      <a16:creationId xmlns:a16="http://schemas.microsoft.com/office/drawing/2014/main" id="{826AD92C-5206-401D-821D-6F992EB19167}"/>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E23BFA20-49D9-4428-B87B-477011AAD481}"/>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ACCBD0DA-B019-4CC2-99E4-51129E8212D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Right Triangle 862">
                  <a:extLst>
                    <a:ext uri="{FF2B5EF4-FFF2-40B4-BE49-F238E27FC236}">
                      <a16:creationId xmlns:a16="http://schemas.microsoft.com/office/drawing/2014/main" id="{75ED1E6F-623C-40D8-8DDB-99C427C90C05}"/>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173BB835-E866-4CB3-A277-0BD3D78CD84D}"/>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ADF2F0E8-9351-4AA7-B04F-E9B54ACEC0B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BA48371C-7838-42C7-878B-301A28F86C7D}"/>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783E2A31-61D6-4EE5-AD0E-EBB80C9182B4}"/>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E19053EF-285F-4137-BBE1-EC0B4ADD874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FBDB8095-E24B-4039-A143-968C3CE3AB83}"/>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17EE895D-87D9-4033-8255-8F4CF499A811}"/>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B5DA9213-515B-4FAD-A22A-AD4B46E5619C}"/>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2" name="Right Triangle 871">
                  <a:extLst>
                    <a:ext uri="{FF2B5EF4-FFF2-40B4-BE49-F238E27FC236}">
                      <a16:creationId xmlns:a16="http://schemas.microsoft.com/office/drawing/2014/main" id="{0F4071B8-6C3E-4DDB-A4CF-069BC65821B5}"/>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E55781EE-D46C-4640-BD79-182DF9467A2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A978512B-63FA-4E65-AFE1-94413F82C45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79F8EEA8-991A-46DD-9194-562BDF036717}"/>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5AE0B42D-45D8-41C4-84EF-01EFFFFAB45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AFB96379-8C4F-4240-AA69-6B78A9EDD852}"/>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704F5DEA-6C8E-46B8-B114-74F7B2EF446D}"/>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20DA61C9-F0D1-48C4-9967-EFF7B4FEA678}"/>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6B813706-1962-4743-BEDA-DCE00D3150F6}"/>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5D850A4F-8CE2-4B94-839A-7233EFECA8F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4BAD2A8E-A975-4FBC-BAC2-5093BD179D8B}"/>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E41A8E50-9120-44D4-B929-AE966388C39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CE08D53B-4F99-4392-B3CF-465B345AA668}"/>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D039B75C-317E-4444-932A-0BA396E7486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4ED51B83-273B-4EF4-957A-A035722EC0B9}"/>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32722D5E-A474-4244-A400-05FEAA5163DD}"/>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3ADF899B-3BC2-404E-90A3-5786465F3E3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289E78C7-C167-42D6-8CAE-70BF379777A8}"/>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B164D73F-CB5A-4A0C-8B12-80EA90767889}"/>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85E6B82A-0791-4AE2-856E-10591CF8CC56}"/>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7C855817-ED3F-4781-B041-3EAE49FEED01}"/>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E45B11E7-EEEA-4214-8D23-2343DB46C7C7}"/>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EAE37703-AB69-4E11-BE22-DD1D36D73114}"/>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B4C509C5-5DBD-4677-9078-505247A0F99D}"/>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EF899F8E-B73A-4D41-89A4-21D3BD6C81D0}"/>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AA090F2B-C7E9-45E5-B32F-0C23936468F9}"/>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821EFBA0-532C-400C-A48B-3014C79EB959}"/>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55BA1565-9352-4252-B8C7-5C193130E6C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FB296122-13C7-4FB3-819E-D04BC51F61BE}"/>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4DBE7D54-EC3F-49CE-A78C-5A59E828661D}"/>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7EB01ADC-4891-476B-A029-136812CC6E54}"/>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1087C13D-21EB-4639-8A1D-671D1738B93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096FFA0B-4034-4D84-B9A8-B23F8A8E5EDA}"/>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FE2AE5FC-2C80-43A2-8A15-49AAB5EA3E3A}"/>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C3F0F665-DD7D-43C9-84B6-B54C9B515555}"/>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47C2FF89-443E-4A2A-810F-C337E1E6D431}"/>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D1CFA242-B2FA-4D29-AB1A-B6A45B2F36FB}"/>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BABEFBFD-B3CD-4F11-9794-32011ED7116E}"/>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25134AFB-85A6-4183-A167-40F438D4BCFD}"/>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E47DBE89-2981-4055-807B-37871793F44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94664260-3EC4-4721-9B79-28C376C8CF2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AC0000DE-66F2-4F3E-9480-A49C199B5449}"/>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51ABDA8E-3720-4871-9AE4-3F14C4CE56F3}"/>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5A5CE0DC-3E85-4E23-B9BD-38D7DE09F52D}"/>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400E9B9D-5227-454F-8996-91F8E1E166DB}"/>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CD5E8BF4-D3F7-43B3-AFCD-6E21C8B9CCEE}"/>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18" name="Group 917">
                  <a:extLst>
                    <a:ext uri="{FF2B5EF4-FFF2-40B4-BE49-F238E27FC236}">
                      <a16:creationId xmlns:a16="http://schemas.microsoft.com/office/drawing/2014/main" id="{EFF90CBE-A620-460A-B055-12C5F3813068}"/>
                    </a:ext>
                  </a:extLst>
                </p:cNvPr>
                <p:cNvGrpSpPr/>
                <p:nvPr/>
              </p:nvGrpSpPr>
              <p:grpSpPr bwMode="gray">
                <a:xfrm>
                  <a:off x="1246544" y="-3611542"/>
                  <a:ext cx="968389" cy="968389"/>
                  <a:chOff x="1246544" y="-3611542"/>
                  <a:chExt cx="968389" cy="968389"/>
                </a:xfrm>
              </p:grpSpPr>
              <p:sp>
                <p:nvSpPr>
                  <p:cNvPr id="947" name="Right Triangle 946">
                    <a:extLst>
                      <a:ext uri="{FF2B5EF4-FFF2-40B4-BE49-F238E27FC236}">
                        <a16:creationId xmlns:a16="http://schemas.microsoft.com/office/drawing/2014/main" id="{48E1ED8C-2904-4DAA-8B2D-4FFA95AD69F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B7A60301-3E44-468C-A3C9-EC2C85AA107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ACD51195-C3D4-4B0B-B5AD-5BA585490DD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8AB5DE5-A4DE-4B26-9EF6-95D48C48CD4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919" name="Right Triangle 918">
                  <a:extLst>
                    <a:ext uri="{FF2B5EF4-FFF2-40B4-BE49-F238E27FC236}">
                      <a16:creationId xmlns:a16="http://schemas.microsoft.com/office/drawing/2014/main" id="{004B8D04-CB9A-453F-9B2B-8FFD6432347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BDF86E85-7F37-4E2A-BCE8-2EEB7A9D2B49}"/>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6AB3C653-8634-4ACC-B2D6-087083800BD5}"/>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3B51A8BA-8B78-4127-864C-23D2F340A5B7}"/>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FBFA9721-63A3-44D7-9D4F-56AD22138E8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17F68C05-28F4-4E96-A746-85FC776DC493}"/>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3245A26E-536A-4F4E-B101-C4208E46E64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FA54A724-594A-4E89-B981-2227965442F1}"/>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34DC7B81-7BB6-4F73-908E-A10D68A131F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8" name="Right Triangle 927">
                  <a:extLst>
                    <a:ext uri="{FF2B5EF4-FFF2-40B4-BE49-F238E27FC236}">
                      <a16:creationId xmlns:a16="http://schemas.microsoft.com/office/drawing/2014/main" id="{DB4BB7FA-D9CA-4C0F-A8EF-E32736F149A4}"/>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9263CBC8-2AA9-4548-9521-B3B3EF90A5ED}"/>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CD63506-9EEF-4726-B944-1797CAFC950D}"/>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30D5B07C-1E61-4889-9ACB-5AC4E1ACA754}"/>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C52514D9-9D4C-44BE-9831-CA2489A0CF2C}"/>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B0C3CEDC-3EC5-4354-A976-22977B9A2398}"/>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482935C5-856C-41A2-BE91-694F337980A0}"/>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9113810C-A577-4720-BA13-D7BEC5E637CA}"/>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005AEC3E-1CC3-4475-9864-B9DA4F5734A4}"/>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1622CA2-F36C-491C-B598-490BE38AB80B}"/>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5B25D173-5137-4E86-B026-1A4055EB674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0673129A-1EC3-49EA-9F41-C8C5A2C9FB83}"/>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3F6BA9E1-4015-4D14-8D7B-62C701E68CA9}"/>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AD9427A3-06E2-493B-93C9-454705F9B017}"/>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942" name="Group 941">
                  <a:extLst>
                    <a:ext uri="{FF2B5EF4-FFF2-40B4-BE49-F238E27FC236}">
                      <a16:creationId xmlns:a16="http://schemas.microsoft.com/office/drawing/2014/main" id="{CD717AD4-A317-4401-84E7-3C69D1A0804E}"/>
                    </a:ext>
                  </a:extLst>
                </p:cNvPr>
                <p:cNvGrpSpPr/>
                <p:nvPr/>
              </p:nvGrpSpPr>
              <p:grpSpPr bwMode="gray">
                <a:xfrm rot="10800000">
                  <a:off x="4151710" y="-2642277"/>
                  <a:ext cx="968389" cy="968389"/>
                  <a:chOff x="1246544" y="-3611542"/>
                  <a:chExt cx="968389" cy="968389"/>
                </a:xfrm>
              </p:grpSpPr>
              <p:sp>
                <p:nvSpPr>
                  <p:cNvPr id="943" name="Right Triangle 942">
                    <a:extLst>
                      <a:ext uri="{FF2B5EF4-FFF2-40B4-BE49-F238E27FC236}">
                        <a16:creationId xmlns:a16="http://schemas.microsoft.com/office/drawing/2014/main" id="{AAE42F56-8383-4A13-B7E6-BF9C2FE286D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46A2B20B-5166-49C0-AA9E-F2056B91639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0A9CB7E1-C039-4FB7-9053-4D2CDF02936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A3C5A60C-2E89-4B1D-B7C6-DC3927FF7225}"/>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nvGrpSpPr>
              <p:cNvPr id="612" name="Group 611">
                <a:extLst>
                  <a:ext uri="{FF2B5EF4-FFF2-40B4-BE49-F238E27FC236}">
                    <a16:creationId xmlns:a16="http://schemas.microsoft.com/office/drawing/2014/main" id="{F65CBDB6-3AB5-4DF4-98A0-FFED46D13085}"/>
                  </a:ext>
                </a:extLst>
              </p:cNvPr>
              <p:cNvGrpSpPr/>
              <p:nvPr/>
            </p:nvGrpSpPr>
            <p:grpSpPr bwMode="gray">
              <a:xfrm>
                <a:off x="5637213" y="1371600"/>
                <a:ext cx="5807422" cy="1452890"/>
                <a:chOff x="-687322" y="-3611542"/>
                <a:chExt cx="7745100" cy="1937654"/>
              </a:xfrm>
            </p:grpSpPr>
            <p:sp>
              <p:nvSpPr>
                <p:cNvPr id="613" name="Rectangle 612">
                  <a:extLst>
                    <a:ext uri="{FF2B5EF4-FFF2-40B4-BE49-F238E27FC236}">
                      <a16:creationId xmlns:a16="http://schemas.microsoft.com/office/drawing/2014/main" id="{D6BB6582-5900-42B6-B05B-C2A8349FC75F}"/>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614" name="Right Triangle 613">
                  <a:extLst>
                    <a:ext uri="{FF2B5EF4-FFF2-40B4-BE49-F238E27FC236}">
                      <a16:creationId xmlns:a16="http://schemas.microsoft.com/office/drawing/2014/main" id="{3FE85A01-A985-4591-B608-42FFF3ED3E2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5" name="Right Triangle 614">
                  <a:extLst>
                    <a:ext uri="{FF2B5EF4-FFF2-40B4-BE49-F238E27FC236}">
                      <a16:creationId xmlns:a16="http://schemas.microsoft.com/office/drawing/2014/main" id="{CE72D2E5-E53F-4B7F-B8CD-BC8C5126FB81}"/>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6" name="Right Triangle 615">
                  <a:extLst>
                    <a:ext uri="{FF2B5EF4-FFF2-40B4-BE49-F238E27FC236}">
                      <a16:creationId xmlns:a16="http://schemas.microsoft.com/office/drawing/2014/main" id="{C30CDCC9-5DCB-4F95-BE3D-2FF41B38EE77}"/>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7" name="Right Triangle 616">
                  <a:extLst>
                    <a:ext uri="{FF2B5EF4-FFF2-40B4-BE49-F238E27FC236}">
                      <a16:creationId xmlns:a16="http://schemas.microsoft.com/office/drawing/2014/main" id="{8F5DEFA2-F7D0-49E7-8689-8E42836B14CA}"/>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8" name="Right Triangle 617">
                  <a:extLst>
                    <a:ext uri="{FF2B5EF4-FFF2-40B4-BE49-F238E27FC236}">
                      <a16:creationId xmlns:a16="http://schemas.microsoft.com/office/drawing/2014/main" id="{492170F3-0954-46A4-878A-1CF442CFD9AD}"/>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9" name="Right Triangle 618">
                  <a:extLst>
                    <a:ext uri="{FF2B5EF4-FFF2-40B4-BE49-F238E27FC236}">
                      <a16:creationId xmlns:a16="http://schemas.microsoft.com/office/drawing/2014/main" id="{54DDD9DE-7455-4D82-A8DA-6BE960126DB0}"/>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0" name="Right Triangle 619">
                  <a:extLst>
                    <a:ext uri="{FF2B5EF4-FFF2-40B4-BE49-F238E27FC236}">
                      <a16:creationId xmlns:a16="http://schemas.microsoft.com/office/drawing/2014/main" id="{DD1D12DE-CEC0-430C-B478-2F0D89F232D2}"/>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1" name="Right Triangle 620">
                  <a:extLst>
                    <a:ext uri="{FF2B5EF4-FFF2-40B4-BE49-F238E27FC236}">
                      <a16:creationId xmlns:a16="http://schemas.microsoft.com/office/drawing/2014/main" id="{D7F637CD-10AF-4305-BB27-CB9554214B97}"/>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2" name="Right Triangle 621">
                  <a:extLst>
                    <a:ext uri="{FF2B5EF4-FFF2-40B4-BE49-F238E27FC236}">
                      <a16:creationId xmlns:a16="http://schemas.microsoft.com/office/drawing/2014/main" id="{4610D25E-1E11-49F3-B64A-92BA33E3C2B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7CE83620-495C-4E6C-B270-7473A3A5D4CA}"/>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09C49A1D-CE1B-43A6-BB5B-3F8DC71DAAC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251F103E-85E1-4E28-82CA-44E8C18640C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B173B219-D944-4B0E-A858-CB3CBCAB77AF}"/>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866C6E27-C00F-4AE8-B1A2-CDB384CC1184}"/>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EF83AF09-4DC3-4E38-A766-9EC01A6D841B}"/>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1C062C1F-A858-4344-A8AF-81D3030987A9}"/>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73036277-751B-40BD-95BE-F15DA59ED66B}"/>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E1614DE2-F26D-4B1C-BA0E-44EB9CE217D9}"/>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C8A3C26F-0BA0-4DED-8A66-EA957A41CA66}"/>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7576F477-F4A4-496A-9969-5848AF2DE74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26B5EFB4-D084-4CD0-A7CB-15071D92AF1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9E8155E2-C120-4AA3-89E5-C156858EF63B}"/>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126723E4-9966-415E-9B0C-312E0358329A}"/>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6EC3E520-0C54-4911-B037-AEC08402E50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CECF2EE1-C430-4706-AE90-912BC72393AB}"/>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3FE840D7-6461-4C64-A702-28C07F69FE4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F872B6B5-F6D6-48D3-BB46-776C497C64A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871B9EF0-C883-4E12-B098-C8A78AF0AA38}"/>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BE95F495-3424-4A32-99DD-574FE1E87E1C}"/>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F6CBDBAB-C4F2-4853-A891-52173D3A33BA}"/>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215F619B-11CF-4803-B473-F8EFB8077BF6}"/>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4F767FF9-B812-40DC-8A6C-2618557C1FB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F224C16D-25D8-49B8-9DC1-227AD1C72B3C}"/>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073B3DE4-D617-477A-8983-6852D19D2E15}"/>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B3ADD182-FE64-423C-ABF0-27224D03253A}"/>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A7429D1C-22FF-46F3-B2E8-366E32C69283}"/>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4" name="Right Triangle 663">
                  <a:extLst>
                    <a:ext uri="{FF2B5EF4-FFF2-40B4-BE49-F238E27FC236}">
                      <a16:creationId xmlns:a16="http://schemas.microsoft.com/office/drawing/2014/main" id="{B9614B36-D383-4ECD-BFCE-D5F6CEC04ABC}"/>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CFB42BE0-AB7E-4162-9BA9-02BEA4378C45}"/>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57856984-ACD5-430B-99E4-1593E81756C2}"/>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7C939B81-FE74-4605-A5BB-9FD0CC6BE5C4}"/>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AD0DC6F5-C705-4EFB-86C7-DE14F71DAC64}"/>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7363A39F-EBD7-4032-957C-E7AD7BE438FD}"/>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29CC63FB-C838-4EFE-B80F-375DF310E6A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DA387417-45EF-43D7-ADE1-F28A08F0C79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53A69C74-B74B-42A4-BF5D-A74A9941FC9A}"/>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2456AA26-DF49-4B82-90EC-F241A8AC7AB4}"/>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F30E4C2F-BD61-4783-95C0-1874CCD6B3C7}"/>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3434B5FD-F06C-432D-A318-8441678DFB61}"/>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1AC8162C-0E51-473D-AB7D-06C63962D7E2}"/>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81FCF0D5-3EC2-4CF0-8349-9E21E20485E5}"/>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F600F155-C050-4463-AC01-8BD1233C82F1}"/>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BD2D030A-3C49-4597-87C3-5D8DAFDA7D09}"/>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9CD3147B-C1F0-4E5E-8FF6-7BD7FA983257}"/>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CC3F99F3-9B56-4CC8-AD67-CDF1DA3B67E8}"/>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D0FF032C-F7A0-4565-B098-9012D6E84F16}"/>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BCA8C02E-36A9-4E83-8829-85384CDA27DB}"/>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F3944F2C-6C96-4E15-B90D-497A0A983780}"/>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C7EB08EB-43F2-4B90-A4D2-511AD348BD89}"/>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3215F663-D48E-406B-8019-52D4BCB20DA2}"/>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7D637613-D447-491F-A0E0-4F84FE910757}"/>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DEF926E4-8777-4E0D-AC4E-DD02159748C3}"/>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30D11F42-EB62-4BAD-BDE8-76033B3811C4}"/>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27ACCFF2-A8DE-4D5C-A438-27F8D31AF11E}"/>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8796FD5A-5C80-4D4D-A1D2-736CBB112A04}"/>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798CAA0B-DC4B-4222-A843-7CB0D28F8279}"/>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758BEAB-7F1E-4C51-B786-87E3AC7A61B4}"/>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962BD01F-8D3C-4957-832E-6C2F8221AFBB}"/>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0970DAFF-D1F6-465B-8032-469072D73F65}"/>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4" name="Right Triangle 813">
                  <a:extLst>
                    <a:ext uri="{FF2B5EF4-FFF2-40B4-BE49-F238E27FC236}">
                      <a16:creationId xmlns:a16="http://schemas.microsoft.com/office/drawing/2014/main" id="{F600FA75-4E33-4753-9B56-3A9E9CB1087C}"/>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15" name="Group 814">
                  <a:extLst>
                    <a:ext uri="{FF2B5EF4-FFF2-40B4-BE49-F238E27FC236}">
                      <a16:creationId xmlns:a16="http://schemas.microsoft.com/office/drawing/2014/main" id="{8B8C6B59-CD20-4943-94EC-A4DB774FC112}"/>
                    </a:ext>
                  </a:extLst>
                </p:cNvPr>
                <p:cNvGrpSpPr/>
                <p:nvPr/>
              </p:nvGrpSpPr>
              <p:grpSpPr bwMode="gray">
                <a:xfrm>
                  <a:off x="1246544" y="-3611542"/>
                  <a:ext cx="968389" cy="968389"/>
                  <a:chOff x="1246544" y="-3611542"/>
                  <a:chExt cx="968389" cy="968389"/>
                </a:xfrm>
              </p:grpSpPr>
              <p:sp>
                <p:nvSpPr>
                  <p:cNvPr id="844" name="Right Triangle 843">
                    <a:extLst>
                      <a:ext uri="{FF2B5EF4-FFF2-40B4-BE49-F238E27FC236}">
                        <a16:creationId xmlns:a16="http://schemas.microsoft.com/office/drawing/2014/main" id="{2A3D0E34-A915-40A6-B575-CFE95CE70B0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5" name="Right Triangle 844">
                    <a:extLst>
                      <a:ext uri="{FF2B5EF4-FFF2-40B4-BE49-F238E27FC236}">
                        <a16:creationId xmlns:a16="http://schemas.microsoft.com/office/drawing/2014/main" id="{0507EC0C-99C0-4DD0-82A6-40DEDE64501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6" name="Right Triangle 845">
                    <a:extLst>
                      <a:ext uri="{FF2B5EF4-FFF2-40B4-BE49-F238E27FC236}">
                        <a16:creationId xmlns:a16="http://schemas.microsoft.com/office/drawing/2014/main" id="{D3394D81-1E27-4303-8D81-69B2CBF0487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7" name="Right Triangle 846">
                    <a:extLst>
                      <a:ext uri="{FF2B5EF4-FFF2-40B4-BE49-F238E27FC236}">
                        <a16:creationId xmlns:a16="http://schemas.microsoft.com/office/drawing/2014/main" id="{25ADE4C7-EB31-4966-B385-7CFB25F93AB6}"/>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16" name="Right Triangle 815">
                  <a:extLst>
                    <a:ext uri="{FF2B5EF4-FFF2-40B4-BE49-F238E27FC236}">
                      <a16:creationId xmlns:a16="http://schemas.microsoft.com/office/drawing/2014/main" id="{7ED515C2-5058-4B43-95FF-BA2965653A4B}"/>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7" name="Right Triangle 816">
                  <a:extLst>
                    <a:ext uri="{FF2B5EF4-FFF2-40B4-BE49-F238E27FC236}">
                      <a16:creationId xmlns:a16="http://schemas.microsoft.com/office/drawing/2014/main" id="{0BD20188-AEDE-4481-AFEA-D30C981C7986}"/>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8" name="Right Triangle 817">
                  <a:extLst>
                    <a:ext uri="{FF2B5EF4-FFF2-40B4-BE49-F238E27FC236}">
                      <a16:creationId xmlns:a16="http://schemas.microsoft.com/office/drawing/2014/main" id="{96167104-B73C-45F8-8AC3-E5200C9D7261}"/>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9" name="Right Triangle 818">
                  <a:extLst>
                    <a:ext uri="{FF2B5EF4-FFF2-40B4-BE49-F238E27FC236}">
                      <a16:creationId xmlns:a16="http://schemas.microsoft.com/office/drawing/2014/main" id="{FDB9CDFE-9734-447B-9030-98947A57827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0" name="Right Triangle 819">
                  <a:extLst>
                    <a:ext uri="{FF2B5EF4-FFF2-40B4-BE49-F238E27FC236}">
                      <a16:creationId xmlns:a16="http://schemas.microsoft.com/office/drawing/2014/main" id="{8533894D-7EA0-45E2-9D38-156C3649C7CC}"/>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1" name="Right Triangle 820">
                  <a:extLst>
                    <a:ext uri="{FF2B5EF4-FFF2-40B4-BE49-F238E27FC236}">
                      <a16:creationId xmlns:a16="http://schemas.microsoft.com/office/drawing/2014/main" id="{D559CF71-17AE-48CE-A703-BA15A8F992EA}"/>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2" name="Right Triangle 821">
                  <a:extLst>
                    <a:ext uri="{FF2B5EF4-FFF2-40B4-BE49-F238E27FC236}">
                      <a16:creationId xmlns:a16="http://schemas.microsoft.com/office/drawing/2014/main" id="{B16A6580-C350-4593-B91E-D265BE206EB5}"/>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3" name="Right Triangle 822">
                  <a:extLst>
                    <a:ext uri="{FF2B5EF4-FFF2-40B4-BE49-F238E27FC236}">
                      <a16:creationId xmlns:a16="http://schemas.microsoft.com/office/drawing/2014/main" id="{DB5400FD-8243-47F2-8718-47A21A402099}"/>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4" name="Right Triangle 823">
                  <a:extLst>
                    <a:ext uri="{FF2B5EF4-FFF2-40B4-BE49-F238E27FC236}">
                      <a16:creationId xmlns:a16="http://schemas.microsoft.com/office/drawing/2014/main" id="{74B4AC5E-1D26-4834-A4B5-6C69D612048E}"/>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5" name="Right Triangle 824">
                  <a:extLst>
                    <a:ext uri="{FF2B5EF4-FFF2-40B4-BE49-F238E27FC236}">
                      <a16:creationId xmlns:a16="http://schemas.microsoft.com/office/drawing/2014/main" id="{E2DEBF67-80A6-454F-84DC-FCF35ACACEED}"/>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6" name="Right Triangle 825">
                  <a:extLst>
                    <a:ext uri="{FF2B5EF4-FFF2-40B4-BE49-F238E27FC236}">
                      <a16:creationId xmlns:a16="http://schemas.microsoft.com/office/drawing/2014/main" id="{DB12AE55-D376-4642-AA5D-2AAF38AED433}"/>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7" name="Right Triangle 826">
                  <a:extLst>
                    <a:ext uri="{FF2B5EF4-FFF2-40B4-BE49-F238E27FC236}">
                      <a16:creationId xmlns:a16="http://schemas.microsoft.com/office/drawing/2014/main" id="{9D360DE3-07A3-412A-A4E6-6078D914DBAA}"/>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8" name="Right Triangle 827">
                  <a:extLst>
                    <a:ext uri="{FF2B5EF4-FFF2-40B4-BE49-F238E27FC236}">
                      <a16:creationId xmlns:a16="http://schemas.microsoft.com/office/drawing/2014/main" id="{AB95DBC1-61A7-4061-A00F-0AEDB22794D0}"/>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29" name="Right Triangle 828">
                  <a:extLst>
                    <a:ext uri="{FF2B5EF4-FFF2-40B4-BE49-F238E27FC236}">
                      <a16:creationId xmlns:a16="http://schemas.microsoft.com/office/drawing/2014/main" id="{9B5B083B-9734-4990-BE0C-6EADE06D1D31}"/>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0" name="Right Triangle 829">
                  <a:extLst>
                    <a:ext uri="{FF2B5EF4-FFF2-40B4-BE49-F238E27FC236}">
                      <a16:creationId xmlns:a16="http://schemas.microsoft.com/office/drawing/2014/main" id="{F2FF3237-5922-46D1-8D3D-832A2C917979}"/>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1" name="Right Triangle 830">
                  <a:extLst>
                    <a:ext uri="{FF2B5EF4-FFF2-40B4-BE49-F238E27FC236}">
                      <a16:creationId xmlns:a16="http://schemas.microsoft.com/office/drawing/2014/main" id="{10B728F0-2C0A-41C8-BB1B-7D03328E628F}"/>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2" name="Right Triangle 831">
                  <a:extLst>
                    <a:ext uri="{FF2B5EF4-FFF2-40B4-BE49-F238E27FC236}">
                      <a16:creationId xmlns:a16="http://schemas.microsoft.com/office/drawing/2014/main" id="{6C586A73-EBA8-443C-9230-29AA71F70B25}"/>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3" name="Right Triangle 832">
                  <a:extLst>
                    <a:ext uri="{FF2B5EF4-FFF2-40B4-BE49-F238E27FC236}">
                      <a16:creationId xmlns:a16="http://schemas.microsoft.com/office/drawing/2014/main" id="{8C9A66D5-3673-4EE0-8978-41382EC0AA0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923F9665-0F56-44DC-A93E-834A3D913A51}"/>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711026BE-BD37-453B-88FC-EF17046A84C9}"/>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6" name="Right Triangle 835">
                  <a:extLst>
                    <a:ext uri="{FF2B5EF4-FFF2-40B4-BE49-F238E27FC236}">
                      <a16:creationId xmlns:a16="http://schemas.microsoft.com/office/drawing/2014/main" id="{E84EFB1F-9592-4A60-8193-20CD3277DDBB}"/>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7" name="Right Triangle 836">
                  <a:extLst>
                    <a:ext uri="{FF2B5EF4-FFF2-40B4-BE49-F238E27FC236}">
                      <a16:creationId xmlns:a16="http://schemas.microsoft.com/office/drawing/2014/main" id="{7D4F2536-84C8-4087-96E6-93730E1E0A68}"/>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8" name="Right Triangle 837">
                  <a:extLst>
                    <a:ext uri="{FF2B5EF4-FFF2-40B4-BE49-F238E27FC236}">
                      <a16:creationId xmlns:a16="http://schemas.microsoft.com/office/drawing/2014/main" id="{C4EF0165-07B8-4CEA-B4F2-80C6C0631CC0}"/>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839" name="Group 838">
                  <a:extLst>
                    <a:ext uri="{FF2B5EF4-FFF2-40B4-BE49-F238E27FC236}">
                      <a16:creationId xmlns:a16="http://schemas.microsoft.com/office/drawing/2014/main" id="{934ACAE2-1E06-4F7F-84D7-32AE621775C8}"/>
                    </a:ext>
                  </a:extLst>
                </p:cNvPr>
                <p:cNvGrpSpPr/>
                <p:nvPr/>
              </p:nvGrpSpPr>
              <p:grpSpPr bwMode="gray">
                <a:xfrm rot="10800000">
                  <a:off x="4151710" y="-2642277"/>
                  <a:ext cx="968389" cy="968389"/>
                  <a:chOff x="1246544" y="-3611542"/>
                  <a:chExt cx="968389" cy="968389"/>
                </a:xfrm>
              </p:grpSpPr>
              <p:sp>
                <p:nvSpPr>
                  <p:cNvPr id="840" name="Right Triangle 839">
                    <a:extLst>
                      <a:ext uri="{FF2B5EF4-FFF2-40B4-BE49-F238E27FC236}">
                        <a16:creationId xmlns:a16="http://schemas.microsoft.com/office/drawing/2014/main" id="{773D017C-D5B4-4CB1-B68D-FE4C1DAD7647}"/>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1" name="Right Triangle 840">
                    <a:extLst>
                      <a:ext uri="{FF2B5EF4-FFF2-40B4-BE49-F238E27FC236}">
                        <a16:creationId xmlns:a16="http://schemas.microsoft.com/office/drawing/2014/main" id="{A915B523-353B-49A4-BE50-F15D06690A8B}"/>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2" name="Right Triangle 841">
                    <a:extLst>
                      <a:ext uri="{FF2B5EF4-FFF2-40B4-BE49-F238E27FC236}">
                        <a16:creationId xmlns:a16="http://schemas.microsoft.com/office/drawing/2014/main" id="{D34E7B6E-24E2-4CBE-ABAC-87C63064F92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43" name="Right Triangle 842">
                    <a:extLst>
                      <a:ext uri="{FF2B5EF4-FFF2-40B4-BE49-F238E27FC236}">
                        <a16:creationId xmlns:a16="http://schemas.microsoft.com/office/drawing/2014/main" id="{9253A34C-91AB-4409-AFAE-5D3FBA6EC6BA}"/>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grpSp>
        <p:grpSp>
          <p:nvGrpSpPr>
            <p:cNvPr id="365" name="Group 364">
              <a:extLst>
                <a:ext uri="{FF2B5EF4-FFF2-40B4-BE49-F238E27FC236}">
                  <a16:creationId xmlns:a16="http://schemas.microsoft.com/office/drawing/2014/main" id="{4D53F6E2-8BC2-4B2F-9EF3-8D3519A9CE9E}"/>
                </a:ext>
              </a:extLst>
            </p:cNvPr>
            <p:cNvGrpSpPr/>
            <p:nvPr/>
          </p:nvGrpSpPr>
          <p:grpSpPr bwMode="gray">
            <a:xfrm>
              <a:off x="7543162" y="2757621"/>
              <a:ext cx="3771581" cy="943567"/>
              <a:chOff x="-687322" y="-3611542"/>
              <a:chExt cx="7745100" cy="1937654"/>
            </a:xfrm>
          </p:grpSpPr>
          <p:sp>
            <p:nvSpPr>
              <p:cNvPr id="397" name="Rectangle 396">
                <a:extLst>
                  <a:ext uri="{FF2B5EF4-FFF2-40B4-BE49-F238E27FC236}">
                    <a16:creationId xmlns:a16="http://schemas.microsoft.com/office/drawing/2014/main" id="{A2FE2718-989F-4601-B23B-525FEA563CC2}"/>
                  </a:ext>
                </a:extLst>
              </p:cNvPr>
              <p:cNvSpPr/>
              <p:nvPr/>
            </p:nvSpPr>
            <p:spPr bwMode="gray">
              <a:xfrm>
                <a:off x="-687322" y="-3611542"/>
                <a:ext cx="7745100" cy="193765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398" name="Right Triangle 397">
                <a:extLst>
                  <a:ext uri="{FF2B5EF4-FFF2-40B4-BE49-F238E27FC236}">
                    <a16:creationId xmlns:a16="http://schemas.microsoft.com/office/drawing/2014/main" id="{F5412D77-EBAC-44B3-8E24-1A839A1B8A3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9" name="Right Triangle 398">
                <a:extLst>
                  <a:ext uri="{FF2B5EF4-FFF2-40B4-BE49-F238E27FC236}">
                    <a16:creationId xmlns:a16="http://schemas.microsoft.com/office/drawing/2014/main" id="{5B9B32CA-23D2-44C9-8D6E-1FBC1B4201CC}"/>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0" name="Right Triangle 399">
                <a:extLst>
                  <a:ext uri="{FF2B5EF4-FFF2-40B4-BE49-F238E27FC236}">
                    <a16:creationId xmlns:a16="http://schemas.microsoft.com/office/drawing/2014/main" id="{737B222C-CD2E-472A-91E1-13392D713ECC}"/>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1" name="Right Triangle 400">
                <a:extLst>
                  <a:ext uri="{FF2B5EF4-FFF2-40B4-BE49-F238E27FC236}">
                    <a16:creationId xmlns:a16="http://schemas.microsoft.com/office/drawing/2014/main" id="{917F1E57-B3C7-49CC-BEFE-085999D9CB6F}"/>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2" name="Right Triangle 401">
                <a:extLst>
                  <a:ext uri="{FF2B5EF4-FFF2-40B4-BE49-F238E27FC236}">
                    <a16:creationId xmlns:a16="http://schemas.microsoft.com/office/drawing/2014/main" id="{82F61BA5-0F9B-489C-AB8B-57A3D6905F20}"/>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3" name="Right Triangle 402">
                <a:extLst>
                  <a:ext uri="{FF2B5EF4-FFF2-40B4-BE49-F238E27FC236}">
                    <a16:creationId xmlns:a16="http://schemas.microsoft.com/office/drawing/2014/main" id="{FB771D71-9B78-4BEB-BEF2-E629835C5F13}"/>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4" name="Right Triangle 403">
                <a:extLst>
                  <a:ext uri="{FF2B5EF4-FFF2-40B4-BE49-F238E27FC236}">
                    <a16:creationId xmlns:a16="http://schemas.microsoft.com/office/drawing/2014/main" id="{02740E8E-9110-4747-A27F-9940DCED3B9F}"/>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5" name="Right Triangle 404">
                <a:extLst>
                  <a:ext uri="{FF2B5EF4-FFF2-40B4-BE49-F238E27FC236}">
                    <a16:creationId xmlns:a16="http://schemas.microsoft.com/office/drawing/2014/main" id="{4A72169C-3BB1-4BE2-B8FA-2FC69801B08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6" name="Right Triangle 405">
                <a:extLst>
                  <a:ext uri="{FF2B5EF4-FFF2-40B4-BE49-F238E27FC236}">
                    <a16:creationId xmlns:a16="http://schemas.microsoft.com/office/drawing/2014/main" id="{ABAA1D85-E469-444A-9AAB-953CBF8F2FCC}"/>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7" name="Right Triangle 406">
                <a:extLst>
                  <a:ext uri="{FF2B5EF4-FFF2-40B4-BE49-F238E27FC236}">
                    <a16:creationId xmlns:a16="http://schemas.microsoft.com/office/drawing/2014/main" id="{25308174-099E-4A76-BA47-2E3F852DC910}"/>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8" name="Right Triangle 407">
                <a:extLst>
                  <a:ext uri="{FF2B5EF4-FFF2-40B4-BE49-F238E27FC236}">
                    <a16:creationId xmlns:a16="http://schemas.microsoft.com/office/drawing/2014/main" id="{E5D92042-831D-4CA3-B1C4-820D6590134E}"/>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09" name="Right Triangle 408">
                <a:extLst>
                  <a:ext uri="{FF2B5EF4-FFF2-40B4-BE49-F238E27FC236}">
                    <a16:creationId xmlns:a16="http://schemas.microsoft.com/office/drawing/2014/main" id="{8EBB9A5C-D6A9-49D4-8D4F-D25DCEBCE43F}"/>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0" name="Right Triangle 409">
                <a:extLst>
                  <a:ext uri="{FF2B5EF4-FFF2-40B4-BE49-F238E27FC236}">
                    <a16:creationId xmlns:a16="http://schemas.microsoft.com/office/drawing/2014/main" id="{48D89C8E-3D59-4998-BD7E-97D030D35CC9}"/>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1" name="Right Triangle 410">
                <a:extLst>
                  <a:ext uri="{FF2B5EF4-FFF2-40B4-BE49-F238E27FC236}">
                    <a16:creationId xmlns:a16="http://schemas.microsoft.com/office/drawing/2014/main" id="{791B5AA0-F73D-4B1C-A443-5698A984B450}"/>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2" name="Right Triangle 411">
                <a:extLst>
                  <a:ext uri="{FF2B5EF4-FFF2-40B4-BE49-F238E27FC236}">
                    <a16:creationId xmlns:a16="http://schemas.microsoft.com/office/drawing/2014/main" id="{E0F78A8F-9525-4205-859C-F3BC7268FE56}"/>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3" name="Right Triangle 412">
                <a:extLst>
                  <a:ext uri="{FF2B5EF4-FFF2-40B4-BE49-F238E27FC236}">
                    <a16:creationId xmlns:a16="http://schemas.microsoft.com/office/drawing/2014/main" id="{0BAFD3E3-40C5-4344-BB24-2B9B3D2F25A5}"/>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4" name="Right Triangle 413">
                <a:extLst>
                  <a:ext uri="{FF2B5EF4-FFF2-40B4-BE49-F238E27FC236}">
                    <a16:creationId xmlns:a16="http://schemas.microsoft.com/office/drawing/2014/main" id="{AA404206-46BB-444D-AFC3-B812C5962B1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5" name="Right Triangle 414">
                <a:extLst>
                  <a:ext uri="{FF2B5EF4-FFF2-40B4-BE49-F238E27FC236}">
                    <a16:creationId xmlns:a16="http://schemas.microsoft.com/office/drawing/2014/main" id="{E83E7A12-8FF3-4C0C-B044-06996C78AA95}"/>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6" name="Right Triangle 415">
                <a:extLst>
                  <a:ext uri="{FF2B5EF4-FFF2-40B4-BE49-F238E27FC236}">
                    <a16:creationId xmlns:a16="http://schemas.microsoft.com/office/drawing/2014/main" id="{D4BA5DA9-D050-4850-9CD7-18989B5AA61B}"/>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7" name="Right Triangle 416">
                <a:extLst>
                  <a:ext uri="{FF2B5EF4-FFF2-40B4-BE49-F238E27FC236}">
                    <a16:creationId xmlns:a16="http://schemas.microsoft.com/office/drawing/2014/main" id="{EA63ADCD-84A4-4BB5-BBF1-75EB51A0F8BD}"/>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8" name="Right Triangle 417">
                <a:extLst>
                  <a:ext uri="{FF2B5EF4-FFF2-40B4-BE49-F238E27FC236}">
                    <a16:creationId xmlns:a16="http://schemas.microsoft.com/office/drawing/2014/main" id="{055B2954-849A-4618-82C9-43CA894BF400}"/>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19" name="Right Triangle 418">
                <a:extLst>
                  <a:ext uri="{FF2B5EF4-FFF2-40B4-BE49-F238E27FC236}">
                    <a16:creationId xmlns:a16="http://schemas.microsoft.com/office/drawing/2014/main" id="{DD21943D-1E48-4DEC-9BFD-B1FBED0CD244}"/>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0" name="Right Triangle 419">
                <a:extLst>
                  <a:ext uri="{FF2B5EF4-FFF2-40B4-BE49-F238E27FC236}">
                    <a16:creationId xmlns:a16="http://schemas.microsoft.com/office/drawing/2014/main" id="{084768A0-6943-4EFE-954C-81D031474695}"/>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1" name="Right Triangle 420">
                <a:extLst>
                  <a:ext uri="{FF2B5EF4-FFF2-40B4-BE49-F238E27FC236}">
                    <a16:creationId xmlns:a16="http://schemas.microsoft.com/office/drawing/2014/main" id="{562D90D3-74CC-4CF2-90A9-F20FFD14C719}"/>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2" name="Right Triangle 421">
                <a:extLst>
                  <a:ext uri="{FF2B5EF4-FFF2-40B4-BE49-F238E27FC236}">
                    <a16:creationId xmlns:a16="http://schemas.microsoft.com/office/drawing/2014/main" id="{7BB1636A-9623-4675-B6CE-D051C4761809}"/>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3" name="Right Triangle 422">
                <a:extLst>
                  <a:ext uri="{FF2B5EF4-FFF2-40B4-BE49-F238E27FC236}">
                    <a16:creationId xmlns:a16="http://schemas.microsoft.com/office/drawing/2014/main" id="{8F374DBF-FAFB-4AC7-87A0-946E24064097}"/>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4" name="Right Triangle 423">
                <a:extLst>
                  <a:ext uri="{FF2B5EF4-FFF2-40B4-BE49-F238E27FC236}">
                    <a16:creationId xmlns:a16="http://schemas.microsoft.com/office/drawing/2014/main" id="{AB261B61-A512-4A5C-A9CE-B5FB462034C6}"/>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5" name="Right Triangle 424">
                <a:extLst>
                  <a:ext uri="{FF2B5EF4-FFF2-40B4-BE49-F238E27FC236}">
                    <a16:creationId xmlns:a16="http://schemas.microsoft.com/office/drawing/2014/main" id="{976CDD9A-F76E-47A1-9EA7-BD691AE3BEB5}"/>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6" name="Right Triangle 425">
                <a:extLst>
                  <a:ext uri="{FF2B5EF4-FFF2-40B4-BE49-F238E27FC236}">
                    <a16:creationId xmlns:a16="http://schemas.microsoft.com/office/drawing/2014/main" id="{C9849328-8887-47DF-8E01-9235E39817D7}"/>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7" name="Right Triangle 426">
                <a:extLst>
                  <a:ext uri="{FF2B5EF4-FFF2-40B4-BE49-F238E27FC236}">
                    <a16:creationId xmlns:a16="http://schemas.microsoft.com/office/drawing/2014/main" id="{348619EB-B3B8-45FC-AE0C-9A330033AC33}"/>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8" name="Right Triangle 427">
                <a:extLst>
                  <a:ext uri="{FF2B5EF4-FFF2-40B4-BE49-F238E27FC236}">
                    <a16:creationId xmlns:a16="http://schemas.microsoft.com/office/drawing/2014/main" id="{468482D7-DD53-414C-BE09-4F34A44BCE12}"/>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9" name="Right Triangle 428">
                <a:extLst>
                  <a:ext uri="{FF2B5EF4-FFF2-40B4-BE49-F238E27FC236}">
                    <a16:creationId xmlns:a16="http://schemas.microsoft.com/office/drawing/2014/main" id="{A7219360-122B-4966-A17D-54A44C52308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0" name="Right Triangle 429">
                <a:extLst>
                  <a:ext uri="{FF2B5EF4-FFF2-40B4-BE49-F238E27FC236}">
                    <a16:creationId xmlns:a16="http://schemas.microsoft.com/office/drawing/2014/main" id="{CB1CB9B8-89B0-4448-88F8-CB6930289A91}"/>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1" name="Right Triangle 430">
                <a:extLst>
                  <a:ext uri="{FF2B5EF4-FFF2-40B4-BE49-F238E27FC236}">
                    <a16:creationId xmlns:a16="http://schemas.microsoft.com/office/drawing/2014/main" id="{74627FCB-136F-4582-B2C3-A45A6A8EC7FF}"/>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2" name="Right Triangle 431">
                <a:extLst>
                  <a:ext uri="{FF2B5EF4-FFF2-40B4-BE49-F238E27FC236}">
                    <a16:creationId xmlns:a16="http://schemas.microsoft.com/office/drawing/2014/main" id="{777BD0F7-490E-4B4A-B3E4-4928584A458E}"/>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3" name="Right Triangle 432">
                <a:extLst>
                  <a:ext uri="{FF2B5EF4-FFF2-40B4-BE49-F238E27FC236}">
                    <a16:creationId xmlns:a16="http://schemas.microsoft.com/office/drawing/2014/main" id="{3043AE46-C8C3-4941-9BB7-6EA3E30D9758}"/>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4" name="Right Triangle 433">
                <a:extLst>
                  <a:ext uri="{FF2B5EF4-FFF2-40B4-BE49-F238E27FC236}">
                    <a16:creationId xmlns:a16="http://schemas.microsoft.com/office/drawing/2014/main" id="{9AA1B7A5-3452-4BF9-AE52-6B62F3E0D86D}"/>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5" name="Right Triangle 434">
                <a:extLst>
                  <a:ext uri="{FF2B5EF4-FFF2-40B4-BE49-F238E27FC236}">
                    <a16:creationId xmlns:a16="http://schemas.microsoft.com/office/drawing/2014/main" id="{58AB7A5E-5FBB-41C1-9CAA-82E7F2CD6DB1}"/>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6" name="Right Triangle 435">
                <a:extLst>
                  <a:ext uri="{FF2B5EF4-FFF2-40B4-BE49-F238E27FC236}">
                    <a16:creationId xmlns:a16="http://schemas.microsoft.com/office/drawing/2014/main" id="{54768925-AEEC-4DFB-A1DC-D006FC3871BF}"/>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7" name="Right Triangle 436">
                <a:extLst>
                  <a:ext uri="{FF2B5EF4-FFF2-40B4-BE49-F238E27FC236}">
                    <a16:creationId xmlns:a16="http://schemas.microsoft.com/office/drawing/2014/main" id="{D99067F0-AEC7-46F4-8AC2-D4D0C160E0A8}"/>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8" name="Right Triangle 437">
                <a:extLst>
                  <a:ext uri="{FF2B5EF4-FFF2-40B4-BE49-F238E27FC236}">
                    <a16:creationId xmlns:a16="http://schemas.microsoft.com/office/drawing/2014/main" id="{DC7C8BEF-0896-4C61-BF0A-7700B0558702}"/>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39" name="Right Triangle 438">
                <a:extLst>
                  <a:ext uri="{FF2B5EF4-FFF2-40B4-BE49-F238E27FC236}">
                    <a16:creationId xmlns:a16="http://schemas.microsoft.com/office/drawing/2014/main" id="{757A6557-760C-4F77-99F5-0065B46B7313}"/>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0" name="Right Triangle 439">
                <a:extLst>
                  <a:ext uri="{FF2B5EF4-FFF2-40B4-BE49-F238E27FC236}">
                    <a16:creationId xmlns:a16="http://schemas.microsoft.com/office/drawing/2014/main" id="{8185D214-E1A0-4AC4-B6A4-0525D330CB01}"/>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1" name="Right Triangle 440">
                <a:extLst>
                  <a:ext uri="{FF2B5EF4-FFF2-40B4-BE49-F238E27FC236}">
                    <a16:creationId xmlns:a16="http://schemas.microsoft.com/office/drawing/2014/main" id="{4A4C6BF7-C1C4-4299-A136-1BA2B60A373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2" name="Right Triangle 441">
                <a:extLst>
                  <a:ext uri="{FF2B5EF4-FFF2-40B4-BE49-F238E27FC236}">
                    <a16:creationId xmlns:a16="http://schemas.microsoft.com/office/drawing/2014/main" id="{6F2AC101-80E4-4034-816E-694C94CB733A}"/>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3" name="Right Triangle 442">
                <a:extLst>
                  <a:ext uri="{FF2B5EF4-FFF2-40B4-BE49-F238E27FC236}">
                    <a16:creationId xmlns:a16="http://schemas.microsoft.com/office/drawing/2014/main" id="{27E53E99-F379-4174-804D-1F056A218E52}"/>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4" name="Right Triangle 443">
                <a:extLst>
                  <a:ext uri="{FF2B5EF4-FFF2-40B4-BE49-F238E27FC236}">
                    <a16:creationId xmlns:a16="http://schemas.microsoft.com/office/drawing/2014/main" id="{475A3C58-9BAD-4CD3-A55F-3C2C93F0AD33}"/>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5" name="Right Triangle 444">
                <a:extLst>
                  <a:ext uri="{FF2B5EF4-FFF2-40B4-BE49-F238E27FC236}">
                    <a16:creationId xmlns:a16="http://schemas.microsoft.com/office/drawing/2014/main" id="{B8B97A1C-E5C4-447C-A6C7-47FF92DC5FCF}"/>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6" name="Right Triangle 445">
                <a:extLst>
                  <a:ext uri="{FF2B5EF4-FFF2-40B4-BE49-F238E27FC236}">
                    <a16:creationId xmlns:a16="http://schemas.microsoft.com/office/drawing/2014/main" id="{550B5A72-8419-4D01-9B9A-EEC0D7029565}"/>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7" name="Right Triangle 446">
                <a:extLst>
                  <a:ext uri="{FF2B5EF4-FFF2-40B4-BE49-F238E27FC236}">
                    <a16:creationId xmlns:a16="http://schemas.microsoft.com/office/drawing/2014/main" id="{FFC8687A-ADD3-4BDB-A404-6044A2A7B69D}"/>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8" name="Right Triangle 447">
                <a:extLst>
                  <a:ext uri="{FF2B5EF4-FFF2-40B4-BE49-F238E27FC236}">
                    <a16:creationId xmlns:a16="http://schemas.microsoft.com/office/drawing/2014/main" id="{E3BB767B-40AD-49B4-A254-9DD6AA03D334}"/>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49" name="Right Triangle 448">
                <a:extLst>
                  <a:ext uri="{FF2B5EF4-FFF2-40B4-BE49-F238E27FC236}">
                    <a16:creationId xmlns:a16="http://schemas.microsoft.com/office/drawing/2014/main" id="{E6C546CC-BFCA-48A9-8ED5-71B921B02614}"/>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0" name="Right Triangle 449">
                <a:extLst>
                  <a:ext uri="{FF2B5EF4-FFF2-40B4-BE49-F238E27FC236}">
                    <a16:creationId xmlns:a16="http://schemas.microsoft.com/office/drawing/2014/main" id="{D0E17B41-CFC5-4006-96A6-69A0157A7708}"/>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1" name="Right Triangle 450">
                <a:extLst>
                  <a:ext uri="{FF2B5EF4-FFF2-40B4-BE49-F238E27FC236}">
                    <a16:creationId xmlns:a16="http://schemas.microsoft.com/office/drawing/2014/main" id="{384D9C11-E8A2-4DDD-81E3-176D9E5B4FBF}"/>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2" name="Right Triangle 451">
                <a:extLst>
                  <a:ext uri="{FF2B5EF4-FFF2-40B4-BE49-F238E27FC236}">
                    <a16:creationId xmlns:a16="http://schemas.microsoft.com/office/drawing/2014/main" id="{A98BD678-5B17-4668-A854-08C7D233FD00}"/>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3" name="Right Triangle 452">
                <a:extLst>
                  <a:ext uri="{FF2B5EF4-FFF2-40B4-BE49-F238E27FC236}">
                    <a16:creationId xmlns:a16="http://schemas.microsoft.com/office/drawing/2014/main" id="{69145539-F88A-45DB-88C4-2D1A3D95FBB7}"/>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4" name="Right Triangle 453">
                <a:extLst>
                  <a:ext uri="{FF2B5EF4-FFF2-40B4-BE49-F238E27FC236}">
                    <a16:creationId xmlns:a16="http://schemas.microsoft.com/office/drawing/2014/main" id="{457D2B87-CC2E-4C2C-95D6-5C40E8EBD3A7}"/>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5" name="Right Triangle 454">
                <a:extLst>
                  <a:ext uri="{FF2B5EF4-FFF2-40B4-BE49-F238E27FC236}">
                    <a16:creationId xmlns:a16="http://schemas.microsoft.com/office/drawing/2014/main" id="{FF6BC802-B5C1-4D95-99C0-A094F7685C24}"/>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6" name="Right Triangle 455">
                <a:extLst>
                  <a:ext uri="{FF2B5EF4-FFF2-40B4-BE49-F238E27FC236}">
                    <a16:creationId xmlns:a16="http://schemas.microsoft.com/office/drawing/2014/main" id="{1D484605-96DC-4227-9014-7A09FBBEBAE3}"/>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7" name="Right Triangle 456">
                <a:extLst>
                  <a:ext uri="{FF2B5EF4-FFF2-40B4-BE49-F238E27FC236}">
                    <a16:creationId xmlns:a16="http://schemas.microsoft.com/office/drawing/2014/main" id="{0FC0D4D3-69BB-427A-9514-D6FB779C762C}"/>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8" name="Right Triangle 457">
                <a:extLst>
                  <a:ext uri="{FF2B5EF4-FFF2-40B4-BE49-F238E27FC236}">
                    <a16:creationId xmlns:a16="http://schemas.microsoft.com/office/drawing/2014/main" id="{DC226AA4-5FD0-43B0-A71C-A9E703BF4754}"/>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59" name="Right Triangle 458">
                <a:extLst>
                  <a:ext uri="{FF2B5EF4-FFF2-40B4-BE49-F238E27FC236}">
                    <a16:creationId xmlns:a16="http://schemas.microsoft.com/office/drawing/2014/main" id="{70105651-8B1B-41A5-B3A3-E02119873EC6}"/>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0" name="Right Triangle 459">
                <a:extLst>
                  <a:ext uri="{FF2B5EF4-FFF2-40B4-BE49-F238E27FC236}">
                    <a16:creationId xmlns:a16="http://schemas.microsoft.com/office/drawing/2014/main" id="{CEA0D7A4-4446-4B1B-99D7-2EFB8F4BBA2F}"/>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1" name="Right Triangle 460">
                <a:extLst>
                  <a:ext uri="{FF2B5EF4-FFF2-40B4-BE49-F238E27FC236}">
                    <a16:creationId xmlns:a16="http://schemas.microsoft.com/office/drawing/2014/main" id="{1586A38A-B926-4B45-A295-EF1255906BBB}"/>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2" name="Right Triangle 461">
                <a:extLst>
                  <a:ext uri="{FF2B5EF4-FFF2-40B4-BE49-F238E27FC236}">
                    <a16:creationId xmlns:a16="http://schemas.microsoft.com/office/drawing/2014/main" id="{38C0FD98-F27D-46C0-91A2-869786FEC123}"/>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3" name="Right Triangle 462">
                <a:extLst>
                  <a:ext uri="{FF2B5EF4-FFF2-40B4-BE49-F238E27FC236}">
                    <a16:creationId xmlns:a16="http://schemas.microsoft.com/office/drawing/2014/main" id="{94E07017-202C-4F12-8507-DA7069F8AD0B}"/>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4" name="Right Triangle 463">
                <a:extLst>
                  <a:ext uri="{FF2B5EF4-FFF2-40B4-BE49-F238E27FC236}">
                    <a16:creationId xmlns:a16="http://schemas.microsoft.com/office/drawing/2014/main" id="{93951C99-F38C-44D9-B14C-742FE4FA5262}"/>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5" name="Right Triangle 464">
                <a:extLst>
                  <a:ext uri="{FF2B5EF4-FFF2-40B4-BE49-F238E27FC236}">
                    <a16:creationId xmlns:a16="http://schemas.microsoft.com/office/drawing/2014/main" id="{E80AFEBA-0EF1-499E-AEAC-48A259C5AA43}"/>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A4E8044E-4581-475B-83F8-01577EA460AF}"/>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67" name="Group 466">
                <a:extLst>
                  <a:ext uri="{FF2B5EF4-FFF2-40B4-BE49-F238E27FC236}">
                    <a16:creationId xmlns:a16="http://schemas.microsoft.com/office/drawing/2014/main" id="{18070BE1-F953-4B69-AA67-D08BD80E9FB0}"/>
                  </a:ext>
                </a:extLst>
              </p:cNvPr>
              <p:cNvGrpSpPr/>
              <p:nvPr/>
            </p:nvGrpSpPr>
            <p:grpSpPr bwMode="gray">
              <a:xfrm>
                <a:off x="1246544" y="-3611542"/>
                <a:ext cx="968389" cy="968389"/>
                <a:chOff x="1246544" y="-3611542"/>
                <a:chExt cx="968389" cy="968389"/>
              </a:xfrm>
            </p:grpSpPr>
            <p:sp>
              <p:nvSpPr>
                <p:cNvPr id="606" name="Right Triangle 605">
                  <a:extLst>
                    <a:ext uri="{FF2B5EF4-FFF2-40B4-BE49-F238E27FC236}">
                      <a16:creationId xmlns:a16="http://schemas.microsoft.com/office/drawing/2014/main" id="{C72D83B3-6A24-46AA-A880-BE34528D7CB0}"/>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2767757-4D40-4174-855C-0B64A9DC9032}"/>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091CAE49-7584-4BF1-8785-695BD7ADD77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0A52662-CAC5-41F3-8A40-592C0E08598C}"/>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468" name="Right Triangle 467">
                <a:extLst>
                  <a:ext uri="{FF2B5EF4-FFF2-40B4-BE49-F238E27FC236}">
                    <a16:creationId xmlns:a16="http://schemas.microsoft.com/office/drawing/2014/main" id="{50B10938-6BA1-4E6B-93C6-71F29AD20420}"/>
                  </a:ext>
                </a:extLst>
              </p:cNvPr>
              <p:cNvSpPr/>
              <p:nvPr/>
            </p:nvSpPr>
            <p:spPr bwMode="gray">
              <a:xfrm>
                <a:off x="1246544"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C75A6CAC-01FF-4602-9FEA-3932B7AF9CE1}"/>
                  </a:ext>
                </a:extLst>
              </p:cNvPr>
              <p:cNvSpPr/>
              <p:nvPr/>
            </p:nvSpPr>
            <p:spPr bwMode="gray">
              <a:xfrm rot="10800000">
                <a:off x="1246545"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F0E53B31-4FA0-4B6E-B63D-9E48F2B6D5FD}"/>
                  </a:ext>
                </a:extLst>
              </p:cNvPr>
              <p:cNvSpPr/>
              <p:nvPr/>
            </p:nvSpPr>
            <p:spPr bwMode="gray">
              <a:xfrm flipH="1" flipV="1">
                <a:off x="2214933" y="-3611542"/>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97397E44-4C12-450F-856E-092E18139143}"/>
                  </a:ext>
                </a:extLst>
              </p:cNvPr>
              <p:cNvSpPr/>
              <p:nvPr/>
            </p:nvSpPr>
            <p:spPr bwMode="gray">
              <a:xfrm rot="10800000" flipH="1" flipV="1">
                <a:off x="2214933"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3CCE87D2-9E43-4C11-8D52-38F52D3D5064}"/>
                  </a:ext>
                </a:extLst>
              </p:cNvPr>
              <p:cNvSpPr/>
              <p:nvPr/>
            </p:nvSpPr>
            <p:spPr bwMode="gray">
              <a:xfrm flipH="1">
                <a:off x="2214933"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CD80CF57-481F-4ABA-83B5-483F5B7FB7B8}"/>
                  </a:ext>
                </a:extLst>
              </p:cNvPr>
              <p:cNvSpPr/>
              <p:nvPr/>
            </p:nvSpPr>
            <p:spPr bwMode="gray">
              <a:xfrm rot="10800000" flipH="1">
                <a:off x="2214934"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CEC3A6FC-CCFA-41F9-9633-846324F494AE}"/>
                  </a:ext>
                </a:extLst>
              </p:cNvPr>
              <p:cNvSpPr/>
              <p:nvPr/>
            </p:nvSpPr>
            <p:spPr bwMode="gray">
              <a:xfrm flipV="1">
                <a:off x="318332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E08F5AA4-0413-427D-8102-B3AD17A5DC93}"/>
                  </a:ext>
                </a:extLst>
              </p:cNvPr>
              <p:cNvSpPr/>
              <p:nvPr/>
            </p:nvSpPr>
            <p:spPr bwMode="gray">
              <a:xfrm rot="10800000">
                <a:off x="318332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5A0AFE6F-E9C3-4142-938D-5937494A29EA}"/>
                  </a:ext>
                </a:extLst>
              </p:cNvPr>
              <p:cNvSpPr/>
              <p:nvPr/>
            </p:nvSpPr>
            <p:spPr bwMode="gray">
              <a:xfrm flipH="1" flipV="1">
                <a:off x="4151711" y="-3611542"/>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7" name="Right Triangle 476">
                <a:extLst>
                  <a:ext uri="{FF2B5EF4-FFF2-40B4-BE49-F238E27FC236}">
                    <a16:creationId xmlns:a16="http://schemas.microsoft.com/office/drawing/2014/main" id="{DEEAE461-06A3-4FD7-A9E6-1E4964AF5442}"/>
                  </a:ext>
                </a:extLst>
              </p:cNvPr>
              <p:cNvSpPr/>
              <p:nvPr/>
            </p:nvSpPr>
            <p:spPr bwMode="gray">
              <a:xfrm rot="10800000" flipH="1" flipV="1">
                <a:off x="415171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BB90647B-4C98-47F7-8E7A-7C6AE0D26072}"/>
                  </a:ext>
                </a:extLst>
              </p:cNvPr>
              <p:cNvSpPr/>
              <p:nvPr/>
            </p:nvSpPr>
            <p:spPr bwMode="gray">
              <a:xfrm rot="10800000" flipH="1" flipV="1">
                <a:off x="6089389" y="-361154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7A112BE4-5829-4B80-9124-389CC1E127C7}"/>
                  </a:ext>
                </a:extLst>
              </p:cNvPr>
              <p:cNvSpPr/>
              <p:nvPr/>
            </p:nvSpPr>
            <p:spPr bwMode="gray">
              <a:xfrm flipH="1">
                <a:off x="6089389"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09651614-52BB-49EA-8B59-2EC406AF6EE5}"/>
                  </a:ext>
                </a:extLst>
              </p:cNvPr>
              <p:cNvSpPr/>
              <p:nvPr/>
            </p:nvSpPr>
            <p:spPr bwMode="gray">
              <a:xfrm rot="10800000" flipH="1">
                <a:off x="6089389"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D5206A19-DF14-4EA0-A711-0F7DC258BDE9}"/>
                  </a:ext>
                </a:extLst>
              </p:cNvPr>
              <p:cNvSpPr/>
              <p:nvPr/>
            </p:nvSpPr>
            <p:spPr bwMode="gray">
              <a:xfrm flipV="1">
                <a:off x="5120551"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862C4867-EC5F-491E-9BE2-16C779FFD231}"/>
                  </a:ext>
                </a:extLst>
              </p:cNvPr>
              <p:cNvSpPr/>
              <p:nvPr/>
            </p:nvSpPr>
            <p:spPr bwMode="gray">
              <a:xfrm>
                <a:off x="5120551" y="-2642278"/>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F3A9AF8-5323-4E1B-98AC-B186FF21DC58}"/>
                  </a:ext>
                </a:extLst>
              </p:cNvPr>
              <p:cNvSpPr/>
              <p:nvPr/>
            </p:nvSpPr>
            <p:spPr bwMode="gray">
              <a:xfrm rot="10800000">
                <a:off x="5120551" y="-26422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CDCE5117-9A6B-41E3-AB78-3141D737B9FD}"/>
                  </a:ext>
                </a:extLst>
              </p:cNvPr>
              <p:cNvSpPr/>
              <p:nvPr/>
            </p:nvSpPr>
            <p:spPr bwMode="gray">
              <a:xfrm flipV="1">
                <a:off x="-687322" y="-3611542"/>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9A14FF8C-2155-43FB-A5BD-ED328485A9FC}"/>
                  </a:ext>
                </a:extLst>
              </p:cNvPr>
              <p:cNvSpPr/>
              <p:nvPr/>
            </p:nvSpPr>
            <p:spPr bwMode="gray">
              <a:xfrm rot="10800000" flipV="1">
                <a:off x="-687321" y="-361154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0DCCF68A-E5ED-43D7-AF75-93628FBE4037}"/>
                  </a:ext>
                </a:extLst>
              </p:cNvPr>
              <p:cNvSpPr/>
              <p:nvPr/>
            </p:nvSpPr>
            <p:spPr bwMode="gray">
              <a:xfrm>
                <a:off x="-687322" y="-2649003"/>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30B99AE8-DBDE-489B-9503-AE915770448C}"/>
                  </a:ext>
                </a:extLst>
              </p:cNvPr>
              <p:cNvSpPr/>
              <p:nvPr/>
            </p:nvSpPr>
            <p:spPr bwMode="gray">
              <a:xfrm rot="10800000">
                <a:off x="-687321" y="-26422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CFD0EB9A-A0DB-46B9-BF6D-BC68BC135BDA}"/>
                  </a:ext>
                </a:extLst>
              </p:cNvPr>
              <p:cNvSpPr/>
              <p:nvPr/>
            </p:nvSpPr>
            <p:spPr bwMode="gray">
              <a:xfrm flipH="1" flipV="1">
                <a:off x="278033" y="-3611542"/>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77A710C9-7C52-4757-9FE3-10D3C659EC08}"/>
                  </a:ext>
                </a:extLst>
              </p:cNvPr>
              <p:cNvSpPr/>
              <p:nvPr/>
            </p:nvSpPr>
            <p:spPr bwMode="gray">
              <a:xfrm flipH="1">
                <a:off x="278033" y="-2642278"/>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0" name="Right Triangle 489">
                <a:extLst>
                  <a:ext uri="{FF2B5EF4-FFF2-40B4-BE49-F238E27FC236}">
                    <a16:creationId xmlns:a16="http://schemas.microsoft.com/office/drawing/2014/main" id="{0BF9CD29-7D54-4C4C-8B7A-644F6CD8AF6C}"/>
                  </a:ext>
                </a:extLst>
              </p:cNvPr>
              <p:cNvSpPr/>
              <p:nvPr/>
            </p:nvSpPr>
            <p:spPr bwMode="gray">
              <a:xfrm rot="10800000" flipH="1">
                <a:off x="278034" y="-26422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491" name="Group 490">
                <a:extLst>
                  <a:ext uri="{FF2B5EF4-FFF2-40B4-BE49-F238E27FC236}">
                    <a16:creationId xmlns:a16="http://schemas.microsoft.com/office/drawing/2014/main" id="{D621DDA3-0E50-4012-A524-A13B6AC215D6}"/>
                  </a:ext>
                </a:extLst>
              </p:cNvPr>
              <p:cNvGrpSpPr/>
              <p:nvPr/>
            </p:nvGrpSpPr>
            <p:grpSpPr bwMode="gray">
              <a:xfrm rot="10800000">
                <a:off x="4151710" y="-2642277"/>
                <a:ext cx="968389" cy="968389"/>
                <a:chOff x="1246544" y="-3611542"/>
                <a:chExt cx="968389" cy="968389"/>
              </a:xfrm>
            </p:grpSpPr>
            <p:sp>
              <p:nvSpPr>
                <p:cNvPr id="492" name="Right Triangle 491">
                  <a:extLst>
                    <a:ext uri="{FF2B5EF4-FFF2-40B4-BE49-F238E27FC236}">
                      <a16:creationId xmlns:a16="http://schemas.microsoft.com/office/drawing/2014/main" id="{0E32DA22-0109-4FE3-BBB9-18D0EB0AEEFE}"/>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4F3FA6D8-E5ED-4B0F-8461-310A1CAA9B9D}"/>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A828D1E9-1258-46C6-A38F-CF5E616254D1}"/>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3E8036F0-B07E-437B-BA39-3537B1FDE5CF}"/>
                    </a:ext>
                  </a:extLst>
                </p:cNvPr>
                <p:cNvSpPr/>
                <p:nvPr/>
              </p:nvSpPr>
              <p:spPr bwMode="gray">
                <a:xfrm flipV="1">
                  <a:off x="1246544" y="-361154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366" name="Rectangle 365">
              <a:extLst>
                <a:ext uri="{FF2B5EF4-FFF2-40B4-BE49-F238E27FC236}">
                  <a16:creationId xmlns:a16="http://schemas.microsoft.com/office/drawing/2014/main" id="{91DF380D-6B0D-4788-87F4-C0F280747301}"/>
                </a:ext>
              </a:extLst>
            </p:cNvPr>
            <p:cNvSpPr/>
            <p:nvPr/>
          </p:nvSpPr>
          <p:spPr bwMode="gray">
            <a:xfrm>
              <a:off x="11314744" y="2757621"/>
              <a:ext cx="874082" cy="943567"/>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dirty="0">
                <a:solidFill>
                  <a:prstClr val="white"/>
                </a:solidFill>
                <a:latin typeface="Verdana"/>
              </a:endParaRPr>
            </a:p>
          </p:txBody>
        </p:sp>
        <p:sp>
          <p:nvSpPr>
            <p:cNvPr id="367" name="Right Triangle 366">
              <a:extLst>
                <a:ext uri="{FF2B5EF4-FFF2-40B4-BE49-F238E27FC236}">
                  <a16:creationId xmlns:a16="http://schemas.microsoft.com/office/drawing/2014/main" id="{AF2FEC7A-B5EB-4364-832B-DCAD1D13F9D0}"/>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8" name="Right Triangle 367">
              <a:extLst>
                <a:ext uri="{FF2B5EF4-FFF2-40B4-BE49-F238E27FC236}">
                  <a16:creationId xmlns:a16="http://schemas.microsoft.com/office/drawing/2014/main" id="{BC70F7B2-5EB4-49EE-91CD-68C740E5F902}"/>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69" name="Right Triangle 368">
              <a:extLst>
                <a:ext uri="{FF2B5EF4-FFF2-40B4-BE49-F238E27FC236}">
                  <a16:creationId xmlns:a16="http://schemas.microsoft.com/office/drawing/2014/main" id="{7C5B3C3A-22C8-485C-AFF5-C1B864123B51}"/>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0" name="Right Triangle 369">
              <a:extLst>
                <a:ext uri="{FF2B5EF4-FFF2-40B4-BE49-F238E27FC236}">
                  <a16:creationId xmlns:a16="http://schemas.microsoft.com/office/drawing/2014/main" id="{7F8119DB-5840-485C-BA6A-928CA922825B}"/>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4" name="Freeform: Shape 373">
              <a:extLst>
                <a:ext uri="{FF2B5EF4-FFF2-40B4-BE49-F238E27FC236}">
                  <a16:creationId xmlns:a16="http://schemas.microsoft.com/office/drawing/2014/main" id="{45AE6EAD-E399-4AC4-9833-9D6614DE460B}"/>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5" name="Freeform: Shape 374">
              <a:extLst>
                <a:ext uri="{FF2B5EF4-FFF2-40B4-BE49-F238E27FC236}">
                  <a16:creationId xmlns:a16="http://schemas.microsoft.com/office/drawing/2014/main" id="{5FA94510-C4F8-4BC5-8DC2-BF8CA5B42297}"/>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6" name="Freeform: Shape 375">
              <a:extLst>
                <a:ext uri="{FF2B5EF4-FFF2-40B4-BE49-F238E27FC236}">
                  <a16:creationId xmlns:a16="http://schemas.microsoft.com/office/drawing/2014/main" id="{4EDCFEC5-464C-4753-8C59-CE438D3C82A1}"/>
                </a:ext>
              </a:extLst>
            </p:cNvPr>
            <p:cNvSpPr/>
            <p:nvPr/>
          </p:nvSpPr>
          <p:spPr bwMode="gray">
            <a:xfrm rot="10800000" flipH="1">
              <a:off x="11784836" y="3229617"/>
              <a:ext cx="403990" cy="471570"/>
            </a:xfrm>
            <a:custGeom>
              <a:avLst/>
              <a:gdLst>
                <a:gd name="connsiteX0" fmla="*/ 0 w 403990"/>
                <a:gd name="connsiteY0" fmla="*/ 471570 h 471570"/>
                <a:gd name="connsiteX1" fmla="*/ 403990 w 403990"/>
                <a:gd name="connsiteY1" fmla="*/ 471570 h 471570"/>
                <a:gd name="connsiteX2" fmla="*/ 403990 w 403990"/>
                <a:gd name="connsiteY2" fmla="*/ 403990 h 471570"/>
                <a:gd name="connsiteX3" fmla="*/ 0 w 403990"/>
                <a:gd name="connsiteY3" fmla="*/ 0 h 471570"/>
                <a:gd name="connsiteX4" fmla="*/ 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0" y="471570"/>
                  </a:moveTo>
                  <a:lnTo>
                    <a:pt x="403990" y="471570"/>
                  </a:lnTo>
                  <a:lnTo>
                    <a:pt x="403990" y="403990"/>
                  </a:lnTo>
                  <a:lnTo>
                    <a:pt x="0" y="0"/>
                  </a:lnTo>
                  <a:lnTo>
                    <a:pt x="0" y="471570"/>
                  </a:lnTo>
                  <a:close/>
                </a:path>
              </a:pathLst>
            </a:cu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7" name="Right Triangle 376">
              <a:extLst>
                <a:ext uri="{FF2B5EF4-FFF2-40B4-BE49-F238E27FC236}">
                  <a16:creationId xmlns:a16="http://schemas.microsoft.com/office/drawing/2014/main" id="{28A6C58A-7F40-449A-BAA4-2F6A388C8CD3}"/>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8" name="Right Triangle 377">
              <a:extLst>
                <a:ext uri="{FF2B5EF4-FFF2-40B4-BE49-F238E27FC236}">
                  <a16:creationId xmlns:a16="http://schemas.microsoft.com/office/drawing/2014/main" id="{7211752B-47BA-40C4-AA96-AB587929DB4E}"/>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79" name="Right Triangle 378">
              <a:extLst>
                <a:ext uri="{FF2B5EF4-FFF2-40B4-BE49-F238E27FC236}">
                  <a16:creationId xmlns:a16="http://schemas.microsoft.com/office/drawing/2014/main" id="{A11F2C42-69DA-4F6B-85CA-C7163396AD1B}"/>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0" name="Right Triangle 379">
              <a:extLst>
                <a:ext uri="{FF2B5EF4-FFF2-40B4-BE49-F238E27FC236}">
                  <a16:creationId xmlns:a16="http://schemas.microsoft.com/office/drawing/2014/main" id="{2F585D7D-CB90-4389-B7F7-04964235B21B}"/>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1" name="Freeform: Shape 380">
              <a:extLst>
                <a:ext uri="{FF2B5EF4-FFF2-40B4-BE49-F238E27FC236}">
                  <a16:creationId xmlns:a16="http://schemas.microsoft.com/office/drawing/2014/main" id="{52998F76-44C8-47C9-A2E7-5CCF7AFFA1BA}"/>
                </a:ext>
              </a:extLst>
            </p:cNvPr>
            <p:cNvSpPr/>
            <p:nvPr/>
          </p:nvSpPr>
          <p:spPr bwMode="gray">
            <a:xfrm flipH="1" flipV="1">
              <a:off x="11784837" y="2757622"/>
              <a:ext cx="403989" cy="403989"/>
            </a:xfrm>
            <a:custGeom>
              <a:avLst/>
              <a:gdLst>
                <a:gd name="connsiteX0" fmla="*/ 403989 w 403989"/>
                <a:gd name="connsiteY0" fmla="*/ 403989 h 403989"/>
                <a:gd name="connsiteX1" fmla="*/ 0 w 403989"/>
                <a:gd name="connsiteY1" fmla="*/ 403989 h 403989"/>
                <a:gd name="connsiteX2" fmla="*/ 0 w 403989"/>
                <a:gd name="connsiteY2" fmla="*/ 0 h 403989"/>
                <a:gd name="connsiteX3" fmla="*/ 403989 w 403989"/>
                <a:gd name="connsiteY3" fmla="*/ 403989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403989"/>
                  </a:moveTo>
                  <a:lnTo>
                    <a:pt x="0" y="403989"/>
                  </a:lnTo>
                  <a:lnTo>
                    <a:pt x="0" y="0"/>
                  </a:lnTo>
                  <a:lnTo>
                    <a:pt x="403989" y="403989"/>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2" name="Freeform: Shape 381">
              <a:extLst>
                <a:ext uri="{FF2B5EF4-FFF2-40B4-BE49-F238E27FC236}">
                  <a16:creationId xmlns:a16="http://schemas.microsoft.com/office/drawing/2014/main" id="{EAB74484-42E3-49F0-8789-B88306A4C2F8}"/>
                </a:ext>
              </a:extLst>
            </p:cNvPr>
            <p:cNvSpPr/>
            <p:nvPr/>
          </p:nvSpPr>
          <p:spPr bwMode="gray">
            <a:xfrm flipH="1" flipV="1">
              <a:off x="11784837" y="3229617"/>
              <a:ext cx="403989" cy="471570"/>
            </a:xfrm>
            <a:custGeom>
              <a:avLst/>
              <a:gdLst>
                <a:gd name="connsiteX0" fmla="*/ 403989 w 403989"/>
                <a:gd name="connsiteY0" fmla="*/ 471570 h 471570"/>
                <a:gd name="connsiteX1" fmla="*/ 0 w 403989"/>
                <a:gd name="connsiteY1" fmla="*/ 471570 h 471570"/>
                <a:gd name="connsiteX2" fmla="*/ 0 w 403989"/>
                <a:gd name="connsiteY2" fmla="*/ 403989 h 471570"/>
                <a:gd name="connsiteX3" fmla="*/ 0 w 403989"/>
                <a:gd name="connsiteY3" fmla="*/ 0 h 471570"/>
                <a:gd name="connsiteX4" fmla="*/ 403989 w 403989"/>
                <a:gd name="connsiteY4" fmla="*/ 0 h 471570"/>
                <a:gd name="connsiteX5" fmla="*/ 403989 w 403989"/>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89" h="471570">
                  <a:moveTo>
                    <a:pt x="403989" y="471570"/>
                  </a:moveTo>
                  <a:lnTo>
                    <a:pt x="0" y="471570"/>
                  </a:lnTo>
                  <a:lnTo>
                    <a:pt x="0" y="403989"/>
                  </a:lnTo>
                  <a:lnTo>
                    <a:pt x="0" y="0"/>
                  </a:lnTo>
                  <a:lnTo>
                    <a:pt x="403989" y="0"/>
                  </a:lnTo>
                  <a:lnTo>
                    <a:pt x="403989"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3" name="Right Triangle 382">
              <a:extLst>
                <a:ext uri="{FF2B5EF4-FFF2-40B4-BE49-F238E27FC236}">
                  <a16:creationId xmlns:a16="http://schemas.microsoft.com/office/drawing/2014/main" id="{0377EC57-6BCE-4C0E-B3F5-095EE296C091}"/>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4" name="Right Triangle 383">
              <a:extLst>
                <a:ext uri="{FF2B5EF4-FFF2-40B4-BE49-F238E27FC236}">
                  <a16:creationId xmlns:a16="http://schemas.microsoft.com/office/drawing/2014/main" id="{011EB8D1-2692-41D5-B101-E461DA21D646}"/>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5" name="Right Triangle 384">
              <a:extLst>
                <a:ext uri="{FF2B5EF4-FFF2-40B4-BE49-F238E27FC236}">
                  <a16:creationId xmlns:a16="http://schemas.microsoft.com/office/drawing/2014/main" id="{119CC760-4B80-424B-9490-A801A79923E2}"/>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6" name="Right Triangle 385">
              <a:extLst>
                <a:ext uri="{FF2B5EF4-FFF2-40B4-BE49-F238E27FC236}">
                  <a16:creationId xmlns:a16="http://schemas.microsoft.com/office/drawing/2014/main" id="{E98D8ECF-69A4-40A3-841B-7373EEF22B2F}"/>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7" name="Freeform: Shape 386">
              <a:extLst>
                <a:ext uri="{FF2B5EF4-FFF2-40B4-BE49-F238E27FC236}">
                  <a16:creationId xmlns:a16="http://schemas.microsoft.com/office/drawing/2014/main" id="{8696E5BE-6877-4175-B5AE-FEE50A01AB1A}"/>
                </a:ext>
              </a:extLst>
            </p:cNvPr>
            <p:cNvSpPr/>
            <p:nvPr/>
          </p:nvSpPr>
          <p:spPr bwMode="gray">
            <a:xfrm flipH="1" flipV="1">
              <a:off x="11784836" y="2757621"/>
              <a:ext cx="403990" cy="403990"/>
            </a:xfrm>
            <a:custGeom>
              <a:avLst/>
              <a:gdLst>
                <a:gd name="connsiteX0" fmla="*/ 403990 w 403990"/>
                <a:gd name="connsiteY0" fmla="*/ 403990 h 403990"/>
                <a:gd name="connsiteX1" fmla="*/ 0 w 403990"/>
                <a:gd name="connsiteY1" fmla="*/ 403990 h 403990"/>
                <a:gd name="connsiteX2" fmla="*/ 0 w 403990"/>
                <a:gd name="connsiteY2" fmla="*/ 0 h 403990"/>
                <a:gd name="connsiteX3" fmla="*/ 403990 w 403990"/>
                <a:gd name="connsiteY3" fmla="*/ 403990 h 403990"/>
              </a:gdLst>
              <a:ahLst/>
              <a:cxnLst>
                <a:cxn ang="0">
                  <a:pos x="connsiteX0" y="connsiteY0"/>
                </a:cxn>
                <a:cxn ang="0">
                  <a:pos x="connsiteX1" y="connsiteY1"/>
                </a:cxn>
                <a:cxn ang="0">
                  <a:pos x="connsiteX2" y="connsiteY2"/>
                </a:cxn>
                <a:cxn ang="0">
                  <a:pos x="connsiteX3" y="connsiteY3"/>
                </a:cxn>
              </a:cxnLst>
              <a:rect l="l" t="t" r="r" b="b"/>
              <a:pathLst>
                <a:path w="403990" h="403990">
                  <a:moveTo>
                    <a:pt x="403990" y="403990"/>
                  </a:moveTo>
                  <a:lnTo>
                    <a:pt x="0" y="403990"/>
                  </a:lnTo>
                  <a:lnTo>
                    <a:pt x="0" y="0"/>
                  </a:lnTo>
                  <a:lnTo>
                    <a:pt x="403990" y="40399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8" name="Freeform: Shape 387">
              <a:extLst>
                <a:ext uri="{FF2B5EF4-FFF2-40B4-BE49-F238E27FC236}">
                  <a16:creationId xmlns:a16="http://schemas.microsoft.com/office/drawing/2014/main" id="{12B7C62D-1C81-4F3F-A771-55ACB2A8EB4F}"/>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0 w 403990"/>
                <a:gd name="connsiteY3" fmla="*/ 0 h 471570"/>
                <a:gd name="connsiteX4" fmla="*/ 403990 w 403990"/>
                <a:gd name="connsiteY4" fmla="*/ 0 h 471570"/>
                <a:gd name="connsiteX5" fmla="*/ 403990 w 403990"/>
                <a:gd name="connsiteY5" fmla="*/ 471570 h 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90" h="471570">
                  <a:moveTo>
                    <a:pt x="403990" y="471570"/>
                  </a:moveTo>
                  <a:lnTo>
                    <a:pt x="0" y="471570"/>
                  </a:lnTo>
                  <a:lnTo>
                    <a:pt x="0" y="403990"/>
                  </a:lnTo>
                  <a:lnTo>
                    <a:pt x="0" y="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9" name="Right Triangle 388">
              <a:extLst>
                <a:ext uri="{FF2B5EF4-FFF2-40B4-BE49-F238E27FC236}">
                  <a16:creationId xmlns:a16="http://schemas.microsoft.com/office/drawing/2014/main" id="{5D41943B-723F-46D0-8A4F-1F41AB2DD03B}"/>
                </a:ext>
              </a:extLst>
            </p:cNvPr>
            <p:cNvSpPr/>
            <p:nvPr/>
          </p:nvSpPr>
          <p:spPr bwMode="gray">
            <a:xfrm flipV="1">
              <a:off x="11314743" y="2757621"/>
              <a:ext cx="471570" cy="47157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0" name="Right Triangle 389">
              <a:extLst>
                <a:ext uri="{FF2B5EF4-FFF2-40B4-BE49-F238E27FC236}">
                  <a16:creationId xmlns:a16="http://schemas.microsoft.com/office/drawing/2014/main" id="{ADCA1741-C7C2-4254-8FA8-3EB7378B4820}"/>
                </a:ext>
              </a:extLst>
            </p:cNvPr>
            <p:cNvSpPr/>
            <p:nvPr/>
          </p:nvSpPr>
          <p:spPr bwMode="gray">
            <a:xfrm rot="10800000" flipV="1">
              <a:off x="11314743" y="2757621"/>
              <a:ext cx="471570" cy="47157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1" name="Right Triangle 390">
              <a:extLst>
                <a:ext uri="{FF2B5EF4-FFF2-40B4-BE49-F238E27FC236}">
                  <a16:creationId xmlns:a16="http://schemas.microsoft.com/office/drawing/2014/main" id="{1EB60063-3CB2-454A-81A4-44A74B64DB70}"/>
                </a:ext>
              </a:extLst>
            </p:cNvPr>
            <p:cNvSpPr/>
            <p:nvPr/>
          </p:nvSpPr>
          <p:spPr bwMode="gray">
            <a:xfrm>
              <a:off x="11314743" y="3226342"/>
              <a:ext cx="471570" cy="47157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2" name="Right Triangle 391">
              <a:extLst>
                <a:ext uri="{FF2B5EF4-FFF2-40B4-BE49-F238E27FC236}">
                  <a16:creationId xmlns:a16="http://schemas.microsoft.com/office/drawing/2014/main" id="{EF54F8A8-64A6-471A-A0CF-ADF3ACD5A07F}"/>
                </a:ext>
              </a:extLst>
            </p:cNvPr>
            <p:cNvSpPr/>
            <p:nvPr/>
          </p:nvSpPr>
          <p:spPr bwMode="gray">
            <a:xfrm rot="10800000">
              <a:off x="11314743" y="3229617"/>
              <a:ext cx="471570" cy="47157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3" name="Freeform: Shape 392">
              <a:extLst>
                <a:ext uri="{FF2B5EF4-FFF2-40B4-BE49-F238E27FC236}">
                  <a16:creationId xmlns:a16="http://schemas.microsoft.com/office/drawing/2014/main" id="{D569B50D-BDD3-48A4-9341-059EA8202498}"/>
                </a:ext>
              </a:extLst>
            </p:cNvPr>
            <p:cNvSpPr/>
            <p:nvPr/>
          </p:nvSpPr>
          <p:spPr bwMode="gray">
            <a:xfrm flipH="1">
              <a:off x="11784837" y="2757622"/>
              <a:ext cx="403989" cy="403989"/>
            </a:xfrm>
            <a:custGeom>
              <a:avLst/>
              <a:gdLst>
                <a:gd name="connsiteX0" fmla="*/ 403989 w 403989"/>
                <a:gd name="connsiteY0" fmla="*/ 0 h 403989"/>
                <a:gd name="connsiteX1" fmla="*/ 0 w 403989"/>
                <a:gd name="connsiteY1" fmla="*/ 0 h 403989"/>
                <a:gd name="connsiteX2" fmla="*/ 0 w 403989"/>
                <a:gd name="connsiteY2" fmla="*/ 403989 h 403989"/>
                <a:gd name="connsiteX3" fmla="*/ 403989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403989" y="0"/>
                  </a:moveTo>
                  <a:lnTo>
                    <a:pt x="0" y="0"/>
                  </a:lnTo>
                  <a:lnTo>
                    <a:pt x="0" y="403989"/>
                  </a:lnTo>
                  <a:lnTo>
                    <a:pt x="403989"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4" name="Freeform: Shape 393">
              <a:extLst>
                <a:ext uri="{FF2B5EF4-FFF2-40B4-BE49-F238E27FC236}">
                  <a16:creationId xmlns:a16="http://schemas.microsoft.com/office/drawing/2014/main" id="{13F02350-F22F-411F-9A8D-4ACF53D23356}"/>
                </a:ext>
              </a:extLst>
            </p:cNvPr>
            <p:cNvSpPr/>
            <p:nvPr/>
          </p:nvSpPr>
          <p:spPr bwMode="gray">
            <a:xfrm flipH="1">
              <a:off x="11784837" y="3297199"/>
              <a:ext cx="403989" cy="403989"/>
            </a:xfrm>
            <a:custGeom>
              <a:avLst/>
              <a:gdLst>
                <a:gd name="connsiteX0" fmla="*/ 0 w 403989"/>
                <a:gd name="connsiteY0" fmla="*/ 0 h 403989"/>
                <a:gd name="connsiteX1" fmla="*/ 0 w 403989"/>
                <a:gd name="connsiteY1" fmla="*/ 403989 h 403989"/>
                <a:gd name="connsiteX2" fmla="*/ 403989 w 403989"/>
                <a:gd name="connsiteY2" fmla="*/ 403989 h 403989"/>
                <a:gd name="connsiteX3" fmla="*/ 0 w 403989"/>
                <a:gd name="connsiteY3" fmla="*/ 0 h 403989"/>
              </a:gdLst>
              <a:ahLst/>
              <a:cxnLst>
                <a:cxn ang="0">
                  <a:pos x="connsiteX0" y="connsiteY0"/>
                </a:cxn>
                <a:cxn ang="0">
                  <a:pos x="connsiteX1" y="connsiteY1"/>
                </a:cxn>
                <a:cxn ang="0">
                  <a:pos x="connsiteX2" y="connsiteY2"/>
                </a:cxn>
                <a:cxn ang="0">
                  <a:pos x="connsiteX3" y="connsiteY3"/>
                </a:cxn>
              </a:cxnLst>
              <a:rect l="l" t="t" r="r" b="b"/>
              <a:pathLst>
                <a:path w="403989" h="403989">
                  <a:moveTo>
                    <a:pt x="0" y="0"/>
                  </a:moveTo>
                  <a:lnTo>
                    <a:pt x="0" y="403989"/>
                  </a:lnTo>
                  <a:lnTo>
                    <a:pt x="403989" y="403989"/>
                  </a:lnTo>
                  <a:lnTo>
                    <a:pt x="0" y="0"/>
                  </a:lnTo>
                  <a:close/>
                </a:path>
              </a:pathLst>
            </a:cu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95" name="Text Placeholder 99">
              <a:extLst>
                <a:ext uri="{FF2B5EF4-FFF2-40B4-BE49-F238E27FC236}">
                  <a16:creationId xmlns:a16="http://schemas.microsoft.com/office/drawing/2014/main" id="{D311683A-F75F-407C-8BEC-36A80D5FCA94}"/>
                </a:ext>
              </a:extLst>
            </p:cNvPr>
            <p:cNvSpPr txBox="1">
              <a:spLocks/>
            </p:cNvSpPr>
            <p:nvPr/>
          </p:nvSpPr>
          <p:spPr bwMode="gray">
            <a:xfrm>
              <a:off x="576122" y="2944412"/>
              <a:ext cx="11036580" cy="64293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dirty="0"/>
                <a:t>Investigate, Propose, Do</a:t>
              </a:r>
            </a:p>
          </p:txBody>
        </p:sp>
        <p:sp>
          <p:nvSpPr>
            <p:cNvPr id="396" name="Freeform: Shape 395">
              <a:extLst>
                <a:ext uri="{FF2B5EF4-FFF2-40B4-BE49-F238E27FC236}">
                  <a16:creationId xmlns:a16="http://schemas.microsoft.com/office/drawing/2014/main" id="{E3453F99-8FCF-47AB-A621-6A6E3AA74F80}"/>
                </a:ext>
              </a:extLst>
            </p:cNvPr>
            <p:cNvSpPr/>
            <p:nvPr/>
          </p:nvSpPr>
          <p:spPr bwMode="gray">
            <a:xfrm flipH="1" flipV="1">
              <a:off x="11784836" y="3229617"/>
              <a:ext cx="403990" cy="471570"/>
            </a:xfrm>
            <a:custGeom>
              <a:avLst/>
              <a:gdLst>
                <a:gd name="connsiteX0" fmla="*/ 403990 w 403990"/>
                <a:gd name="connsiteY0" fmla="*/ 471570 h 471570"/>
                <a:gd name="connsiteX1" fmla="*/ 0 w 403990"/>
                <a:gd name="connsiteY1" fmla="*/ 471570 h 471570"/>
                <a:gd name="connsiteX2" fmla="*/ 0 w 403990"/>
                <a:gd name="connsiteY2" fmla="*/ 403990 h 471570"/>
                <a:gd name="connsiteX3" fmla="*/ 403990 w 403990"/>
                <a:gd name="connsiteY3" fmla="*/ 0 h 471570"/>
                <a:gd name="connsiteX4" fmla="*/ 403990 w 403990"/>
                <a:gd name="connsiteY4" fmla="*/ 471570 h 47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90" h="471570">
                  <a:moveTo>
                    <a:pt x="403990" y="471570"/>
                  </a:moveTo>
                  <a:lnTo>
                    <a:pt x="0" y="471570"/>
                  </a:lnTo>
                  <a:lnTo>
                    <a:pt x="0" y="403990"/>
                  </a:lnTo>
                  <a:lnTo>
                    <a:pt x="403990" y="0"/>
                  </a:lnTo>
                  <a:lnTo>
                    <a:pt x="403990" y="471570"/>
                  </a:lnTo>
                  <a:close/>
                </a:path>
              </a:pathLst>
            </a:cu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1134854" y="3589512"/>
            <a:ext cx="4320000" cy="2442211"/>
          </a:xfrm>
        </p:spPr>
        <p:txBody>
          <a:bodyPr/>
          <a:lstStyle/>
          <a:p>
            <a:pPr>
              <a:buNone/>
              <a:defRPr/>
            </a:pPr>
            <a:r>
              <a:rPr lang="en-US" sz="1400" dirty="0"/>
              <a:t>VMs </a:t>
            </a:r>
          </a:p>
          <a:p>
            <a:pPr>
              <a:buNone/>
              <a:defRPr/>
            </a:pPr>
            <a:r>
              <a:rPr lang="en-US" sz="1400" dirty="0"/>
              <a:t>Hosts (aka: Give DPM a 2</a:t>
            </a:r>
            <a:r>
              <a:rPr lang="en-US" sz="1400" baseline="30000" dirty="0"/>
              <a:t>nd</a:t>
            </a:r>
            <a:r>
              <a:rPr lang="en-US" sz="1400" dirty="0"/>
              <a:t> chance)</a:t>
            </a:r>
          </a:p>
          <a:p>
            <a:pPr marL="273050" lvl="1" indent="0">
              <a:buNone/>
            </a:pPr>
            <a:r>
              <a:rPr lang="en-US" dirty="0"/>
              <a:t>Seriously</a:t>
            </a:r>
          </a:p>
          <a:p>
            <a:pPr>
              <a:buNone/>
            </a:pPr>
            <a:r>
              <a:rPr lang="en-US" sz="1400" dirty="0"/>
              <a:t>Search and Destroy </a:t>
            </a:r>
            <a:r>
              <a:rPr lang="en-US" sz="1400" dirty="0">
                <a:solidFill>
                  <a:schemeClr val="accent4"/>
                </a:solidFill>
              </a:rPr>
              <a:t>Zombies</a:t>
            </a:r>
          </a:p>
          <a:p>
            <a:pPr>
              <a:buNone/>
            </a:pPr>
            <a:r>
              <a:rPr lang="en-US" sz="1400" dirty="0"/>
              <a:t>Life Cycle optimizations</a:t>
            </a:r>
          </a:p>
          <a:p>
            <a:pPr marL="273050" lvl="1" indent="0">
              <a:buNone/>
            </a:pPr>
            <a:endParaRPr lang="en-US" dirty="0"/>
          </a:p>
          <a:p>
            <a:pPr>
              <a:buNone/>
              <a:defRPr/>
            </a:pPr>
            <a:endParaRPr lang="en-US" sz="1400" dirty="0"/>
          </a:p>
        </p:txBody>
      </p:sp>
      <p:sp>
        <p:nvSpPr>
          <p:cNvPr id="3" name="Content Placeholder 2">
            <a:extLst>
              <a:ext uri="{FF2B5EF4-FFF2-40B4-BE49-F238E27FC236}">
                <a16:creationId xmlns:a16="http://schemas.microsoft.com/office/drawing/2014/main" id="{C33DF2CA-160E-41CB-BB6D-43AADCB158C7}"/>
              </a:ext>
            </a:extLst>
          </p:cNvPr>
          <p:cNvSpPr>
            <a:spLocks noGrp="1"/>
          </p:cNvSpPr>
          <p:nvPr>
            <p:ph sz="quarter" idx="16"/>
          </p:nvPr>
        </p:nvSpPr>
        <p:spPr>
          <a:xfrm>
            <a:off x="6673904" y="3565886"/>
            <a:ext cx="4320000" cy="2949214"/>
          </a:xfrm>
        </p:spPr>
        <p:txBody>
          <a:bodyPr/>
          <a:lstStyle/>
          <a:p>
            <a:r>
              <a:rPr lang="en-US" sz="1400" dirty="0"/>
              <a:t>Host Power Management</a:t>
            </a:r>
          </a:p>
          <a:p>
            <a:r>
              <a:rPr lang="en-US" sz="1400" dirty="0"/>
              <a:t>For Transparent Page Sharing</a:t>
            </a:r>
          </a:p>
          <a:p>
            <a:r>
              <a:rPr lang="en-US" sz="1400" dirty="0"/>
              <a:t>VM Memory Size, #RightSize</a:t>
            </a:r>
          </a:p>
          <a:p>
            <a:r>
              <a:rPr lang="en-US" sz="1400" dirty="0"/>
              <a:t>Utilize </a:t>
            </a:r>
            <a:r>
              <a:rPr lang="en-US" sz="1400" b="1" dirty="0">
                <a:solidFill>
                  <a:schemeClr val="accent2"/>
                </a:solidFill>
              </a:rPr>
              <a:t>low-risk</a:t>
            </a:r>
            <a:r>
              <a:rPr lang="en-US" sz="1400" b="1" dirty="0">
                <a:solidFill>
                  <a:schemeClr val="accent1"/>
                </a:solidFill>
              </a:rPr>
              <a:t> </a:t>
            </a:r>
            <a:r>
              <a:rPr lang="en-US" sz="1400" dirty="0"/>
              <a:t>Power Management</a:t>
            </a:r>
          </a:p>
          <a:p>
            <a:pPr lvl="1"/>
            <a:r>
              <a:rPr lang="en-US" sz="1100" dirty="0"/>
              <a:t>It’s not all in or all out</a:t>
            </a:r>
          </a:p>
          <a:p>
            <a:r>
              <a:rPr lang="en-US" sz="1400" dirty="0"/>
              <a:t>Transparent Page Sharing (TPS)</a:t>
            </a:r>
          </a:p>
          <a:p>
            <a:pPr lvl="1"/>
            <a:r>
              <a:rPr lang="en-US" sz="1100" dirty="0"/>
              <a:t>If performance / security allows</a:t>
            </a:r>
          </a:p>
          <a:p>
            <a:endParaRPr lang="en-US" sz="1400"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What can be done?</a:t>
            </a:r>
          </a:p>
        </p:txBody>
      </p:sp>
      <p:sp>
        <p:nvSpPr>
          <p:cNvPr id="32" name="Content Placeholder 31">
            <a:extLst>
              <a:ext uri="{FF2B5EF4-FFF2-40B4-BE49-F238E27FC236}">
                <a16:creationId xmlns:a16="http://schemas.microsoft.com/office/drawing/2014/main" id="{772BBCAE-0613-4421-A5C0-33C6CAFB2FD1}"/>
              </a:ext>
            </a:extLst>
          </p:cNvPr>
          <p:cNvSpPr>
            <a:spLocks noGrp="1"/>
          </p:cNvSpPr>
          <p:nvPr>
            <p:ph type="body" sz="quarter" idx="21"/>
          </p:nvPr>
        </p:nvSpPr>
        <p:spPr>
          <a:xfrm>
            <a:off x="1134855" y="2935498"/>
            <a:ext cx="4320000" cy="654014"/>
          </a:xfrm>
        </p:spPr>
        <p:txBody>
          <a:bodyPr/>
          <a:lstStyle/>
          <a:p>
            <a:pPr algn="ctr"/>
            <a:r>
              <a:rPr lang="en-US" dirty="0"/>
              <a:t>Turn Off, Don’t run it…</a:t>
            </a:r>
          </a:p>
        </p:txBody>
      </p:sp>
      <p:sp>
        <p:nvSpPr>
          <p:cNvPr id="33" name="Content Placeholder 32">
            <a:extLst>
              <a:ext uri="{FF2B5EF4-FFF2-40B4-BE49-F238E27FC236}">
                <a16:creationId xmlns:a16="http://schemas.microsoft.com/office/drawing/2014/main" id="{2FE2BB71-7CF6-4C77-B6F1-07B5151D7876}"/>
              </a:ext>
            </a:extLst>
          </p:cNvPr>
          <p:cNvSpPr>
            <a:spLocks noGrp="1"/>
          </p:cNvSpPr>
          <p:nvPr>
            <p:ph type="body" sz="quarter" idx="22"/>
          </p:nvPr>
        </p:nvSpPr>
        <p:spPr>
          <a:xfrm>
            <a:off x="6673903" y="2922948"/>
            <a:ext cx="4320000" cy="642937"/>
          </a:xfrm>
        </p:spPr>
        <p:txBody>
          <a:bodyPr/>
          <a:lstStyle/>
          <a:p>
            <a:pPr algn="ctr"/>
            <a:r>
              <a:rPr lang="en-US" dirty="0"/>
              <a:t>Optimize</a:t>
            </a:r>
          </a:p>
        </p:txBody>
      </p:sp>
      <p:sp>
        <p:nvSpPr>
          <p:cNvPr id="35" name="Freeform 5">
            <a:extLst>
              <a:ext uri="{FF2B5EF4-FFF2-40B4-BE49-F238E27FC236}">
                <a16:creationId xmlns:a16="http://schemas.microsoft.com/office/drawing/2014/main" id="{A4BDE54C-2750-44D1-9516-90B643421E92}"/>
              </a:ext>
            </a:extLst>
          </p:cNvPr>
          <p:cNvSpPr>
            <a:spLocks/>
          </p:cNvSpPr>
          <p:nvPr/>
        </p:nvSpPr>
        <p:spPr bwMode="auto">
          <a:xfrm rot="10800000">
            <a:off x="3165042" y="2588094"/>
            <a:ext cx="259623" cy="13276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solidFill>
                <a:srgbClr val="717074"/>
              </a:solidFill>
            </a:endParaRPr>
          </a:p>
        </p:txBody>
      </p:sp>
      <p:sp>
        <p:nvSpPr>
          <p:cNvPr id="36" name="Freeform 5">
            <a:extLst>
              <a:ext uri="{FF2B5EF4-FFF2-40B4-BE49-F238E27FC236}">
                <a16:creationId xmlns:a16="http://schemas.microsoft.com/office/drawing/2014/main" id="{EE252495-EA7D-4C7A-8588-CBA1F084D8EC}"/>
              </a:ext>
            </a:extLst>
          </p:cNvPr>
          <p:cNvSpPr>
            <a:spLocks/>
          </p:cNvSpPr>
          <p:nvPr/>
        </p:nvSpPr>
        <p:spPr bwMode="auto">
          <a:xfrm rot="10800000">
            <a:off x="8704092" y="2589972"/>
            <a:ext cx="259623" cy="133141"/>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solidFill>
                <a:srgbClr val="717074"/>
              </a:solidFill>
            </a:endParaRPr>
          </a:p>
        </p:txBody>
      </p:sp>
      <p:sp>
        <p:nvSpPr>
          <p:cNvPr id="2" name="Subtitle 1"/>
          <p:cNvSpPr>
            <a:spLocks noGrp="1"/>
          </p:cNvSpPr>
          <p:nvPr>
            <p:ph type="subTitle" idx="10"/>
          </p:nvPr>
        </p:nvSpPr>
        <p:spPr/>
        <p:txBody>
          <a:bodyPr/>
          <a:lstStyle/>
          <a:p>
            <a:r>
              <a:rPr lang="en-IE" dirty="0"/>
              <a:t>What WILL we do?</a:t>
            </a:r>
          </a:p>
        </p:txBody>
      </p:sp>
    </p:spTree>
    <p:extLst>
      <p:ext uri="{BB962C8B-B14F-4D97-AF65-F5344CB8AC3E}">
        <p14:creationId xmlns:p14="http://schemas.microsoft.com/office/powerpoint/2010/main" val="350233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7831A0-DEF5-F9A4-3126-BDC42C0DA942}"/>
              </a:ext>
            </a:extLst>
          </p:cNvPr>
          <p:cNvSpPr>
            <a:spLocks noGrp="1"/>
          </p:cNvSpPr>
          <p:nvPr>
            <p:ph type="title"/>
          </p:nvPr>
        </p:nvSpPr>
        <p:spPr>
          <a:xfrm>
            <a:off x="579809" y="412751"/>
            <a:ext cx="11001004" cy="381000"/>
          </a:xfrm>
        </p:spPr>
        <p:txBody>
          <a:bodyPr/>
          <a:lstStyle/>
          <a:p>
            <a:r>
              <a:rPr lang="en-US" dirty="0"/>
              <a:t>VMware ESG Report 2023 – Smart Impact</a:t>
            </a:r>
          </a:p>
        </p:txBody>
      </p:sp>
      <p:sp>
        <p:nvSpPr>
          <p:cNvPr id="11" name="Subtitle 2">
            <a:extLst>
              <a:ext uri="{FF2B5EF4-FFF2-40B4-BE49-F238E27FC236}">
                <a16:creationId xmlns:a16="http://schemas.microsoft.com/office/drawing/2014/main" id="{83C69BFC-CDB2-9B94-8AD4-2230204E12F0}"/>
              </a:ext>
            </a:extLst>
          </p:cNvPr>
          <p:cNvSpPr>
            <a:spLocks noGrp="1"/>
          </p:cNvSpPr>
          <p:nvPr>
            <p:ph type="subTitle" idx="10"/>
          </p:nvPr>
        </p:nvSpPr>
        <p:spPr>
          <a:xfrm>
            <a:off x="592866" y="811830"/>
            <a:ext cx="10962687" cy="247743"/>
          </a:xfrm>
        </p:spPr>
        <p:txBody>
          <a:bodyPr/>
          <a:lstStyle/>
          <a:p>
            <a:r>
              <a:rPr lang="en-US" dirty="0"/>
              <a:t>2.5 decades of impact on Sustainability with VMware solutions</a:t>
            </a:r>
          </a:p>
        </p:txBody>
      </p:sp>
      <p:sp>
        <p:nvSpPr>
          <p:cNvPr id="13" name="Text Placeholder 3">
            <a:extLst>
              <a:ext uri="{FF2B5EF4-FFF2-40B4-BE49-F238E27FC236}">
                <a16:creationId xmlns:a16="http://schemas.microsoft.com/office/drawing/2014/main" id="{55A864D1-20B2-93AC-2E1B-FBE2406EA629}"/>
              </a:ext>
            </a:extLst>
          </p:cNvPr>
          <p:cNvSpPr>
            <a:spLocks noGrp="1"/>
          </p:cNvSpPr>
          <p:nvPr>
            <p:ph type="body" sz="quarter" idx="20"/>
          </p:nvPr>
        </p:nvSpPr>
        <p:spPr>
          <a:xfrm>
            <a:off x="0" y="1644788"/>
            <a:ext cx="3756074" cy="4527411"/>
          </a:xfrm>
        </p:spPr>
        <p:txBody>
          <a:bodyPr/>
          <a:lstStyle/>
          <a:p>
            <a:pPr marL="285750" indent="-285750">
              <a:buFont typeface="Arial" panose="020B0604020202020204" pitchFamily="34" charset="0"/>
              <a:buChar char="•"/>
            </a:pPr>
            <a:r>
              <a:rPr lang="en-US" dirty="0">
                <a:latin typeface="Metropolis" pitchFamily="2" charset="77"/>
              </a:rPr>
              <a:t>E</a:t>
            </a:r>
            <a:r>
              <a:rPr lang="en-US" dirty="0">
                <a:effectLst/>
                <a:latin typeface="Metropolis" pitchFamily="2" charset="77"/>
              </a:rPr>
              <a:t>ngineering a more sustainable multi-cloud, reducing emissions footprint towards achieving net zero.</a:t>
            </a:r>
          </a:p>
          <a:p>
            <a:pPr marL="285750" indent="-285750">
              <a:buFont typeface="Arial" panose="020B0604020202020204" pitchFamily="34" charset="0"/>
              <a:buChar char="•"/>
            </a:pPr>
            <a:r>
              <a:rPr lang="en-US" dirty="0"/>
              <a:t>A competitive advantage for VMware that will define our future as surely as virtualization defined our beginnings. </a:t>
            </a:r>
          </a:p>
          <a:p>
            <a:endParaRPr lang="en-US" dirty="0"/>
          </a:p>
        </p:txBody>
      </p:sp>
      <p:pic>
        <p:nvPicPr>
          <p:cNvPr id="5" name="Picture 4">
            <a:extLst>
              <a:ext uri="{FF2B5EF4-FFF2-40B4-BE49-F238E27FC236}">
                <a16:creationId xmlns:a16="http://schemas.microsoft.com/office/drawing/2014/main" id="{440A46A8-FBD4-6BEA-0A2B-A6A5D6B6E8B3}"/>
              </a:ext>
            </a:extLst>
          </p:cNvPr>
          <p:cNvPicPr>
            <a:picLocks noChangeAspect="1"/>
          </p:cNvPicPr>
          <p:nvPr/>
        </p:nvPicPr>
        <p:blipFill>
          <a:blip r:embed="rId3"/>
          <a:stretch>
            <a:fillRect/>
          </a:stretch>
        </p:blipFill>
        <p:spPr>
          <a:xfrm>
            <a:off x="5870472" y="1226928"/>
            <a:ext cx="4437892" cy="5071879"/>
          </a:xfrm>
          <a:prstGeom prst="rect">
            <a:avLst/>
          </a:prstGeom>
          <a:noFill/>
        </p:spPr>
      </p:pic>
    </p:spTree>
    <p:extLst>
      <p:ext uri="{BB962C8B-B14F-4D97-AF65-F5344CB8AC3E}">
        <p14:creationId xmlns:p14="http://schemas.microsoft.com/office/powerpoint/2010/main" val="3021224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25A92-AA5D-484F-BFA7-2E9EA648FDC3}"/>
              </a:ext>
            </a:extLst>
          </p:cNvPr>
          <p:cNvSpPr>
            <a:spLocks noGrp="1"/>
          </p:cNvSpPr>
          <p:nvPr>
            <p:ph type="title"/>
          </p:nvPr>
        </p:nvSpPr>
        <p:spPr/>
        <p:txBody>
          <a:bodyPr/>
          <a:lstStyle/>
          <a:p>
            <a:r>
              <a:rPr lang="en-US" dirty="0"/>
              <a:t>Governance and Policies</a:t>
            </a:r>
            <a:endParaRPr lang="en-DE" dirty="0"/>
          </a:p>
        </p:txBody>
      </p:sp>
      <p:sp>
        <p:nvSpPr>
          <p:cNvPr id="6" name="Subtitle 5">
            <a:extLst>
              <a:ext uri="{FF2B5EF4-FFF2-40B4-BE49-F238E27FC236}">
                <a16:creationId xmlns:a16="http://schemas.microsoft.com/office/drawing/2014/main" id="{2F0D2BA3-09A8-F436-D8A5-BD19E98AE589}"/>
              </a:ext>
            </a:extLst>
          </p:cNvPr>
          <p:cNvSpPr>
            <a:spLocks noGrp="1"/>
          </p:cNvSpPr>
          <p:nvPr>
            <p:ph type="subTitle" idx="10"/>
          </p:nvPr>
        </p:nvSpPr>
        <p:spPr/>
        <p:txBody>
          <a:bodyPr/>
          <a:lstStyle/>
          <a:p>
            <a:endParaRPr lang="en-DE"/>
          </a:p>
        </p:txBody>
      </p:sp>
      <p:sp>
        <p:nvSpPr>
          <p:cNvPr id="7" name="Content Placeholder 6">
            <a:extLst>
              <a:ext uri="{FF2B5EF4-FFF2-40B4-BE49-F238E27FC236}">
                <a16:creationId xmlns:a16="http://schemas.microsoft.com/office/drawing/2014/main" id="{FAAE764C-0FFE-C799-19A5-A244828CB943}"/>
              </a:ext>
            </a:extLst>
          </p:cNvPr>
          <p:cNvSpPr>
            <a:spLocks noGrp="1"/>
          </p:cNvSpPr>
          <p:nvPr>
            <p:ph sz="quarter" idx="14"/>
          </p:nvPr>
        </p:nvSpPr>
        <p:spPr/>
        <p:txBody>
          <a:bodyPr/>
          <a:lstStyle/>
          <a:p>
            <a:r>
              <a:rPr lang="en-US" dirty="0"/>
              <a:t>Resource Limits</a:t>
            </a:r>
          </a:p>
          <a:p>
            <a:r>
              <a:rPr lang="en-US" dirty="0"/>
              <a:t>Approval for requests</a:t>
            </a:r>
          </a:p>
          <a:p>
            <a:r>
              <a:rPr lang="en-US" dirty="0"/>
              <a:t>Leases (control lifetime of objects)</a:t>
            </a:r>
          </a:p>
          <a:p>
            <a:r>
              <a:rPr lang="en-US" dirty="0"/>
              <a:t>Cost visibility</a:t>
            </a:r>
          </a:p>
          <a:p>
            <a:r>
              <a:rPr lang="en-US" dirty="0"/>
              <a:t>Manage resource utilization</a:t>
            </a:r>
          </a:p>
          <a:p>
            <a:endParaRPr lang="en-DE" dirty="0"/>
          </a:p>
        </p:txBody>
      </p:sp>
      <p:pic>
        <p:nvPicPr>
          <p:cNvPr id="4" name="Picture 3">
            <a:extLst>
              <a:ext uri="{FF2B5EF4-FFF2-40B4-BE49-F238E27FC236}">
                <a16:creationId xmlns:a16="http://schemas.microsoft.com/office/drawing/2014/main" id="{CCE8464C-2B26-4D0F-9FC6-796614F5ADB5}"/>
              </a:ext>
            </a:extLst>
          </p:cNvPr>
          <p:cNvPicPr>
            <a:picLocks noChangeAspect="1"/>
          </p:cNvPicPr>
          <p:nvPr/>
        </p:nvPicPr>
        <p:blipFill>
          <a:blip r:embed="rId2"/>
          <a:stretch>
            <a:fillRect/>
          </a:stretch>
        </p:blipFill>
        <p:spPr>
          <a:xfrm>
            <a:off x="7011916" y="3860783"/>
            <a:ext cx="3580218" cy="1828322"/>
          </a:xfrm>
          <a:prstGeom prst="rect">
            <a:avLst/>
          </a:prstGeom>
          <a:ln>
            <a:solidFill>
              <a:schemeClr val="tx1"/>
            </a:solidFill>
          </a:ln>
        </p:spPr>
      </p:pic>
      <p:pic>
        <p:nvPicPr>
          <p:cNvPr id="5" name="Picture 4" descr="A screenshot of a cell phone&#10;&#10;Description automatically generated">
            <a:extLst>
              <a:ext uri="{FF2B5EF4-FFF2-40B4-BE49-F238E27FC236}">
                <a16:creationId xmlns:a16="http://schemas.microsoft.com/office/drawing/2014/main" id="{346274AD-5900-4B8B-82C9-591805299620}"/>
              </a:ext>
            </a:extLst>
          </p:cNvPr>
          <p:cNvPicPr>
            <a:picLocks noChangeAspect="1"/>
          </p:cNvPicPr>
          <p:nvPr/>
        </p:nvPicPr>
        <p:blipFill>
          <a:blip r:embed="rId3"/>
          <a:stretch>
            <a:fillRect/>
          </a:stretch>
        </p:blipFill>
        <p:spPr>
          <a:xfrm>
            <a:off x="6521450" y="1598706"/>
            <a:ext cx="4471975" cy="1778981"/>
          </a:xfrm>
          <a:prstGeom prst="rect">
            <a:avLst/>
          </a:prstGeom>
          <a:ln>
            <a:solidFill>
              <a:schemeClr val="tx1"/>
            </a:solidFill>
          </a:ln>
        </p:spPr>
      </p:pic>
    </p:spTree>
    <p:extLst>
      <p:ext uri="{BB962C8B-B14F-4D97-AF65-F5344CB8AC3E}">
        <p14:creationId xmlns:p14="http://schemas.microsoft.com/office/powerpoint/2010/main" val="4200531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A274E-3F06-DBC8-075F-B0B796B0514D}"/>
              </a:ext>
            </a:extLst>
          </p:cNvPr>
          <p:cNvSpPr>
            <a:spLocks noGrp="1"/>
          </p:cNvSpPr>
          <p:nvPr>
            <p:ph type="title"/>
          </p:nvPr>
        </p:nvSpPr>
        <p:spPr/>
        <p:txBody>
          <a:bodyPr/>
          <a:lstStyle/>
          <a:p>
            <a:r>
              <a:rPr lang="en-US" dirty="0"/>
              <a:t>Resource optimization </a:t>
            </a:r>
            <a:endParaRPr lang="en-DE" dirty="0"/>
          </a:p>
        </p:txBody>
      </p:sp>
      <p:sp>
        <p:nvSpPr>
          <p:cNvPr id="3" name="Subtitle 2">
            <a:extLst>
              <a:ext uri="{FF2B5EF4-FFF2-40B4-BE49-F238E27FC236}">
                <a16:creationId xmlns:a16="http://schemas.microsoft.com/office/drawing/2014/main" id="{A4ACE8A8-5B7F-3333-AE09-093EB45DB3B8}"/>
              </a:ext>
            </a:extLst>
          </p:cNvPr>
          <p:cNvSpPr>
            <a:spLocks noGrp="1"/>
          </p:cNvSpPr>
          <p:nvPr>
            <p:ph type="subTitle" idx="10"/>
          </p:nvPr>
        </p:nvSpPr>
        <p:spPr/>
        <p:txBody>
          <a:bodyPr/>
          <a:lstStyle/>
          <a:p>
            <a:endParaRPr lang="en-DE"/>
          </a:p>
        </p:txBody>
      </p:sp>
      <p:sp>
        <p:nvSpPr>
          <p:cNvPr id="4" name="Content Placeholder 3">
            <a:extLst>
              <a:ext uri="{FF2B5EF4-FFF2-40B4-BE49-F238E27FC236}">
                <a16:creationId xmlns:a16="http://schemas.microsoft.com/office/drawing/2014/main" id="{73C22904-E88E-7420-3DCA-EBB4D4410167}"/>
              </a:ext>
            </a:extLst>
          </p:cNvPr>
          <p:cNvSpPr>
            <a:spLocks noGrp="1"/>
          </p:cNvSpPr>
          <p:nvPr>
            <p:ph sz="quarter" idx="14"/>
          </p:nvPr>
        </p:nvSpPr>
        <p:spPr>
          <a:xfrm>
            <a:off x="616505" y="1785229"/>
            <a:ext cx="4838145" cy="1915944"/>
          </a:xfrm>
        </p:spPr>
        <p:txBody>
          <a:bodyPr/>
          <a:lstStyle/>
          <a:p>
            <a:r>
              <a:rPr lang="en-US" dirty="0"/>
              <a:t>Visibility of resource consumption</a:t>
            </a:r>
          </a:p>
          <a:p>
            <a:r>
              <a:rPr lang="en-US" dirty="0"/>
              <a:t>Alerting</a:t>
            </a:r>
          </a:p>
          <a:p>
            <a:r>
              <a:rPr lang="en-US" dirty="0"/>
              <a:t>Recommendations for optimization</a:t>
            </a:r>
          </a:p>
          <a:p>
            <a:r>
              <a:rPr lang="en-US" dirty="0"/>
              <a:t>Execution of Rightsizing actions</a:t>
            </a:r>
          </a:p>
        </p:txBody>
      </p:sp>
      <p:sp>
        <p:nvSpPr>
          <p:cNvPr id="11" name="Rectangle: Rounded Corners 10">
            <a:extLst>
              <a:ext uri="{FF2B5EF4-FFF2-40B4-BE49-F238E27FC236}">
                <a16:creationId xmlns:a16="http://schemas.microsoft.com/office/drawing/2014/main" id="{D38B482F-0455-A736-4C5D-466911B81352}"/>
              </a:ext>
            </a:extLst>
          </p:cNvPr>
          <p:cNvSpPr/>
          <p:nvPr/>
        </p:nvSpPr>
        <p:spPr>
          <a:xfrm>
            <a:off x="9904413" y="409092"/>
            <a:ext cx="1676400" cy="3556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Consumer</a:t>
            </a:r>
            <a:endParaRPr lang="en-DE" sz="1200" dirty="0">
              <a:solidFill>
                <a:schemeClr val="bg1"/>
              </a:solidFill>
            </a:endParaRPr>
          </a:p>
        </p:txBody>
      </p:sp>
      <p:pic>
        <p:nvPicPr>
          <p:cNvPr id="16" name="Picture 15">
            <a:extLst>
              <a:ext uri="{FF2B5EF4-FFF2-40B4-BE49-F238E27FC236}">
                <a16:creationId xmlns:a16="http://schemas.microsoft.com/office/drawing/2014/main" id="{4C0961EE-E583-F063-B72A-A27AFABFE458}"/>
              </a:ext>
            </a:extLst>
          </p:cNvPr>
          <p:cNvPicPr>
            <a:picLocks noChangeAspect="1"/>
          </p:cNvPicPr>
          <p:nvPr/>
        </p:nvPicPr>
        <p:blipFill>
          <a:blip r:embed="rId2"/>
          <a:stretch>
            <a:fillRect/>
          </a:stretch>
        </p:blipFill>
        <p:spPr>
          <a:xfrm>
            <a:off x="5207001" y="1887705"/>
            <a:ext cx="6572250" cy="2483969"/>
          </a:xfrm>
          <a:prstGeom prst="rect">
            <a:avLst/>
          </a:prstGeom>
          <a:ln>
            <a:solidFill>
              <a:schemeClr val="tx1"/>
            </a:solidFill>
          </a:ln>
        </p:spPr>
      </p:pic>
      <p:pic>
        <p:nvPicPr>
          <p:cNvPr id="14" name="Picture 13">
            <a:extLst>
              <a:ext uri="{FF2B5EF4-FFF2-40B4-BE49-F238E27FC236}">
                <a16:creationId xmlns:a16="http://schemas.microsoft.com/office/drawing/2014/main" id="{22F8EDD1-DADC-2865-A960-9466BB8E14BE}"/>
              </a:ext>
            </a:extLst>
          </p:cNvPr>
          <p:cNvPicPr>
            <a:picLocks noChangeAspect="1"/>
          </p:cNvPicPr>
          <p:nvPr/>
        </p:nvPicPr>
        <p:blipFill>
          <a:blip r:embed="rId3"/>
          <a:stretch>
            <a:fillRect/>
          </a:stretch>
        </p:blipFill>
        <p:spPr>
          <a:xfrm>
            <a:off x="5940717" y="4822207"/>
            <a:ext cx="2190458" cy="1223963"/>
          </a:xfrm>
          <a:prstGeom prst="rect">
            <a:avLst/>
          </a:prstGeom>
          <a:ln>
            <a:solidFill>
              <a:schemeClr val="tx1"/>
            </a:solidFill>
          </a:ln>
        </p:spPr>
      </p:pic>
      <p:sp>
        <p:nvSpPr>
          <p:cNvPr id="5" name="TextBox 4">
            <a:extLst>
              <a:ext uri="{FF2B5EF4-FFF2-40B4-BE49-F238E27FC236}">
                <a16:creationId xmlns:a16="http://schemas.microsoft.com/office/drawing/2014/main" id="{682978BD-C9C4-9300-AA47-32E221E88E05}"/>
              </a:ext>
            </a:extLst>
          </p:cNvPr>
          <p:cNvSpPr txBox="1"/>
          <p:nvPr/>
        </p:nvSpPr>
        <p:spPr>
          <a:xfrm>
            <a:off x="10718800" y="5136648"/>
            <a:ext cx="1016000" cy="254237"/>
          </a:xfrm>
          <a:prstGeom prst="rect">
            <a:avLst/>
          </a:prstGeom>
          <a:noFill/>
        </p:spPr>
        <p:txBody>
          <a:bodyPr wrap="square" lIns="0" tIns="0" rIns="0" bIns="0" rtlCol="0">
            <a:spAutoFit/>
          </a:bodyPr>
          <a:lstStyle/>
          <a:p>
            <a:pPr algn="l">
              <a:lnSpc>
                <a:spcPct val="130000"/>
              </a:lnSpc>
            </a:pPr>
            <a:r>
              <a:rPr lang="en-US" sz="1400" i="1" dirty="0">
                <a:solidFill>
                  <a:schemeClr val="tx2"/>
                </a:solidFill>
              </a:rPr>
              <a:t>Leveraging</a:t>
            </a:r>
            <a:endParaRPr lang="en-DE" sz="1400" i="1" dirty="0" err="1">
              <a:solidFill>
                <a:schemeClr val="tx2"/>
              </a:solidFill>
            </a:endParaRPr>
          </a:p>
        </p:txBody>
      </p:sp>
      <p:pic>
        <p:nvPicPr>
          <p:cNvPr id="6" name="Graphic 5">
            <a:extLst>
              <a:ext uri="{FF2B5EF4-FFF2-40B4-BE49-F238E27FC236}">
                <a16:creationId xmlns:a16="http://schemas.microsoft.com/office/drawing/2014/main" id="{43F537EC-99A4-2543-8032-BC91553FC9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68000" y="5345303"/>
            <a:ext cx="1159575" cy="700867"/>
          </a:xfrm>
          <a:prstGeom prst="rect">
            <a:avLst/>
          </a:prstGeom>
        </p:spPr>
      </p:pic>
    </p:spTree>
    <p:extLst>
      <p:ext uri="{BB962C8B-B14F-4D97-AF65-F5344CB8AC3E}">
        <p14:creationId xmlns:p14="http://schemas.microsoft.com/office/powerpoint/2010/main" val="1403992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6CD3F8A-39A9-FE43-B6D7-526226F5D82D}"/>
              </a:ext>
            </a:extLst>
          </p:cNvPr>
          <p:cNvSpPr/>
          <p:nvPr/>
        </p:nvSpPr>
        <p:spPr>
          <a:xfrm>
            <a:off x="510907" y="1319900"/>
            <a:ext cx="11557617" cy="4805879"/>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Title 1">
            <a:extLst>
              <a:ext uri="{FF2B5EF4-FFF2-40B4-BE49-F238E27FC236}">
                <a16:creationId xmlns:a16="http://schemas.microsoft.com/office/drawing/2014/main" id="{3136F08E-1F60-4426-B71B-61B59F53CA5C}"/>
              </a:ext>
            </a:extLst>
          </p:cNvPr>
          <p:cNvSpPr txBox="1">
            <a:spLocks/>
          </p:cNvSpPr>
          <p:nvPr/>
        </p:nvSpPr>
        <p:spPr>
          <a:xfrm>
            <a:off x="606985" y="339114"/>
            <a:ext cx="10507387" cy="666077"/>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998">
                <a:solidFill>
                  <a:schemeClr val="tx1">
                    <a:lumMod val="75000"/>
                  </a:schemeClr>
                </a:solidFill>
              </a:rPr>
              <a:t>IT System Energy Flows</a:t>
            </a:r>
          </a:p>
        </p:txBody>
      </p:sp>
      <p:grpSp>
        <p:nvGrpSpPr>
          <p:cNvPr id="36" name="Group 35">
            <a:extLst>
              <a:ext uri="{FF2B5EF4-FFF2-40B4-BE49-F238E27FC236}">
                <a16:creationId xmlns:a16="http://schemas.microsoft.com/office/drawing/2014/main" id="{F872A08A-251A-E14A-BB07-497F7AFD1959}"/>
              </a:ext>
            </a:extLst>
          </p:cNvPr>
          <p:cNvGrpSpPr/>
          <p:nvPr/>
        </p:nvGrpSpPr>
        <p:grpSpPr>
          <a:xfrm>
            <a:off x="918371" y="1800462"/>
            <a:ext cx="11076250" cy="3751466"/>
            <a:chOff x="1086840" y="1800036"/>
            <a:chExt cx="11079135" cy="3752443"/>
          </a:xfrm>
        </p:grpSpPr>
        <p:sp>
          <p:nvSpPr>
            <p:cNvPr id="2" name="TextBox 1">
              <a:extLst>
                <a:ext uri="{FF2B5EF4-FFF2-40B4-BE49-F238E27FC236}">
                  <a16:creationId xmlns:a16="http://schemas.microsoft.com/office/drawing/2014/main" id="{D58AAEEF-4890-4E2A-B34E-DF891F9F291B}"/>
                </a:ext>
              </a:extLst>
            </p:cNvPr>
            <p:cNvSpPr txBox="1"/>
            <p:nvPr/>
          </p:nvSpPr>
          <p:spPr>
            <a:xfrm>
              <a:off x="9894706" y="2363600"/>
              <a:ext cx="1239119" cy="368916"/>
            </a:xfrm>
            <a:prstGeom prst="rect">
              <a:avLst/>
            </a:prstGeom>
            <a:noFill/>
          </p:spPr>
          <p:txBody>
            <a:bodyPr wrap="none" rtlCol="0">
              <a:spAutoFit/>
            </a:bodyPr>
            <a:lstStyle/>
            <a:p>
              <a:r>
                <a:rPr lang="en-US" sz="1797">
                  <a:solidFill>
                    <a:schemeClr val="tx2"/>
                  </a:solidFill>
                </a:rPr>
                <a:t>10 </a:t>
              </a:r>
              <a:r>
                <a:rPr lang="en-US" sz="1797" err="1">
                  <a:solidFill>
                    <a:schemeClr val="tx2"/>
                  </a:solidFill>
                </a:rPr>
                <a:t>MWatt</a:t>
              </a:r>
              <a:endParaRPr lang="en-US" sz="1797">
                <a:solidFill>
                  <a:schemeClr val="tx2"/>
                </a:solidFill>
              </a:endParaRPr>
            </a:p>
          </p:txBody>
        </p:sp>
        <p:pic>
          <p:nvPicPr>
            <p:cNvPr id="6" name="Picture 5">
              <a:extLst>
                <a:ext uri="{FF2B5EF4-FFF2-40B4-BE49-F238E27FC236}">
                  <a16:creationId xmlns:a16="http://schemas.microsoft.com/office/drawing/2014/main" id="{84C6FEC2-4A03-4FB7-B5B5-73C403525C20}"/>
                </a:ext>
              </a:extLst>
            </p:cNvPr>
            <p:cNvPicPr>
              <a:picLocks noChangeAspect="1"/>
            </p:cNvPicPr>
            <p:nvPr/>
          </p:nvPicPr>
          <p:blipFill>
            <a:blip r:embed="rId3"/>
            <a:stretch>
              <a:fillRect/>
            </a:stretch>
          </p:blipFill>
          <p:spPr>
            <a:xfrm>
              <a:off x="5300893" y="2771057"/>
              <a:ext cx="3727884" cy="2217109"/>
            </a:xfrm>
            <a:prstGeom prst="rect">
              <a:avLst/>
            </a:prstGeom>
          </p:spPr>
        </p:pic>
        <p:pic>
          <p:nvPicPr>
            <p:cNvPr id="8" name="Picture 7">
              <a:extLst>
                <a:ext uri="{FF2B5EF4-FFF2-40B4-BE49-F238E27FC236}">
                  <a16:creationId xmlns:a16="http://schemas.microsoft.com/office/drawing/2014/main" id="{248EB631-74A5-4121-B429-E6879A6F8925}"/>
                </a:ext>
              </a:extLst>
            </p:cNvPr>
            <p:cNvPicPr>
              <a:picLocks noChangeAspect="1"/>
            </p:cNvPicPr>
            <p:nvPr/>
          </p:nvPicPr>
          <p:blipFill>
            <a:blip r:embed="rId4"/>
            <a:stretch>
              <a:fillRect/>
            </a:stretch>
          </p:blipFill>
          <p:spPr>
            <a:xfrm>
              <a:off x="1086840" y="2720257"/>
              <a:ext cx="3826251" cy="2342729"/>
            </a:xfrm>
            <a:prstGeom prst="rect">
              <a:avLst/>
            </a:prstGeom>
          </p:spPr>
        </p:pic>
        <p:sp>
          <p:nvSpPr>
            <p:cNvPr id="9" name="TextBox 8">
              <a:extLst>
                <a:ext uri="{FF2B5EF4-FFF2-40B4-BE49-F238E27FC236}">
                  <a16:creationId xmlns:a16="http://schemas.microsoft.com/office/drawing/2014/main" id="{B729CE4C-9233-41C5-92FE-7802F7FFACD0}"/>
                </a:ext>
              </a:extLst>
            </p:cNvPr>
            <p:cNvSpPr txBox="1"/>
            <p:nvPr/>
          </p:nvSpPr>
          <p:spPr>
            <a:xfrm>
              <a:off x="9005927" y="5062845"/>
              <a:ext cx="3160048" cy="399789"/>
            </a:xfrm>
            <a:prstGeom prst="rect">
              <a:avLst/>
            </a:prstGeom>
            <a:noFill/>
          </p:spPr>
          <p:txBody>
            <a:bodyPr wrap="square" rtlCol="0">
              <a:spAutoFit/>
            </a:bodyPr>
            <a:lstStyle/>
            <a:p>
              <a:pPr algn="ctr"/>
              <a:r>
                <a:rPr lang="en-US" sz="1997">
                  <a:solidFill>
                    <a:schemeClr val="tx2"/>
                  </a:solidFill>
                </a:rPr>
                <a:t>2,000 server racks</a:t>
              </a:r>
            </a:p>
          </p:txBody>
        </p:sp>
        <p:sp>
          <p:nvSpPr>
            <p:cNvPr id="10" name="TextBox 9">
              <a:extLst>
                <a:ext uri="{FF2B5EF4-FFF2-40B4-BE49-F238E27FC236}">
                  <a16:creationId xmlns:a16="http://schemas.microsoft.com/office/drawing/2014/main" id="{02BD265A-AC99-40EE-8656-0E71A182AD9D}"/>
                </a:ext>
              </a:extLst>
            </p:cNvPr>
            <p:cNvSpPr txBox="1"/>
            <p:nvPr/>
          </p:nvSpPr>
          <p:spPr>
            <a:xfrm>
              <a:off x="6377080" y="5087262"/>
              <a:ext cx="1660240" cy="399902"/>
            </a:xfrm>
            <a:prstGeom prst="rect">
              <a:avLst/>
            </a:prstGeom>
            <a:noFill/>
          </p:spPr>
          <p:txBody>
            <a:bodyPr wrap="square" rtlCol="0">
              <a:spAutoFit/>
            </a:bodyPr>
            <a:lstStyle/>
            <a:p>
              <a:r>
                <a:rPr lang="en-US" sz="1997">
                  <a:solidFill>
                    <a:schemeClr val="tx2"/>
                  </a:solidFill>
                </a:rPr>
                <a:t>Data Center</a:t>
              </a:r>
            </a:p>
          </p:txBody>
        </p:sp>
        <p:sp>
          <p:nvSpPr>
            <p:cNvPr id="11" name="TextBox 10">
              <a:extLst>
                <a:ext uri="{FF2B5EF4-FFF2-40B4-BE49-F238E27FC236}">
                  <a16:creationId xmlns:a16="http://schemas.microsoft.com/office/drawing/2014/main" id="{6CCA756A-2500-4120-AA57-650DFBEAD8BA}"/>
                </a:ext>
              </a:extLst>
            </p:cNvPr>
            <p:cNvSpPr txBox="1"/>
            <p:nvPr/>
          </p:nvSpPr>
          <p:spPr>
            <a:xfrm>
              <a:off x="1969401" y="5152577"/>
              <a:ext cx="1660240" cy="399902"/>
            </a:xfrm>
            <a:prstGeom prst="rect">
              <a:avLst/>
            </a:prstGeom>
            <a:noFill/>
          </p:spPr>
          <p:txBody>
            <a:bodyPr wrap="square" rtlCol="0">
              <a:spAutoFit/>
            </a:bodyPr>
            <a:lstStyle/>
            <a:p>
              <a:r>
                <a:rPr lang="en-US" sz="1997">
                  <a:solidFill>
                    <a:schemeClr val="tx2"/>
                  </a:solidFill>
                </a:rPr>
                <a:t>Power Plant</a:t>
              </a:r>
            </a:p>
          </p:txBody>
        </p:sp>
        <p:sp>
          <p:nvSpPr>
            <p:cNvPr id="12" name="TextBox 11">
              <a:extLst>
                <a:ext uri="{FF2B5EF4-FFF2-40B4-BE49-F238E27FC236}">
                  <a16:creationId xmlns:a16="http://schemas.microsoft.com/office/drawing/2014/main" id="{3C612DF3-CD3D-42E3-A783-D515D47B4806}"/>
                </a:ext>
              </a:extLst>
            </p:cNvPr>
            <p:cNvSpPr txBox="1"/>
            <p:nvPr/>
          </p:nvSpPr>
          <p:spPr>
            <a:xfrm>
              <a:off x="6677625" y="2355975"/>
              <a:ext cx="1218286" cy="368916"/>
            </a:xfrm>
            <a:prstGeom prst="rect">
              <a:avLst/>
            </a:prstGeom>
            <a:noFill/>
          </p:spPr>
          <p:txBody>
            <a:bodyPr wrap="none" rtlCol="0">
              <a:spAutoFit/>
            </a:bodyPr>
            <a:lstStyle/>
            <a:p>
              <a:r>
                <a:rPr lang="en-US" sz="1797">
                  <a:solidFill>
                    <a:schemeClr val="tx2"/>
                  </a:solidFill>
                </a:rPr>
                <a:t>15 </a:t>
              </a:r>
              <a:r>
                <a:rPr lang="en-US" sz="1797" err="1">
                  <a:solidFill>
                    <a:schemeClr val="tx2"/>
                  </a:solidFill>
                </a:rPr>
                <a:t>MWatt</a:t>
              </a:r>
              <a:endParaRPr lang="en-US" sz="1797">
                <a:solidFill>
                  <a:schemeClr val="tx2"/>
                </a:solidFill>
              </a:endParaRPr>
            </a:p>
          </p:txBody>
        </p:sp>
        <p:sp>
          <p:nvSpPr>
            <p:cNvPr id="13" name="TextBox 12">
              <a:extLst>
                <a:ext uri="{FF2B5EF4-FFF2-40B4-BE49-F238E27FC236}">
                  <a16:creationId xmlns:a16="http://schemas.microsoft.com/office/drawing/2014/main" id="{28A64F98-D88E-4DB4-899B-F61F6F458A08}"/>
                </a:ext>
              </a:extLst>
            </p:cNvPr>
            <p:cNvSpPr txBox="1"/>
            <p:nvPr/>
          </p:nvSpPr>
          <p:spPr>
            <a:xfrm>
              <a:off x="2145162" y="2003426"/>
              <a:ext cx="1277581" cy="368916"/>
            </a:xfrm>
            <a:prstGeom prst="rect">
              <a:avLst/>
            </a:prstGeom>
            <a:noFill/>
          </p:spPr>
          <p:txBody>
            <a:bodyPr wrap="none" rtlCol="0">
              <a:spAutoFit/>
            </a:bodyPr>
            <a:lstStyle/>
            <a:p>
              <a:r>
                <a:rPr lang="en-US" sz="1797">
                  <a:solidFill>
                    <a:schemeClr val="tx2"/>
                  </a:solidFill>
                </a:rPr>
                <a:t>43 </a:t>
              </a:r>
              <a:r>
                <a:rPr lang="en-US" sz="1797" err="1">
                  <a:solidFill>
                    <a:schemeClr val="tx2"/>
                  </a:solidFill>
                </a:rPr>
                <a:t>MWatt</a:t>
              </a:r>
              <a:endParaRPr lang="en-US" sz="1797">
                <a:solidFill>
                  <a:schemeClr val="tx2"/>
                </a:solidFill>
              </a:endParaRPr>
            </a:p>
          </p:txBody>
        </p:sp>
        <p:grpSp>
          <p:nvGrpSpPr>
            <p:cNvPr id="35" name="Group 34">
              <a:extLst>
                <a:ext uri="{FF2B5EF4-FFF2-40B4-BE49-F238E27FC236}">
                  <a16:creationId xmlns:a16="http://schemas.microsoft.com/office/drawing/2014/main" id="{50DBBC36-D121-45A2-AEB2-DB12FAB1821B}"/>
                </a:ext>
              </a:extLst>
            </p:cNvPr>
            <p:cNvGrpSpPr/>
            <p:nvPr/>
          </p:nvGrpSpPr>
          <p:grpSpPr>
            <a:xfrm>
              <a:off x="9279834" y="2778663"/>
              <a:ext cx="2558776" cy="2223948"/>
              <a:chOff x="9279834" y="2778663"/>
              <a:chExt cx="2558776" cy="2223948"/>
            </a:xfrm>
          </p:grpSpPr>
          <p:pic>
            <p:nvPicPr>
              <p:cNvPr id="3" name="Picture 2">
                <a:extLst>
                  <a:ext uri="{FF2B5EF4-FFF2-40B4-BE49-F238E27FC236}">
                    <a16:creationId xmlns:a16="http://schemas.microsoft.com/office/drawing/2014/main" id="{F36FBEBE-4CD9-4285-86BD-B4B63DA96CB8}"/>
                  </a:ext>
                </a:extLst>
              </p:cNvPr>
              <p:cNvPicPr>
                <a:picLocks noChangeAspect="1"/>
              </p:cNvPicPr>
              <p:nvPr/>
            </p:nvPicPr>
            <p:blipFill>
              <a:blip r:embed="rId5"/>
              <a:stretch>
                <a:fillRect/>
              </a:stretch>
            </p:blipFill>
            <p:spPr>
              <a:xfrm>
                <a:off x="10314333" y="2778663"/>
                <a:ext cx="543236" cy="1675527"/>
              </a:xfrm>
              <a:prstGeom prst="rect">
                <a:avLst/>
              </a:prstGeom>
            </p:spPr>
          </p:pic>
          <p:pic>
            <p:nvPicPr>
              <p:cNvPr id="7" name="Picture 6">
                <a:extLst>
                  <a:ext uri="{FF2B5EF4-FFF2-40B4-BE49-F238E27FC236}">
                    <a16:creationId xmlns:a16="http://schemas.microsoft.com/office/drawing/2014/main" id="{847BBC44-1EFD-4901-82EC-44FFC7D99D3A}"/>
                  </a:ext>
                </a:extLst>
              </p:cNvPr>
              <p:cNvPicPr>
                <a:picLocks noChangeAspect="1"/>
              </p:cNvPicPr>
              <p:nvPr/>
            </p:nvPicPr>
            <p:blipFill>
              <a:blip r:embed="rId5"/>
              <a:stretch>
                <a:fillRect/>
              </a:stretch>
            </p:blipFill>
            <p:spPr>
              <a:xfrm>
                <a:off x="9995488" y="2843499"/>
                <a:ext cx="543236" cy="1675527"/>
              </a:xfrm>
              <a:prstGeom prst="rect">
                <a:avLst/>
              </a:prstGeom>
            </p:spPr>
          </p:pic>
          <p:pic>
            <p:nvPicPr>
              <p:cNvPr id="14" name="Picture 13">
                <a:extLst>
                  <a:ext uri="{FF2B5EF4-FFF2-40B4-BE49-F238E27FC236}">
                    <a16:creationId xmlns:a16="http://schemas.microsoft.com/office/drawing/2014/main" id="{104CD5B5-6F47-45CF-80CD-17FBF2072D68}"/>
                  </a:ext>
                </a:extLst>
              </p:cNvPr>
              <p:cNvPicPr>
                <a:picLocks noChangeAspect="1"/>
              </p:cNvPicPr>
              <p:nvPr/>
            </p:nvPicPr>
            <p:blipFill>
              <a:blip r:embed="rId5"/>
              <a:stretch>
                <a:fillRect/>
              </a:stretch>
            </p:blipFill>
            <p:spPr>
              <a:xfrm>
                <a:off x="9853357" y="2928394"/>
                <a:ext cx="543236" cy="1675527"/>
              </a:xfrm>
              <a:prstGeom prst="rect">
                <a:avLst/>
              </a:prstGeom>
            </p:spPr>
          </p:pic>
          <p:pic>
            <p:nvPicPr>
              <p:cNvPr id="15" name="Picture 14">
                <a:extLst>
                  <a:ext uri="{FF2B5EF4-FFF2-40B4-BE49-F238E27FC236}">
                    <a16:creationId xmlns:a16="http://schemas.microsoft.com/office/drawing/2014/main" id="{304088D8-1861-4810-8CA4-BD1C7FDE6335}"/>
                  </a:ext>
                </a:extLst>
              </p:cNvPr>
              <p:cNvPicPr>
                <a:picLocks noChangeAspect="1"/>
              </p:cNvPicPr>
              <p:nvPr/>
            </p:nvPicPr>
            <p:blipFill>
              <a:blip r:embed="rId5"/>
              <a:stretch>
                <a:fillRect/>
              </a:stretch>
            </p:blipFill>
            <p:spPr>
              <a:xfrm>
                <a:off x="9757251" y="2993230"/>
                <a:ext cx="543236" cy="1675527"/>
              </a:xfrm>
              <a:prstGeom prst="rect">
                <a:avLst/>
              </a:prstGeom>
            </p:spPr>
          </p:pic>
          <p:pic>
            <p:nvPicPr>
              <p:cNvPr id="16" name="Picture 15">
                <a:extLst>
                  <a:ext uri="{FF2B5EF4-FFF2-40B4-BE49-F238E27FC236}">
                    <a16:creationId xmlns:a16="http://schemas.microsoft.com/office/drawing/2014/main" id="{BA386443-813E-4B9C-979B-F62679CEBE81}"/>
                  </a:ext>
                </a:extLst>
              </p:cNvPr>
              <p:cNvPicPr>
                <a:picLocks noChangeAspect="1"/>
              </p:cNvPicPr>
              <p:nvPr/>
            </p:nvPicPr>
            <p:blipFill>
              <a:blip r:embed="rId5"/>
              <a:stretch>
                <a:fillRect/>
              </a:stretch>
            </p:blipFill>
            <p:spPr>
              <a:xfrm>
                <a:off x="9669432" y="3057391"/>
                <a:ext cx="543236" cy="1675527"/>
              </a:xfrm>
              <a:prstGeom prst="rect">
                <a:avLst/>
              </a:prstGeom>
            </p:spPr>
          </p:pic>
          <p:pic>
            <p:nvPicPr>
              <p:cNvPr id="17" name="Picture 16">
                <a:extLst>
                  <a:ext uri="{FF2B5EF4-FFF2-40B4-BE49-F238E27FC236}">
                    <a16:creationId xmlns:a16="http://schemas.microsoft.com/office/drawing/2014/main" id="{5803C62A-CEAC-4EA8-B44A-F8AC7272A935}"/>
                  </a:ext>
                </a:extLst>
              </p:cNvPr>
              <p:cNvPicPr>
                <a:picLocks noChangeAspect="1"/>
              </p:cNvPicPr>
              <p:nvPr/>
            </p:nvPicPr>
            <p:blipFill>
              <a:blip r:embed="rId5"/>
              <a:stretch>
                <a:fillRect/>
              </a:stretch>
            </p:blipFill>
            <p:spPr>
              <a:xfrm>
                <a:off x="9560932" y="3123605"/>
                <a:ext cx="543236" cy="1675527"/>
              </a:xfrm>
              <a:prstGeom prst="rect">
                <a:avLst/>
              </a:prstGeom>
            </p:spPr>
          </p:pic>
          <p:pic>
            <p:nvPicPr>
              <p:cNvPr id="18" name="Picture 17">
                <a:extLst>
                  <a:ext uri="{FF2B5EF4-FFF2-40B4-BE49-F238E27FC236}">
                    <a16:creationId xmlns:a16="http://schemas.microsoft.com/office/drawing/2014/main" id="{420A2479-0CB9-4C91-A18C-A96654D0B140}"/>
                  </a:ext>
                </a:extLst>
              </p:cNvPr>
              <p:cNvPicPr>
                <a:picLocks noChangeAspect="1"/>
              </p:cNvPicPr>
              <p:nvPr/>
            </p:nvPicPr>
            <p:blipFill>
              <a:blip r:embed="rId5"/>
              <a:stretch>
                <a:fillRect/>
              </a:stretch>
            </p:blipFill>
            <p:spPr>
              <a:xfrm>
                <a:off x="10622952" y="2857234"/>
                <a:ext cx="543236" cy="1675527"/>
              </a:xfrm>
              <a:prstGeom prst="rect">
                <a:avLst/>
              </a:prstGeom>
            </p:spPr>
          </p:pic>
          <p:pic>
            <p:nvPicPr>
              <p:cNvPr id="19" name="Picture 18">
                <a:extLst>
                  <a:ext uri="{FF2B5EF4-FFF2-40B4-BE49-F238E27FC236}">
                    <a16:creationId xmlns:a16="http://schemas.microsoft.com/office/drawing/2014/main" id="{6FA219B0-6432-4600-9E76-2D8F71938D29}"/>
                  </a:ext>
                </a:extLst>
              </p:cNvPr>
              <p:cNvPicPr>
                <a:picLocks noChangeAspect="1"/>
              </p:cNvPicPr>
              <p:nvPr/>
            </p:nvPicPr>
            <p:blipFill>
              <a:blip r:embed="rId5"/>
              <a:stretch>
                <a:fillRect/>
              </a:stretch>
            </p:blipFill>
            <p:spPr>
              <a:xfrm>
                <a:off x="10753858" y="2912667"/>
                <a:ext cx="543236" cy="1675527"/>
              </a:xfrm>
              <a:prstGeom prst="rect">
                <a:avLst/>
              </a:prstGeom>
            </p:spPr>
          </p:pic>
          <p:pic>
            <p:nvPicPr>
              <p:cNvPr id="20" name="Picture 19">
                <a:extLst>
                  <a:ext uri="{FF2B5EF4-FFF2-40B4-BE49-F238E27FC236}">
                    <a16:creationId xmlns:a16="http://schemas.microsoft.com/office/drawing/2014/main" id="{79AA02EC-BC17-495C-AA07-D59A9AF9CFC4}"/>
                  </a:ext>
                </a:extLst>
              </p:cNvPr>
              <p:cNvPicPr>
                <a:picLocks noChangeAspect="1"/>
              </p:cNvPicPr>
              <p:nvPr/>
            </p:nvPicPr>
            <p:blipFill>
              <a:blip r:embed="rId5"/>
              <a:stretch>
                <a:fillRect/>
              </a:stretch>
            </p:blipFill>
            <p:spPr>
              <a:xfrm>
                <a:off x="10847391" y="2993230"/>
                <a:ext cx="543236" cy="1675527"/>
              </a:xfrm>
              <a:prstGeom prst="rect">
                <a:avLst/>
              </a:prstGeom>
            </p:spPr>
          </p:pic>
          <p:pic>
            <p:nvPicPr>
              <p:cNvPr id="21" name="Picture 20">
                <a:extLst>
                  <a:ext uri="{FF2B5EF4-FFF2-40B4-BE49-F238E27FC236}">
                    <a16:creationId xmlns:a16="http://schemas.microsoft.com/office/drawing/2014/main" id="{ABD17602-E3FD-4787-B252-983BE1127713}"/>
                  </a:ext>
                </a:extLst>
              </p:cNvPr>
              <p:cNvPicPr>
                <a:picLocks noChangeAspect="1"/>
              </p:cNvPicPr>
              <p:nvPr/>
            </p:nvPicPr>
            <p:blipFill>
              <a:blip r:embed="rId5"/>
              <a:stretch>
                <a:fillRect/>
              </a:stretch>
            </p:blipFill>
            <p:spPr>
              <a:xfrm>
                <a:off x="10976127" y="3045395"/>
                <a:ext cx="543236" cy="1675527"/>
              </a:xfrm>
              <a:prstGeom prst="rect">
                <a:avLst/>
              </a:prstGeom>
            </p:spPr>
          </p:pic>
          <p:pic>
            <p:nvPicPr>
              <p:cNvPr id="22" name="Picture 21">
                <a:extLst>
                  <a:ext uri="{FF2B5EF4-FFF2-40B4-BE49-F238E27FC236}">
                    <a16:creationId xmlns:a16="http://schemas.microsoft.com/office/drawing/2014/main" id="{54DC3087-510E-462E-A5D0-EF8B21CC577F}"/>
                  </a:ext>
                </a:extLst>
              </p:cNvPr>
              <p:cNvPicPr>
                <a:picLocks noChangeAspect="1"/>
              </p:cNvPicPr>
              <p:nvPr/>
            </p:nvPicPr>
            <p:blipFill>
              <a:blip r:embed="rId5"/>
              <a:stretch>
                <a:fillRect/>
              </a:stretch>
            </p:blipFill>
            <p:spPr>
              <a:xfrm>
                <a:off x="11065850" y="3135118"/>
                <a:ext cx="543236" cy="1675527"/>
              </a:xfrm>
              <a:prstGeom prst="rect">
                <a:avLst/>
              </a:prstGeom>
            </p:spPr>
          </p:pic>
          <p:pic>
            <p:nvPicPr>
              <p:cNvPr id="23" name="Picture 22">
                <a:extLst>
                  <a:ext uri="{FF2B5EF4-FFF2-40B4-BE49-F238E27FC236}">
                    <a16:creationId xmlns:a16="http://schemas.microsoft.com/office/drawing/2014/main" id="{3902220E-E79F-4343-9ECD-A039B92F73E4}"/>
                  </a:ext>
                </a:extLst>
              </p:cNvPr>
              <p:cNvPicPr>
                <a:picLocks noChangeAspect="1"/>
              </p:cNvPicPr>
              <p:nvPr/>
            </p:nvPicPr>
            <p:blipFill>
              <a:blip r:embed="rId5"/>
              <a:stretch>
                <a:fillRect/>
              </a:stretch>
            </p:blipFill>
            <p:spPr>
              <a:xfrm>
                <a:off x="11168093" y="3237361"/>
                <a:ext cx="543236" cy="1675527"/>
              </a:xfrm>
              <a:prstGeom prst="rect">
                <a:avLst/>
              </a:prstGeom>
            </p:spPr>
          </p:pic>
          <p:pic>
            <p:nvPicPr>
              <p:cNvPr id="24" name="Picture 23">
                <a:extLst>
                  <a:ext uri="{FF2B5EF4-FFF2-40B4-BE49-F238E27FC236}">
                    <a16:creationId xmlns:a16="http://schemas.microsoft.com/office/drawing/2014/main" id="{50D57EB2-063A-4C6B-A8E0-545BF6914E59}"/>
                  </a:ext>
                </a:extLst>
              </p:cNvPr>
              <p:cNvPicPr>
                <a:picLocks noChangeAspect="1"/>
              </p:cNvPicPr>
              <p:nvPr/>
            </p:nvPicPr>
            <p:blipFill>
              <a:blip r:embed="rId5"/>
              <a:stretch>
                <a:fillRect/>
              </a:stretch>
            </p:blipFill>
            <p:spPr>
              <a:xfrm>
                <a:off x="9472713" y="3187727"/>
                <a:ext cx="543236" cy="1675527"/>
              </a:xfrm>
              <a:prstGeom prst="rect">
                <a:avLst/>
              </a:prstGeom>
            </p:spPr>
          </p:pic>
          <p:pic>
            <p:nvPicPr>
              <p:cNvPr id="25" name="Picture 24">
                <a:extLst>
                  <a:ext uri="{FF2B5EF4-FFF2-40B4-BE49-F238E27FC236}">
                    <a16:creationId xmlns:a16="http://schemas.microsoft.com/office/drawing/2014/main" id="{E9481ABE-89C8-4E20-B64F-248AFD0E0511}"/>
                  </a:ext>
                </a:extLst>
              </p:cNvPr>
              <p:cNvPicPr>
                <a:picLocks noChangeAspect="1"/>
              </p:cNvPicPr>
              <p:nvPr/>
            </p:nvPicPr>
            <p:blipFill>
              <a:blip r:embed="rId5"/>
              <a:stretch>
                <a:fillRect/>
              </a:stretch>
            </p:blipFill>
            <p:spPr>
              <a:xfrm>
                <a:off x="9351052" y="3251848"/>
                <a:ext cx="543236" cy="1675527"/>
              </a:xfrm>
              <a:prstGeom prst="rect">
                <a:avLst/>
              </a:prstGeom>
            </p:spPr>
          </p:pic>
          <p:pic>
            <p:nvPicPr>
              <p:cNvPr id="26" name="Picture 25">
                <a:extLst>
                  <a:ext uri="{FF2B5EF4-FFF2-40B4-BE49-F238E27FC236}">
                    <a16:creationId xmlns:a16="http://schemas.microsoft.com/office/drawing/2014/main" id="{4374A6C6-ADA6-4FF0-877D-9195FFB153A1}"/>
                  </a:ext>
                </a:extLst>
              </p:cNvPr>
              <p:cNvPicPr>
                <a:picLocks noChangeAspect="1"/>
              </p:cNvPicPr>
              <p:nvPr/>
            </p:nvPicPr>
            <p:blipFill>
              <a:blip r:embed="rId5"/>
              <a:stretch>
                <a:fillRect/>
              </a:stretch>
            </p:blipFill>
            <p:spPr>
              <a:xfrm>
                <a:off x="9279834" y="3318769"/>
                <a:ext cx="543236" cy="1675527"/>
              </a:xfrm>
              <a:prstGeom prst="rect">
                <a:avLst/>
              </a:prstGeom>
            </p:spPr>
          </p:pic>
          <p:pic>
            <p:nvPicPr>
              <p:cNvPr id="27" name="Picture 26">
                <a:extLst>
                  <a:ext uri="{FF2B5EF4-FFF2-40B4-BE49-F238E27FC236}">
                    <a16:creationId xmlns:a16="http://schemas.microsoft.com/office/drawing/2014/main" id="{52BB999A-3901-490D-B1B0-37E40D99E3D3}"/>
                  </a:ext>
                </a:extLst>
              </p:cNvPr>
              <p:cNvPicPr>
                <a:picLocks noChangeAspect="1"/>
              </p:cNvPicPr>
              <p:nvPr/>
            </p:nvPicPr>
            <p:blipFill>
              <a:blip r:embed="rId5"/>
              <a:stretch>
                <a:fillRect/>
              </a:stretch>
            </p:blipFill>
            <p:spPr>
              <a:xfrm>
                <a:off x="11295374" y="3327084"/>
                <a:ext cx="543236" cy="1675527"/>
              </a:xfrm>
              <a:prstGeom prst="rect">
                <a:avLst/>
              </a:prstGeom>
            </p:spPr>
          </p:pic>
        </p:grpSp>
        <p:grpSp>
          <p:nvGrpSpPr>
            <p:cNvPr id="28" name="Group 27">
              <a:extLst>
                <a:ext uri="{FF2B5EF4-FFF2-40B4-BE49-F238E27FC236}">
                  <a16:creationId xmlns:a16="http://schemas.microsoft.com/office/drawing/2014/main" id="{C9E5FCAB-D0EF-423D-BB3A-D5C75703A1F6}"/>
                </a:ext>
              </a:extLst>
            </p:cNvPr>
            <p:cNvGrpSpPr/>
            <p:nvPr/>
          </p:nvGrpSpPr>
          <p:grpSpPr>
            <a:xfrm>
              <a:off x="8117297" y="1940797"/>
              <a:ext cx="2416046" cy="1621235"/>
              <a:chOff x="8111298" y="2283575"/>
              <a:chExt cx="2417305" cy="1622080"/>
            </a:xfrm>
          </p:grpSpPr>
          <p:cxnSp>
            <p:nvCxnSpPr>
              <p:cNvPr id="29" name="Connector: Curved 28">
                <a:extLst>
                  <a:ext uri="{FF2B5EF4-FFF2-40B4-BE49-F238E27FC236}">
                    <a16:creationId xmlns:a16="http://schemas.microsoft.com/office/drawing/2014/main" id="{DB710E09-D8CD-4094-A650-986C7A44B475}"/>
                  </a:ext>
                </a:extLst>
              </p:cNvPr>
              <p:cNvCxnSpPr>
                <a:cxnSpLocks/>
                <a:stCxn id="6" idx="3"/>
              </p:cNvCxnSpPr>
              <p:nvPr/>
            </p:nvCxnSpPr>
            <p:spPr>
              <a:xfrm flipV="1">
                <a:off x="9030957" y="2678581"/>
                <a:ext cx="238697" cy="122707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624846-7A5E-4F76-9F60-D8B68AD075DA}"/>
                  </a:ext>
                </a:extLst>
              </p:cNvPr>
              <p:cNvSpPr txBox="1"/>
              <p:nvPr/>
            </p:nvSpPr>
            <p:spPr>
              <a:xfrm>
                <a:off x="8111298" y="2283575"/>
                <a:ext cx="2417305" cy="369204"/>
              </a:xfrm>
              <a:prstGeom prst="rect">
                <a:avLst/>
              </a:prstGeom>
              <a:noFill/>
            </p:spPr>
            <p:txBody>
              <a:bodyPr wrap="none" rtlCol="0">
                <a:spAutoFit/>
              </a:bodyPr>
              <a:lstStyle/>
              <a:p>
                <a:r>
                  <a:rPr lang="en-US" sz="1797">
                    <a:solidFill>
                      <a:schemeClr val="tx2"/>
                    </a:solidFill>
                  </a:rPr>
                  <a:t>33% losses (cooling)</a:t>
                </a:r>
              </a:p>
            </p:txBody>
          </p:sp>
        </p:grpSp>
        <p:sp>
          <p:nvSpPr>
            <p:cNvPr id="31" name="Arrow: Right 30">
              <a:extLst>
                <a:ext uri="{FF2B5EF4-FFF2-40B4-BE49-F238E27FC236}">
                  <a16:creationId xmlns:a16="http://schemas.microsoft.com/office/drawing/2014/main" id="{2EE6B29A-2FB7-4400-A95F-7EE1871CC84B}"/>
                </a:ext>
              </a:extLst>
            </p:cNvPr>
            <p:cNvSpPr/>
            <p:nvPr/>
          </p:nvSpPr>
          <p:spPr>
            <a:xfrm>
              <a:off x="4913092" y="3771968"/>
              <a:ext cx="450797" cy="347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33" name="TextBox 32">
              <a:extLst>
                <a:ext uri="{FF2B5EF4-FFF2-40B4-BE49-F238E27FC236}">
                  <a16:creationId xmlns:a16="http://schemas.microsoft.com/office/drawing/2014/main" id="{AEAD9201-C11C-4B6B-99D3-A8439F13B470}"/>
                </a:ext>
              </a:extLst>
            </p:cNvPr>
            <p:cNvSpPr txBox="1"/>
            <p:nvPr/>
          </p:nvSpPr>
          <p:spPr>
            <a:xfrm>
              <a:off x="4101491" y="1800036"/>
              <a:ext cx="2306441" cy="645521"/>
            </a:xfrm>
            <a:prstGeom prst="rect">
              <a:avLst/>
            </a:prstGeom>
            <a:noFill/>
          </p:spPr>
          <p:txBody>
            <a:bodyPr wrap="none" rtlCol="0">
              <a:spAutoFit/>
            </a:bodyPr>
            <a:lstStyle/>
            <a:p>
              <a:r>
                <a:rPr lang="en-US" sz="1797">
                  <a:solidFill>
                    <a:schemeClr val="tx2"/>
                  </a:solidFill>
                </a:rPr>
                <a:t>65% (generation &amp;</a:t>
              </a:r>
            </a:p>
            <a:p>
              <a:r>
                <a:rPr lang="en-US" sz="1797">
                  <a:solidFill>
                    <a:schemeClr val="tx2"/>
                  </a:solidFill>
                </a:rPr>
                <a:t>grid system losses)</a:t>
              </a:r>
            </a:p>
          </p:txBody>
        </p:sp>
        <p:cxnSp>
          <p:nvCxnSpPr>
            <p:cNvPr id="34" name="Connector: Curved 33">
              <a:extLst>
                <a:ext uri="{FF2B5EF4-FFF2-40B4-BE49-F238E27FC236}">
                  <a16:creationId xmlns:a16="http://schemas.microsoft.com/office/drawing/2014/main" id="{F8898215-DD4F-4618-B7A5-ABA975C1A8F8}"/>
                </a:ext>
              </a:extLst>
            </p:cNvPr>
            <p:cNvCxnSpPr>
              <a:cxnSpLocks/>
            </p:cNvCxnSpPr>
            <p:nvPr/>
          </p:nvCxnSpPr>
          <p:spPr>
            <a:xfrm flipV="1">
              <a:off x="4905026" y="2414898"/>
              <a:ext cx="238573" cy="122643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Arrow: Right 31">
            <a:extLst>
              <a:ext uri="{FF2B5EF4-FFF2-40B4-BE49-F238E27FC236}">
                <a16:creationId xmlns:a16="http://schemas.microsoft.com/office/drawing/2014/main" id="{53F45593-3961-433C-9129-63B41766EB19}"/>
              </a:ext>
            </a:extLst>
          </p:cNvPr>
          <p:cNvSpPr/>
          <p:nvPr/>
        </p:nvSpPr>
        <p:spPr>
          <a:xfrm>
            <a:off x="8846334" y="3787768"/>
            <a:ext cx="450680" cy="346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Tree>
    <p:extLst>
      <p:ext uri="{BB962C8B-B14F-4D97-AF65-F5344CB8AC3E}">
        <p14:creationId xmlns:p14="http://schemas.microsoft.com/office/powerpoint/2010/main" val="393220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C219-537A-52C8-EB1A-4F18F94B994C}"/>
              </a:ext>
            </a:extLst>
          </p:cNvPr>
          <p:cNvSpPr>
            <a:spLocks noGrp="1"/>
          </p:cNvSpPr>
          <p:nvPr>
            <p:ph type="title"/>
          </p:nvPr>
        </p:nvSpPr>
        <p:spPr/>
        <p:txBody>
          <a:bodyPr/>
          <a:lstStyle/>
          <a:p>
            <a:r>
              <a:rPr lang="en-US" dirty="0"/>
              <a:t>Resource optimization</a:t>
            </a:r>
            <a:endParaRPr lang="en-DE" dirty="0"/>
          </a:p>
        </p:txBody>
      </p:sp>
      <p:sp>
        <p:nvSpPr>
          <p:cNvPr id="3" name="Subtitle 2">
            <a:extLst>
              <a:ext uri="{FF2B5EF4-FFF2-40B4-BE49-F238E27FC236}">
                <a16:creationId xmlns:a16="http://schemas.microsoft.com/office/drawing/2014/main" id="{26C7A49A-5A4F-7816-7A14-B5CFA46C6CD3}"/>
              </a:ext>
            </a:extLst>
          </p:cNvPr>
          <p:cNvSpPr>
            <a:spLocks noGrp="1"/>
          </p:cNvSpPr>
          <p:nvPr>
            <p:ph type="subTitle" idx="10"/>
          </p:nvPr>
        </p:nvSpPr>
        <p:spPr/>
        <p:txBody>
          <a:bodyPr/>
          <a:lstStyle/>
          <a:p>
            <a:endParaRPr lang="en-DE"/>
          </a:p>
        </p:txBody>
      </p:sp>
      <p:sp>
        <p:nvSpPr>
          <p:cNvPr id="4" name="Content Placeholder 3">
            <a:extLst>
              <a:ext uri="{FF2B5EF4-FFF2-40B4-BE49-F238E27FC236}">
                <a16:creationId xmlns:a16="http://schemas.microsoft.com/office/drawing/2014/main" id="{16F39B6A-9BC1-010F-1BE5-F0589EBA316B}"/>
              </a:ext>
            </a:extLst>
          </p:cNvPr>
          <p:cNvSpPr>
            <a:spLocks noGrp="1"/>
          </p:cNvSpPr>
          <p:nvPr>
            <p:ph sz="quarter" idx="14"/>
          </p:nvPr>
        </p:nvSpPr>
        <p:spPr/>
        <p:txBody>
          <a:bodyPr/>
          <a:lstStyle/>
          <a:p>
            <a:r>
              <a:rPr lang="en-US" dirty="0"/>
              <a:t>Visibility of overall resource usage</a:t>
            </a:r>
          </a:p>
          <a:p>
            <a:r>
              <a:rPr lang="en-US" dirty="0"/>
              <a:t>Alerts</a:t>
            </a:r>
          </a:p>
          <a:p>
            <a:r>
              <a:rPr lang="en-US" dirty="0"/>
              <a:t>Notification to project owners</a:t>
            </a:r>
          </a:p>
          <a:p>
            <a:endParaRPr lang="en-DE" dirty="0"/>
          </a:p>
        </p:txBody>
      </p:sp>
      <p:pic>
        <p:nvPicPr>
          <p:cNvPr id="5" name="Picture 4">
            <a:extLst>
              <a:ext uri="{FF2B5EF4-FFF2-40B4-BE49-F238E27FC236}">
                <a16:creationId xmlns:a16="http://schemas.microsoft.com/office/drawing/2014/main" id="{5383CA20-B473-0172-0600-124A3A1E7793}"/>
              </a:ext>
            </a:extLst>
          </p:cNvPr>
          <p:cNvPicPr>
            <a:picLocks noChangeAspect="1"/>
          </p:cNvPicPr>
          <p:nvPr/>
        </p:nvPicPr>
        <p:blipFill>
          <a:blip r:embed="rId2"/>
          <a:stretch>
            <a:fillRect/>
          </a:stretch>
        </p:blipFill>
        <p:spPr>
          <a:xfrm>
            <a:off x="6152686" y="1527437"/>
            <a:ext cx="5460154" cy="1957044"/>
          </a:xfrm>
          <a:prstGeom prst="rect">
            <a:avLst/>
          </a:prstGeom>
          <a:ln>
            <a:solidFill>
              <a:schemeClr val="tx1"/>
            </a:solidFill>
          </a:ln>
        </p:spPr>
      </p:pic>
      <p:sp>
        <p:nvSpPr>
          <p:cNvPr id="7" name="Rectangle: Rounded Corners 6">
            <a:extLst>
              <a:ext uri="{FF2B5EF4-FFF2-40B4-BE49-F238E27FC236}">
                <a16:creationId xmlns:a16="http://schemas.microsoft.com/office/drawing/2014/main" id="{F12B7EB2-487F-8352-5A53-B0E21C2A08B5}"/>
              </a:ext>
            </a:extLst>
          </p:cNvPr>
          <p:cNvSpPr/>
          <p:nvPr/>
        </p:nvSpPr>
        <p:spPr>
          <a:xfrm>
            <a:off x="9904413" y="412751"/>
            <a:ext cx="1676400" cy="3556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Provider</a:t>
            </a:r>
            <a:endParaRPr lang="en-DE" sz="1200" dirty="0">
              <a:solidFill>
                <a:schemeClr val="bg1"/>
              </a:solidFill>
            </a:endParaRPr>
          </a:p>
        </p:txBody>
      </p:sp>
      <p:pic>
        <p:nvPicPr>
          <p:cNvPr id="8" name="Picture 7">
            <a:extLst>
              <a:ext uri="{FF2B5EF4-FFF2-40B4-BE49-F238E27FC236}">
                <a16:creationId xmlns:a16="http://schemas.microsoft.com/office/drawing/2014/main" id="{3F0C2FD5-3ECA-BF3F-DBC8-84ADBD5BBDEA}"/>
              </a:ext>
            </a:extLst>
          </p:cNvPr>
          <p:cNvPicPr>
            <a:picLocks noChangeAspect="1"/>
          </p:cNvPicPr>
          <p:nvPr/>
        </p:nvPicPr>
        <p:blipFill>
          <a:blip r:embed="rId3"/>
          <a:stretch>
            <a:fillRect/>
          </a:stretch>
        </p:blipFill>
        <p:spPr>
          <a:xfrm>
            <a:off x="5881965" y="3713520"/>
            <a:ext cx="5730875" cy="2229641"/>
          </a:xfrm>
          <a:prstGeom prst="rect">
            <a:avLst/>
          </a:prstGeom>
          <a:ln>
            <a:solidFill>
              <a:schemeClr val="tx1"/>
            </a:solidFill>
          </a:ln>
        </p:spPr>
      </p:pic>
    </p:spTree>
    <p:extLst>
      <p:ext uri="{BB962C8B-B14F-4D97-AF65-F5344CB8AC3E}">
        <p14:creationId xmlns:p14="http://schemas.microsoft.com/office/powerpoint/2010/main" val="2689896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FF09F0-0CD0-52E0-0A63-801468443312}"/>
              </a:ext>
            </a:extLst>
          </p:cNvPr>
          <p:cNvSpPr>
            <a:spLocks noGrp="1"/>
          </p:cNvSpPr>
          <p:nvPr>
            <p:ph type="title"/>
          </p:nvPr>
        </p:nvSpPr>
        <p:spPr/>
        <p:txBody>
          <a:bodyPr/>
          <a:lstStyle/>
          <a:p>
            <a:r>
              <a:rPr lang="en-US" dirty="0"/>
              <a:t>Ensuring Compliance</a:t>
            </a:r>
            <a:endParaRPr lang="en-DE" dirty="0"/>
          </a:p>
        </p:txBody>
      </p:sp>
      <p:sp>
        <p:nvSpPr>
          <p:cNvPr id="6" name="Subtitle 5">
            <a:extLst>
              <a:ext uri="{FF2B5EF4-FFF2-40B4-BE49-F238E27FC236}">
                <a16:creationId xmlns:a16="http://schemas.microsoft.com/office/drawing/2014/main" id="{DC3D740C-3BFC-652C-5E5D-291693086967}"/>
              </a:ext>
            </a:extLst>
          </p:cNvPr>
          <p:cNvSpPr>
            <a:spLocks noGrp="1"/>
          </p:cNvSpPr>
          <p:nvPr>
            <p:ph type="subTitle" idx="10"/>
          </p:nvPr>
        </p:nvSpPr>
        <p:spPr/>
        <p:txBody>
          <a:bodyPr/>
          <a:lstStyle/>
          <a:p>
            <a:endParaRPr lang="en-DE"/>
          </a:p>
        </p:txBody>
      </p:sp>
    </p:spTree>
    <p:extLst>
      <p:ext uri="{BB962C8B-B14F-4D97-AF65-F5344CB8AC3E}">
        <p14:creationId xmlns:p14="http://schemas.microsoft.com/office/powerpoint/2010/main" val="2785434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Arrow: Notched Right 14">
            <a:extLst>
              <a:ext uri="{FF2B5EF4-FFF2-40B4-BE49-F238E27FC236}">
                <a16:creationId xmlns:a16="http://schemas.microsoft.com/office/drawing/2014/main" id="{FCD7ECDD-AEBA-F838-5C31-5526141400C8}"/>
              </a:ext>
            </a:extLst>
          </p:cNvPr>
          <p:cNvSpPr/>
          <p:nvPr/>
        </p:nvSpPr>
        <p:spPr>
          <a:xfrm>
            <a:off x="2244164" y="2213833"/>
            <a:ext cx="6842686" cy="635000"/>
          </a:xfrm>
          <a:prstGeom prst="notched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DE" sz="1200">
              <a:solidFill>
                <a:schemeClr val="bg1"/>
              </a:solidFill>
            </a:endParaRPr>
          </a:p>
        </p:txBody>
      </p:sp>
      <p:sp>
        <p:nvSpPr>
          <p:cNvPr id="4" name="Title 3">
            <a:extLst>
              <a:ext uri="{FF2B5EF4-FFF2-40B4-BE49-F238E27FC236}">
                <a16:creationId xmlns:a16="http://schemas.microsoft.com/office/drawing/2014/main" id="{7260297E-1DF9-9F2A-2AE0-9869071E48B2}"/>
              </a:ext>
            </a:extLst>
          </p:cNvPr>
          <p:cNvSpPr>
            <a:spLocks noGrp="1"/>
          </p:cNvSpPr>
          <p:nvPr>
            <p:ph type="title"/>
          </p:nvPr>
        </p:nvSpPr>
        <p:spPr/>
        <p:txBody>
          <a:bodyPr/>
          <a:lstStyle/>
          <a:p>
            <a:r>
              <a:rPr lang="en-US" dirty="0"/>
              <a:t>Configuration and Compliance Management</a:t>
            </a:r>
            <a:endParaRPr lang="en-DE" dirty="0"/>
          </a:p>
        </p:txBody>
      </p:sp>
      <p:sp>
        <p:nvSpPr>
          <p:cNvPr id="5" name="Subtitle 4">
            <a:extLst>
              <a:ext uri="{FF2B5EF4-FFF2-40B4-BE49-F238E27FC236}">
                <a16:creationId xmlns:a16="http://schemas.microsoft.com/office/drawing/2014/main" id="{D9C026B9-BF68-D7D3-441F-D0415388B488}"/>
              </a:ext>
            </a:extLst>
          </p:cNvPr>
          <p:cNvSpPr>
            <a:spLocks noGrp="1"/>
          </p:cNvSpPr>
          <p:nvPr>
            <p:ph type="subTitle" idx="10"/>
          </p:nvPr>
        </p:nvSpPr>
        <p:spPr/>
        <p:txBody>
          <a:bodyPr/>
          <a:lstStyle/>
          <a:p>
            <a:endParaRPr lang="en-DE"/>
          </a:p>
        </p:txBody>
      </p:sp>
      <p:sp>
        <p:nvSpPr>
          <p:cNvPr id="6" name="Rectangle 5">
            <a:extLst>
              <a:ext uri="{FF2B5EF4-FFF2-40B4-BE49-F238E27FC236}">
                <a16:creationId xmlns:a16="http://schemas.microsoft.com/office/drawing/2014/main" id="{2026F9F7-2F34-2F33-A607-7391D013F5A9}"/>
              </a:ext>
            </a:extLst>
          </p:cNvPr>
          <p:cNvSpPr/>
          <p:nvPr/>
        </p:nvSpPr>
        <p:spPr>
          <a:xfrm>
            <a:off x="2531765" y="2076450"/>
            <a:ext cx="2762250" cy="990600"/>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Aria Automation</a:t>
            </a:r>
            <a:endParaRPr lang="en-DE" sz="1200" dirty="0">
              <a:solidFill>
                <a:schemeClr val="bg1"/>
              </a:solidFill>
            </a:endParaRPr>
          </a:p>
        </p:txBody>
      </p:sp>
      <p:sp>
        <p:nvSpPr>
          <p:cNvPr id="7" name="Rectangle 6">
            <a:extLst>
              <a:ext uri="{FF2B5EF4-FFF2-40B4-BE49-F238E27FC236}">
                <a16:creationId xmlns:a16="http://schemas.microsoft.com/office/drawing/2014/main" id="{2DEDB3C9-3C0E-C20F-F866-3C94CC0961DA}"/>
              </a:ext>
            </a:extLst>
          </p:cNvPr>
          <p:cNvSpPr/>
          <p:nvPr/>
        </p:nvSpPr>
        <p:spPr>
          <a:xfrm>
            <a:off x="5809307" y="2076450"/>
            <a:ext cx="2762250" cy="9906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DE" sz="1200" dirty="0">
              <a:solidFill>
                <a:schemeClr val="tx1"/>
              </a:solidFill>
            </a:endParaRPr>
          </a:p>
        </p:txBody>
      </p:sp>
      <p:pic>
        <p:nvPicPr>
          <p:cNvPr id="8" name="Picture 2" descr="Saltstack – ATIX AG">
            <a:extLst>
              <a:ext uri="{FF2B5EF4-FFF2-40B4-BE49-F238E27FC236}">
                <a16:creationId xmlns:a16="http://schemas.microsoft.com/office/drawing/2014/main" id="{7D1E7B44-57AB-3940-6638-3C0C10C16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152" y="2223564"/>
            <a:ext cx="708236" cy="70823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E1EB983-E74C-2D44-E2F1-627BD18D09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2498" y="2167398"/>
            <a:ext cx="1031701" cy="808703"/>
          </a:xfrm>
          <a:prstGeom prst="rect">
            <a:avLst/>
          </a:prstGeom>
        </p:spPr>
      </p:pic>
      <p:pic>
        <p:nvPicPr>
          <p:cNvPr id="13" name="Graphic 12">
            <a:extLst>
              <a:ext uri="{FF2B5EF4-FFF2-40B4-BE49-F238E27FC236}">
                <a16:creationId xmlns:a16="http://schemas.microsoft.com/office/drawing/2014/main" id="{D365F9A4-65C0-6C5B-BCB2-830105636B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8453" y="2212870"/>
            <a:ext cx="907167" cy="717758"/>
          </a:xfrm>
          <a:prstGeom prst="rect">
            <a:avLst/>
          </a:prstGeom>
        </p:spPr>
      </p:pic>
      <p:sp>
        <p:nvSpPr>
          <p:cNvPr id="16" name="TextBox 15">
            <a:extLst>
              <a:ext uri="{FF2B5EF4-FFF2-40B4-BE49-F238E27FC236}">
                <a16:creationId xmlns:a16="http://schemas.microsoft.com/office/drawing/2014/main" id="{22B0B894-EFC0-AB3F-46AE-D65BEA8EF478}"/>
              </a:ext>
            </a:extLst>
          </p:cNvPr>
          <p:cNvSpPr txBox="1"/>
          <p:nvPr/>
        </p:nvSpPr>
        <p:spPr>
          <a:xfrm>
            <a:off x="2531765" y="3334735"/>
            <a:ext cx="2691517" cy="1374543"/>
          </a:xfrm>
          <a:prstGeom prst="rect">
            <a:avLst/>
          </a:prstGeom>
          <a:noFill/>
        </p:spPr>
        <p:txBody>
          <a:bodyPr wrap="square" lIns="0" tIns="0" rIns="0" bIns="0" rtlCol="0">
            <a:spAutoFit/>
          </a:bodyPr>
          <a:lstStyle/>
          <a:p>
            <a:pPr algn="l">
              <a:lnSpc>
                <a:spcPct val="130000"/>
              </a:lnSpc>
            </a:pPr>
            <a:r>
              <a:rPr lang="en-US" sz="1400" dirty="0">
                <a:solidFill>
                  <a:schemeClr val="tx2"/>
                </a:solidFill>
              </a:rPr>
              <a:t>Infrastructure-as-Code</a:t>
            </a:r>
          </a:p>
          <a:p>
            <a:pPr algn="l">
              <a:lnSpc>
                <a:spcPct val="130000"/>
              </a:lnSpc>
            </a:pPr>
            <a:r>
              <a:rPr lang="en-US" sz="1400" dirty="0">
                <a:solidFill>
                  <a:schemeClr val="tx2"/>
                </a:solidFill>
              </a:rPr>
              <a:t>Versioning</a:t>
            </a:r>
          </a:p>
          <a:p>
            <a:pPr algn="l">
              <a:lnSpc>
                <a:spcPct val="130000"/>
              </a:lnSpc>
            </a:pPr>
            <a:r>
              <a:rPr lang="en-US" sz="1400" dirty="0">
                <a:solidFill>
                  <a:schemeClr val="tx2"/>
                </a:solidFill>
              </a:rPr>
              <a:t>Source-code-management</a:t>
            </a:r>
          </a:p>
          <a:p>
            <a:pPr algn="l">
              <a:lnSpc>
                <a:spcPct val="130000"/>
              </a:lnSpc>
            </a:pPr>
            <a:r>
              <a:rPr lang="en-US" sz="1400" dirty="0">
                <a:solidFill>
                  <a:schemeClr val="tx2"/>
                </a:solidFill>
              </a:rPr>
              <a:t>Desired state model</a:t>
            </a:r>
          </a:p>
          <a:p>
            <a:pPr algn="l">
              <a:lnSpc>
                <a:spcPct val="130000"/>
              </a:lnSpc>
            </a:pPr>
            <a:endParaRPr lang="en-DE" sz="1400" dirty="0" err="1">
              <a:solidFill>
                <a:schemeClr val="tx2"/>
              </a:solidFill>
            </a:endParaRPr>
          </a:p>
        </p:txBody>
      </p:sp>
      <p:sp>
        <p:nvSpPr>
          <p:cNvPr id="17" name="TextBox 16">
            <a:extLst>
              <a:ext uri="{FF2B5EF4-FFF2-40B4-BE49-F238E27FC236}">
                <a16:creationId xmlns:a16="http://schemas.microsoft.com/office/drawing/2014/main" id="{CD6257F5-D8B2-257F-FDBD-B2CAE1F39198}"/>
              </a:ext>
            </a:extLst>
          </p:cNvPr>
          <p:cNvSpPr txBox="1"/>
          <p:nvPr/>
        </p:nvSpPr>
        <p:spPr>
          <a:xfrm>
            <a:off x="5880040" y="3334735"/>
            <a:ext cx="2863910" cy="1934697"/>
          </a:xfrm>
          <a:prstGeom prst="rect">
            <a:avLst/>
          </a:prstGeom>
          <a:noFill/>
        </p:spPr>
        <p:txBody>
          <a:bodyPr wrap="square" lIns="0" tIns="0" rIns="0" bIns="0" rtlCol="0">
            <a:spAutoFit/>
          </a:bodyPr>
          <a:lstStyle/>
          <a:p>
            <a:pPr algn="l">
              <a:lnSpc>
                <a:spcPct val="130000"/>
              </a:lnSpc>
            </a:pPr>
            <a:r>
              <a:rPr lang="en-US" sz="1400" dirty="0">
                <a:solidFill>
                  <a:schemeClr val="tx2"/>
                </a:solidFill>
              </a:rPr>
              <a:t>Guest OS management</a:t>
            </a:r>
          </a:p>
          <a:p>
            <a:pPr algn="l">
              <a:lnSpc>
                <a:spcPct val="130000"/>
              </a:lnSpc>
            </a:pPr>
            <a:r>
              <a:rPr lang="en-US" sz="1400" dirty="0">
                <a:solidFill>
                  <a:schemeClr val="tx2"/>
                </a:solidFill>
              </a:rPr>
              <a:t>OS configuration / application</a:t>
            </a:r>
          </a:p>
          <a:p>
            <a:pPr algn="l">
              <a:lnSpc>
                <a:spcPct val="130000"/>
              </a:lnSpc>
            </a:pPr>
            <a:r>
              <a:rPr lang="en-US" sz="1400" dirty="0">
                <a:solidFill>
                  <a:schemeClr val="tx2"/>
                </a:solidFill>
              </a:rPr>
              <a:t>Configuration management</a:t>
            </a:r>
          </a:p>
          <a:p>
            <a:pPr algn="l">
              <a:lnSpc>
                <a:spcPct val="130000"/>
              </a:lnSpc>
            </a:pPr>
            <a:r>
              <a:rPr lang="en-US" sz="1400" dirty="0">
                <a:solidFill>
                  <a:schemeClr val="tx2"/>
                </a:solidFill>
              </a:rPr>
              <a:t>Desired state model</a:t>
            </a:r>
          </a:p>
          <a:p>
            <a:pPr algn="l">
              <a:lnSpc>
                <a:spcPct val="130000"/>
              </a:lnSpc>
            </a:pPr>
            <a:r>
              <a:rPr lang="en-US" sz="1400" dirty="0">
                <a:solidFill>
                  <a:schemeClr val="tx2"/>
                </a:solidFill>
              </a:rPr>
              <a:t>Compliance against CIS standard</a:t>
            </a:r>
          </a:p>
          <a:p>
            <a:pPr algn="l">
              <a:lnSpc>
                <a:spcPct val="130000"/>
              </a:lnSpc>
            </a:pPr>
            <a:r>
              <a:rPr lang="en-US" sz="1400" dirty="0">
                <a:solidFill>
                  <a:schemeClr val="tx2"/>
                </a:solidFill>
              </a:rPr>
              <a:t>Vulnerability management</a:t>
            </a:r>
          </a:p>
          <a:p>
            <a:pPr algn="l">
              <a:lnSpc>
                <a:spcPct val="130000"/>
              </a:lnSpc>
            </a:pPr>
            <a:endParaRPr lang="en-DE" sz="1400" dirty="0" err="1">
              <a:solidFill>
                <a:schemeClr val="tx2"/>
              </a:solidFill>
            </a:endParaRPr>
          </a:p>
        </p:txBody>
      </p:sp>
      <p:sp>
        <p:nvSpPr>
          <p:cNvPr id="18" name="Oval 17">
            <a:extLst>
              <a:ext uri="{FF2B5EF4-FFF2-40B4-BE49-F238E27FC236}">
                <a16:creationId xmlns:a16="http://schemas.microsoft.com/office/drawing/2014/main" id="{6389615F-67D6-F1C0-3084-227BE279A447}"/>
              </a:ext>
            </a:extLst>
          </p:cNvPr>
          <p:cNvSpPr/>
          <p:nvPr/>
        </p:nvSpPr>
        <p:spPr>
          <a:xfrm>
            <a:off x="1212850" y="2076450"/>
            <a:ext cx="927100" cy="85417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000" dirty="0">
                <a:solidFill>
                  <a:schemeClr val="bg1"/>
                </a:solidFill>
              </a:rPr>
              <a:t>request</a:t>
            </a:r>
            <a:endParaRPr lang="en-DE" sz="1000" dirty="0">
              <a:solidFill>
                <a:schemeClr val="bg1"/>
              </a:solidFill>
            </a:endParaRPr>
          </a:p>
        </p:txBody>
      </p:sp>
      <p:sp>
        <p:nvSpPr>
          <p:cNvPr id="19" name="Oval 18">
            <a:extLst>
              <a:ext uri="{FF2B5EF4-FFF2-40B4-BE49-F238E27FC236}">
                <a16:creationId xmlns:a16="http://schemas.microsoft.com/office/drawing/2014/main" id="{B1121F1C-103D-8694-603F-34F2C3920E3D}"/>
              </a:ext>
            </a:extLst>
          </p:cNvPr>
          <p:cNvSpPr/>
          <p:nvPr/>
        </p:nvSpPr>
        <p:spPr>
          <a:xfrm>
            <a:off x="9339622" y="2104244"/>
            <a:ext cx="927100" cy="85417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000" dirty="0">
                <a:solidFill>
                  <a:schemeClr val="bg1"/>
                </a:solidFill>
              </a:rPr>
              <a:t>service ready</a:t>
            </a:r>
            <a:endParaRPr lang="en-DE" sz="1000" dirty="0">
              <a:solidFill>
                <a:schemeClr val="bg1"/>
              </a:solidFill>
            </a:endParaRPr>
          </a:p>
        </p:txBody>
      </p:sp>
    </p:spTree>
    <p:extLst>
      <p:ext uri="{BB962C8B-B14F-4D97-AF65-F5344CB8AC3E}">
        <p14:creationId xmlns:p14="http://schemas.microsoft.com/office/powerpoint/2010/main" val="365223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0516EF8-75D8-732B-8B92-033347DF84E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A0516EF8-75D8-732B-8B92-033347DF84E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D9256E0D-E318-C466-8D4E-C7ECE9624C97}"/>
              </a:ext>
            </a:extLst>
          </p:cNvPr>
          <p:cNvSpPr/>
          <p:nvPr/>
        </p:nvSpPr>
        <p:spPr>
          <a:xfrm>
            <a:off x="0" y="1747520"/>
            <a:ext cx="7816427" cy="4314613"/>
          </a:xfrm>
          <a:prstGeom prst="rect">
            <a:avLst/>
          </a:prstGeom>
          <a:gradFill flip="none" rotWithShape="1">
            <a:gsLst>
              <a:gs pos="85000">
                <a:schemeClr val="accent5">
                  <a:alpha val="65000"/>
                </a:schemeClr>
              </a:gs>
              <a:gs pos="0">
                <a:schemeClr val="bg1">
                  <a:alpha val="65000"/>
                </a:schemeClr>
              </a:gs>
              <a:gs pos="43000">
                <a:schemeClr val="accent5">
                  <a:lumMod val="40000"/>
                  <a:lumOff val="60000"/>
                  <a:alpha val="65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vert="horz"/>
          <a:lstStyle/>
          <a:p>
            <a:r>
              <a:rPr lang="en-US"/>
              <a:t>Vulnerability Management</a:t>
            </a:r>
          </a:p>
        </p:txBody>
      </p:sp>
      <p:sp>
        <p:nvSpPr>
          <p:cNvPr id="7" name="Text Placeholder 6">
            <a:extLst>
              <a:ext uri="{FF2B5EF4-FFF2-40B4-BE49-F238E27FC236}">
                <a16:creationId xmlns:a16="http://schemas.microsoft.com/office/drawing/2014/main" id="{7DB403A4-D178-444A-AE5E-CB7EE7E8A52B}"/>
              </a:ext>
            </a:extLst>
          </p:cNvPr>
          <p:cNvSpPr>
            <a:spLocks noGrp="1"/>
          </p:cNvSpPr>
          <p:nvPr>
            <p:ph type="body" sz="quarter" idx="17"/>
          </p:nvPr>
        </p:nvSpPr>
        <p:spPr>
          <a:xfrm>
            <a:off x="8379819" y="1600676"/>
            <a:ext cx="3807420" cy="4570809"/>
          </a:xfrm>
        </p:spPr>
        <p:txBody>
          <a:bodyPr vert="horz" lIns="0" tIns="457200" rIns="594360" bIns="457200" rtlCol="0" anchor="t">
            <a:noAutofit/>
          </a:bodyPr>
          <a:lstStyle/>
          <a:p>
            <a:pPr>
              <a:buNone/>
            </a:pPr>
            <a:r>
              <a:rPr lang="en-US" sz="1400"/>
              <a:t>VMware Aria </a:t>
            </a:r>
            <a:r>
              <a:rPr lang="en-US" sz="1400" dirty="0"/>
              <a:t>Automation for Secure </a:t>
            </a:r>
            <a:r>
              <a:rPr lang="en-US" sz="1400"/>
              <a:t>Hosts</a:t>
            </a:r>
            <a:r>
              <a:rPr lang="en-US" sz="1400" dirty="0"/>
              <a:t> actively ingests vendor CVE advisories, builds scans and remediation workflows to address them, and delivers this security content to customers as a service.</a:t>
            </a:r>
          </a:p>
          <a:p>
            <a:pPr marL="285115" indent="-285115">
              <a:buClr>
                <a:schemeClr val="accent1"/>
              </a:buClr>
              <a:buSzPct val="100000"/>
              <a:buFont typeface="Arial" panose="020B0604020202020204" pitchFamily="34" charset="0"/>
              <a:buChar char="•"/>
            </a:pPr>
            <a:r>
              <a:rPr lang="en-US" sz="1400" dirty="0"/>
              <a:t>Access a live database of OS security remediation actions</a:t>
            </a:r>
          </a:p>
          <a:p>
            <a:pPr marL="285115" indent="-285115">
              <a:buClr>
                <a:schemeClr val="accent1"/>
              </a:buClr>
              <a:buSzPct val="100000"/>
              <a:buFont typeface="Arial" panose="020B0604020202020204" pitchFamily="34" charset="0"/>
              <a:buChar char="•"/>
            </a:pPr>
            <a:r>
              <a:rPr lang="en-US" sz="1400" dirty="0"/>
              <a:t>Optionally ingest scans from 3P tools: Tenable, Qualys, Rapid7, Kenna</a:t>
            </a:r>
          </a:p>
          <a:p>
            <a:pPr marL="285115" indent="-285115">
              <a:buClr>
                <a:schemeClr val="accent1"/>
              </a:buClr>
              <a:buSzPct val="100000"/>
              <a:buFont typeface="Arial" panose="020B0604020202020204" pitchFamily="34" charset="0"/>
              <a:buChar char="•"/>
            </a:pPr>
            <a:r>
              <a:rPr lang="en-US" sz="1400" dirty="0"/>
              <a:t>Prioritize OS vulnerabilities and remediate with the click of a button</a:t>
            </a:r>
          </a:p>
          <a:p>
            <a:pPr marL="285115" indent="-285115">
              <a:buClr>
                <a:schemeClr val="accent1"/>
              </a:buClr>
              <a:buSzPct val="100000"/>
              <a:buFont typeface="Arial" panose="020B0604020202020204" pitchFamily="34" charset="0"/>
              <a:buChar char="•"/>
            </a:pPr>
            <a:endParaRPr lang="en-US" sz="1400" dirty="0"/>
          </a:p>
        </p:txBody>
      </p:sp>
      <p:sp>
        <p:nvSpPr>
          <p:cNvPr id="9" name="Subtitle 1">
            <a:extLst>
              <a:ext uri="{FF2B5EF4-FFF2-40B4-BE49-F238E27FC236}">
                <a16:creationId xmlns:a16="http://schemas.microsoft.com/office/drawing/2014/main" id="{69725624-D38E-EE41-ACE2-E8A0430C4F6D}"/>
              </a:ext>
            </a:extLst>
          </p:cNvPr>
          <p:cNvSpPr>
            <a:spLocks noGrp="1"/>
          </p:cNvSpPr>
          <p:nvPr>
            <p:ph type="subTitle" idx="10"/>
          </p:nvPr>
        </p:nvSpPr>
        <p:spPr>
          <a:xfrm>
            <a:off x="579809" y="902649"/>
            <a:ext cx="11268516" cy="502351"/>
          </a:xfrm>
        </p:spPr>
        <p:txBody>
          <a:bodyPr vert="horz" lIns="0" tIns="0" rIns="0" bIns="0" rtlCol="0" anchor="t">
            <a:noAutofit/>
          </a:bodyPr>
          <a:lstStyle/>
          <a:p>
            <a:r>
              <a:rPr lang="en-US" dirty="0">
                <a:solidFill>
                  <a:schemeClr val="tx2"/>
                </a:solidFill>
              </a:rPr>
              <a:t>Scan and remediate critical OS vulnerabilities with VMware Aria Automation for Secure Hosts</a:t>
            </a:r>
          </a:p>
        </p:txBody>
      </p:sp>
      <p:pic>
        <p:nvPicPr>
          <p:cNvPr id="6146" name="Picture 2">
            <a:extLst>
              <a:ext uri="{FF2B5EF4-FFF2-40B4-BE49-F238E27FC236}">
                <a16:creationId xmlns:a16="http://schemas.microsoft.com/office/drawing/2014/main" id="{6FFA1A29-A3B4-C64B-88EB-099B41336498}"/>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44"/>
          <a:stretch/>
        </p:blipFill>
        <p:spPr bwMode="auto">
          <a:xfrm>
            <a:off x="104639" y="1942980"/>
            <a:ext cx="7607148"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9689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3941430-EB4B-81FF-C3F7-2AE82280712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73941430-EB4B-81FF-C3F7-2AE82280712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EDFD9EDA-8C3F-EBEC-85C1-5E5041193A22}"/>
              </a:ext>
            </a:extLst>
          </p:cNvPr>
          <p:cNvSpPr/>
          <p:nvPr/>
        </p:nvSpPr>
        <p:spPr>
          <a:xfrm>
            <a:off x="0" y="1747520"/>
            <a:ext cx="7816427" cy="4314613"/>
          </a:xfrm>
          <a:prstGeom prst="rect">
            <a:avLst/>
          </a:prstGeom>
          <a:gradFill flip="none" rotWithShape="1">
            <a:gsLst>
              <a:gs pos="85000">
                <a:schemeClr val="accent2">
                  <a:lumMod val="75000"/>
                  <a:alpha val="65000"/>
                </a:schemeClr>
              </a:gs>
              <a:gs pos="0">
                <a:schemeClr val="bg1">
                  <a:alpha val="65000"/>
                </a:schemeClr>
              </a:gs>
              <a:gs pos="42000">
                <a:schemeClr val="accent5">
                  <a:lumMod val="75000"/>
                  <a:alpha val="6500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ectangle 7">
            <a:extLst>
              <a:ext uri="{FF2B5EF4-FFF2-40B4-BE49-F238E27FC236}">
                <a16:creationId xmlns:a16="http://schemas.microsoft.com/office/drawing/2014/main" id="{8CBE2DA3-C545-6446-ABB1-C61EB7088B9D}"/>
              </a:ext>
            </a:extLst>
          </p:cNvPr>
          <p:cNvSpPr/>
          <p:nvPr/>
        </p:nvSpPr>
        <p:spPr>
          <a:xfrm>
            <a:off x="46181" y="1572101"/>
            <a:ext cx="7945873" cy="4570809"/>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vert="horz"/>
          <a:lstStyle/>
          <a:p>
            <a:r>
              <a:rPr lang="en-US"/>
              <a:t>Continuous Compliance Enforcement</a:t>
            </a:r>
          </a:p>
        </p:txBody>
      </p:sp>
      <p:sp>
        <p:nvSpPr>
          <p:cNvPr id="7" name="Text Placeholder 6">
            <a:extLst>
              <a:ext uri="{FF2B5EF4-FFF2-40B4-BE49-F238E27FC236}">
                <a16:creationId xmlns:a16="http://schemas.microsoft.com/office/drawing/2014/main" id="{7DB403A4-D178-444A-AE5E-CB7EE7E8A52B}"/>
              </a:ext>
            </a:extLst>
          </p:cNvPr>
          <p:cNvSpPr>
            <a:spLocks noGrp="1"/>
          </p:cNvSpPr>
          <p:nvPr>
            <p:ph type="body" sz="quarter" idx="17"/>
          </p:nvPr>
        </p:nvSpPr>
        <p:spPr>
          <a:xfrm>
            <a:off x="8379818" y="1600676"/>
            <a:ext cx="3870349" cy="4570809"/>
          </a:xfrm>
        </p:spPr>
        <p:txBody>
          <a:bodyPr vert="horz" lIns="0" tIns="457200" rIns="594360" bIns="457200" rtlCol="0" anchor="t">
            <a:noAutofit/>
          </a:bodyPr>
          <a:lstStyle/>
          <a:p>
            <a:pPr>
              <a:buNone/>
            </a:pPr>
            <a:r>
              <a:rPr lang="en-US" sz="1400"/>
              <a:t>VMware Aria Automation </a:t>
            </a:r>
            <a:r>
              <a:rPr lang="en-US" sz="1400" dirty="0"/>
              <a:t>for Secure </a:t>
            </a:r>
            <a:r>
              <a:rPr lang="en-US" sz="1400"/>
              <a:t>Hosts </a:t>
            </a:r>
            <a:r>
              <a:rPr lang="en-US" sz="1400" dirty="0"/>
              <a:t>actively detects and fixes compliance drift with automated remediation—saving resources, improving security posture, and reducing risk.</a:t>
            </a:r>
          </a:p>
          <a:p>
            <a:pPr marL="285115" indent="-285115">
              <a:buClr>
                <a:schemeClr val="accent1"/>
              </a:buClr>
              <a:buSzPct val="100000"/>
              <a:buFont typeface="Arial" panose="020B0604020202020204" pitchFamily="34" charset="0"/>
              <a:buChar char="•"/>
            </a:pPr>
            <a:r>
              <a:rPr lang="en-US" sz="1400" dirty="0"/>
              <a:t>Access a live DB of certified CIS and DISA STIGs scans and remediations</a:t>
            </a:r>
          </a:p>
          <a:p>
            <a:pPr marL="285115" indent="-285115">
              <a:buClr>
                <a:schemeClr val="accent1"/>
              </a:buClr>
              <a:buSzPct val="100000"/>
              <a:buFont typeface="Arial" panose="020B0604020202020204" pitchFamily="34" charset="0"/>
              <a:buChar char="•"/>
            </a:pPr>
            <a:r>
              <a:rPr lang="en-US" sz="1400" dirty="0"/>
              <a:t>Create jobs for review and approval before changes are executed</a:t>
            </a:r>
          </a:p>
          <a:p>
            <a:pPr marL="285115" indent="-285115">
              <a:buClr>
                <a:schemeClr val="accent1"/>
              </a:buClr>
              <a:buSzPct val="100000"/>
              <a:buFont typeface="Arial" panose="020B0604020202020204" pitchFamily="34" charset="0"/>
              <a:buChar char="•"/>
            </a:pPr>
            <a:r>
              <a:rPr lang="en-US" sz="1400" dirty="0"/>
              <a:t>Actively detect and remediate compliance issues with pre-built automation</a:t>
            </a:r>
          </a:p>
          <a:p>
            <a:pPr marL="285115" indent="-285115">
              <a:buClr>
                <a:schemeClr val="accent1"/>
              </a:buClr>
              <a:buSzPct val="100000"/>
              <a:buFont typeface="Arial" panose="020B0604020202020204" pitchFamily="34" charset="0"/>
              <a:buChar char="•"/>
            </a:pPr>
            <a:endParaRPr lang="en-US" sz="1400" dirty="0"/>
          </a:p>
        </p:txBody>
      </p:sp>
      <p:sp>
        <p:nvSpPr>
          <p:cNvPr id="9" name="Subtitle 1">
            <a:extLst>
              <a:ext uri="{FF2B5EF4-FFF2-40B4-BE49-F238E27FC236}">
                <a16:creationId xmlns:a16="http://schemas.microsoft.com/office/drawing/2014/main" id="{69725624-D38E-EE41-ACE2-E8A0430C4F6D}"/>
              </a:ext>
            </a:extLst>
          </p:cNvPr>
          <p:cNvSpPr>
            <a:spLocks noGrp="1"/>
          </p:cNvSpPr>
          <p:nvPr>
            <p:ph type="subTitle" idx="10"/>
          </p:nvPr>
        </p:nvSpPr>
        <p:spPr>
          <a:xfrm>
            <a:off x="594300" y="812513"/>
            <a:ext cx="10959832" cy="247678"/>
          </a:xfrm>
        </p:spPr>
        <p:txBody>
          <a:bodyPr vert="horz" lIns="0" tIns="0" rIns="0" bIns="0" rtlCol="0" anchor="t">
            <a:noAutofit/>
          </a:bodyPr>
          <a:lstStyle/>
          <a:p>
            <a:r>
              <a:rPr lang="en-US" dirty="0">
                <a:solidFill>
                  <a:schemeClr val="tx2"/>
                </a:solidFill>
              </a:rPr>
              <a:t>Automate continuous IT compliance with CIS-certified content</a:t>
            </a:r>
          </a:p>
        </p:txBody>
      </p:sp>
      <p:pic>
        <p:nvPicPr>
          <p:cNvPr id="7170" name="Picture 2">
            <a:extLst>
              <a:ext uri="{FF2B5EF4-FFF2-40B4-BE49-F238E27FC236}">
                <a16:creationId xmlns:a16="http://schemas.microsoft.com/office/drawing/2014/main" id="{0816ABC7-06F9-DB43-853C-856DAEAF41F6}"/>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214" b="-713"/>
          <a:stretch/>
        </p:blipFill>
        <p:spPr bwMode="auto">
          <a:xfrm>
            <a:off x="46181" y="2028705"/>
            <a:ext cx="7716322" cy="3657600"/>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4137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0807F-D9E4-F611-0557-73D6964D1F69}"/>
              </a:ext>
            </a:extLst>
          </p:cNvPr>
          <p:cNvSpPr>
            <a:spLocks noGrp="1"/>
          </p:cNvSpPr>
          <p:nvPr>
            <p:ph type="title"/>
          </p:nvPr>
        </p:nvSpPr>
        <p:spPr>
          <a:xfrm>
            <a:off x="639489" y="2375041"/>
            <a:ext cx="7268540" cy="1229360"/>
          </a:xfrm>
        </p:spPr>
        <p:txBody>
          <a:bodyPr/>
          <a:lstStyle/>
          <a:p>
            <a:r>
              <a:rPr lang="en-AE"/>
              <a:t>Carbon Transparency </a:t>
            </a:r>
            <a:br>
              <a:rPr lang="en-AE"/>
            </a:br>
            <a:r>
              <a:rPr lang="en-AE"/>
              <a:t>with Aria Operations</a:t>
            </a:r>
          </a:p>
        </p:txBody>
      </p:sp>
      <p:pic>
        <p:nvPicPr>
          <p:cNvPr id="4" name="Picture 3">
            <a:extLst>
              <a:ext uri="{FF2B5EF4-FFF2-40B4-BE49-F238E27FC236}">
                <a16:creationId xmlns:a16="http://schemas.microsoft.com/office/drawing/2014/main" id="{1DA13CE6-FA55-3C44-3F3E-8E69C8A69327}"/>
              </a:ext>
            </a:extLst>
          </p:cNvPr>
          <p:cNvPicPr>
            <a:picLocks noChangeAspect="1"/>
          </p:cNvPicPr>
          <p:nvPr/>
        </p:nvPicPr>
        <p:blipFill>
          <a:blip r:embed="rId3"/>
          <a:stretch>
            <a:fillRect/>
          </a:stretch>
        </p:blipFill>
        <p:spPr>
          <a:xfrm>
            <a:off x="1737942" y="3758095"/>
            <a:ext cx="1354787" cy="1102844"/>
          </a:xfrm>
          <a:prstGeom prst="rect">
            <a:avLst/>
          </a:prstGeom>
        </p:spPr>
      </p:pic>
    </p:spTree>
    <p:extLst>
      <p:ext uri="{BB962C8B-B14F-4D97-AF65-F5344CB8AC3E}">
        <p14:creationId xmlns:p14="http://schemas.microsoft.com/office/powerpoint/2010/main" val="52974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3A44A0-B6EF-D477-C8BD-50DC80C13056}"/>
              </a:ext>
            </a:extLst>
          </p:cNvPr>
          <p:cNvSpPr/>
          <p:nvPr/>
        </p:nvSpPr>
        <p:spPr>
          <a:xfrm>
            <a:off x="1775902" y="4148957"/>
            <a:ext cx="7681061" cy="11558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23B78E6E-A502-0BC8-1C35-FC2E58B0945A}"/>
              </a:ext>
            </a:extLst>
          </p:cNvPr>
          <p:cNvSpPr>
            <a:spLocks noGrp="1"/>
          </p:cNvSpPr>
          <p:nvPr>
            <p:ph type="title"/>
          </p:nvPr>
        </p:nvSpPr>
        <p:spPr/>
        <p:txBody>
          <a:bodyPr/>
          <a:lstStyle/>
          <a:p>
            <a:r>
              <a:rPr lang="en-US"/>
              <a:t>Unified Operations for full stack </a:t>
            </a:r>
          </a:p>
        </p:txBody>
      </p:sp>
      <p:sp>
        <p:nvSpPr>
          <p:cNvPr id="3" name="Subtitle 2">
            <a:extLst>
              <a:ext uri="{FF2B5EF4-FFF2-40B4-BE49-F238E27FC236}">
                <a16:creationId xmlns:a16="http://schemas.microsoft.com/office/drawing/2014/main" id="{E56FA86A-9EC1-DE01-7EF1-A88B1D1B091F}"/>
              </a:ext>
            </a:extLst>
          </p:cNvPr>
          <p:cNvSpPr>
            <a:spLocks noGrp="1"/>
          </p:cNvSpPr>
          <p:nvPr>
            <p:ph type="subTitle" idx="10"/>
          </p:nvPr>
        </p:nvSpPr>
        <p:spPr/>
        <p:txBody>
          <a:bodyPr/>
          <a:lstStyle/>
          <a:p>
            <a:r>
              <a:rPr lang="en-US">
                <a:solidFill>
                  <a:schemeClr val="accent6"/>
                </a:solidFill>
              </a:rPr>
              <a:t>Moving from product-centric to solution-centric </a:t>
            </a:r>
          </a:p>
        </p:txBody>
      </p:sp>
      <p:sp>
        <p:nvSpPr>
          <p:cNvPr id="4" name="Rectangle 3">
            <a:extLst>
              <a:ext uri="{FF2B5EF4-FFF2-40B4-BE49-F238E27FC236}">
                <a16:creationId xmlns:a16="http://schemas.microsoft.com/office/drawing/2014/main" id="{3FB9F971-9D25-B53A-B41E-93575D870FC4}"/>
              </a:ext>
            </a:extLst>
          </p:cNvPr>
          <p:cNvSpPr/>
          <p:nvPr/>
        </p:nvSpPr>
        <p:spPr>
          <a:xfrm>
            <a:off x="2080623" y="4453678"/>
            <a:ext cx="2227613" cy="5884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Aria Operations </a:t>
            </a:r>
          </a:p>
        </p:txBody>
      </p:sp>
      <p:sp>
        <p:nvSpPr>
          <p:cNvPr id="5" name="Rectangle 4">
            <a:extLst>
              <a:ext uri="{FF2B5EF4-FFF2-40B4-BE49-F238E27FC236}">
                <a16:creationId xmlns:a16="http://schemas.microsoft.com/office/drawing/2014/main" id="{1AB534E3-21E2-DC6E-0F3F-8D64654C7312}"/>
              </a:ext>
            </a:extLst>
          </p:cNvPr>
          <p:cNvSpPr/>
          <p:nvPr/>
        </p:nvSpPr>
        <p:spPr>
          <a:xfrm>
            <a:off x="4471105" y="4453678"/>
            <a:ext cx="1402765" cy="5884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Aria Logs </a:t>
            </a:r>
          </a:p>
        </p:txBody>
      </p:sp>
      <p:sp>
        <p:nvSpPr>
          <p:cNvPr id="6" name="Rectangle 5">
            <a:extLst>
              <a:ext uri="{FF2B5EF4-FFF2-40B4-BE49-F238E27FC236}">
                <a16:creationId xmlns:a16="http://schemas.microsoft.com/office/drawing/2014/main" id="{08A4B216-EBB8-4A63-ED62-6E3213C667A7}"/>
              </a:ext>
            </a:extLst>
          </p:cNvPr>
          <p:cNvSpPr/>
          <p:nvPr/>
        </p:nvSpPr>
        <p:spPr>
          <a:xfrm>
            <a:off x="6036739" y="4458932"/>
            <a:ext cx="1402765" cy="5884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Aria Networks </a:t>
            </a:r>
          </a:p>
        </p:txBody>
      </p:sp>
      <p:sp>
        <p:nvSpPr>
          <p:cNvPr id="7" name="Rectangle 6">
            <a:extLst>
              <a:ext uri="{FF2B5EF4-FFF2-40B4-BE49-F238E27FC236}">
                <a16:creationId xmlns:a16="http://schemas.microsoft.com/office/drawing/2014/main" id="{2CA0F22A-4592-FA55-34F0-6377452B170A}"/>
              </a:ext>
            </a:extLst>
          </p:cNvPr>
          <p:cNvSpPr/>
          <p:nvPr/>
        </p:nvSpPr>
        <p:spPr>
          <a:xfrm>
            <a:off x="7602373" y="4453678"/>
            <a:ext cx="1402765" cy="5884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Aria Content </a:t>
            </a:r>
          </a:p>
        </p:txBody>
      </p:sp>
      <p:grpSp>
        <p:nvGrpSpPr>
          <p:cNvPr id="10" name="Group 9">
            <a:extLst>
              <a:ext uri="{FF2B5EF4-FFF2-40B4-BE49-F238E27FC236}">
                <a16:creationId xmlns:a16="http://schemas.microsoft.com/office/drawing/2014/main" id="{4BAE3B16-6490-C888-AEE3-1E27FB693537}"/>
              </a:ext>
            </a:extLst>
          </p:cNvPr>
          <p:cNvGrpSpPr/>
          <p:nvPr/>
        </p:nvGrpSpPr>
        <p:grpSpPr>
          <a:xfrm rot="16200000">
            <a:off x="1704797" y="2256147"/>
            <a:ext cx="2850178" cy="913505"/>
            <a:chOff x="809897" y="4280485"/>
            <a:chExt cx="6576511" cy="913981"/>
          </a:xfrm>
          <a:solidFill>
            <a:schemeClr val="accent3">
              <a:lumMod val="75000"/>
            </a:schemeClr>
          </a:solidFill>
        </p:grpSpPr>
        <p:sp>
          <p:nvSpPr>
            <p:cNvPr id="11" name="Freeform 6530">
              <a:extLst>
                <a:ext uri="{FF2B5EF4-FFF2-40B4-BE49-F238E27FC236}">
                  <a16:creationId xmlns:a16="http://schemas.microsoft.com/office/drawing/2014/main" id="{498914FD-95C2-AF26-3F6C-D25EF5ECBF8A}"/>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2" name="Freeform 6543">
              <a:extLst>
                <a:ext uri="{FF2B5EF4-FFF2-40B4-BE49-F238E27FC236}">
                  <a16:creationId xmlns:a16="http://schemas.microsoft.com/office/drawing/2014/main" id="{1205151E-1B7D-8AAC-6F3C-40BF80788AFF}"/>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3" name="Freeform 6530">
              <a:extLst>
                <a:ext uri="{FF2B5EF4-FFF2-40B4-BE49-F238E27FC236}">
                  <a16:creationId xmlns:a16="http://schemas.microsoft.com/office/drawing/2014/main" id="{0F7BCB74-8FEA-E5DF-5C51-C41143D4AEAC}"/>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 name="Freeform 6543">
              <a:extLst>
                <a:ext uri="{FF2B5EF4-FFF2-40B4-BE49-F238E27FC236}">
                  <a16:creationId xmlns:a16="http://schemas.microsoft.com/office/drawing/2014/main" id="{2B7F9B5E-E110-8B5F-6889-0199EB8CCC1A}"/>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5" name="Freeform 6508">
              <a:extLst>
                <a:ext uri="{FF2B5EF4-FFF2-40B4-BE49-F238E27FC236}">
                  <a16:creationId xmlns:a16="http://schemas.microsoft.com/office/drawing/2014/main" id="{094BDF0E-DB9A-CE33-208D-7C5E23F8F50D}"/>
                </a:ext>
              </a:extLst>
            </p:cNvPr>
            <p:cNvSpPr>
              <a:spLocks/>
            </p:cNvSpPr>
            <p:nvPr/>
          </p:nvSpPr>
          <p:spPr bwMode="gray">
            <a:xfrm>
              <a:off x="6421293" y="4760957"/>
              <a:ext cx="22151" cy="18986"/>
            </a:xfrm>
            <a:custGeom>
              <a:avLst/>
              <a:gdLst>
                <a:gd name="T0" fmla="*/ 0 w 7"/>
                <a:gd name="T1" fmla="*/ 6 h 6"/>
                <a:gd name="T2" fmla="*/ 6 w 7"/>
                <a:gd name="T3" fmla="*/ 4 h 6"/>
                <a:gd name="T4" fmla="*/ 7 w 7"/>
                <a:gd name="T5" fmla="*/ 0 h 6"/>
                <a:gd name="T6" fmla="*/ 2 w 7"/>
                <a:gd name="T7" fmla="*/ 0 h 6"/>
                <a:gd name="T8" fmla="*/ 0 w 7"/>
                <a:gd name="T9" fmla="*/ 6 h 6"/>
              </a:gdLst>
              <a:ahLst/>
              <a:cxnLst>
                <a:cxn ang="0">
                  <a:pos x="T0" y="T1"/>
                </a:cxn>
                <a:cxn ang="0">
                  <a:pos x="T2" y="T3"/>
                </a:cxn>
                <a:cxn ang="0">
                  <a:pos x="T4" y="T5"/>
                </a:cxn>
                <a:cxn ang="0">
                  <a:pos x="T6" y="T7"/>
                </a:cxn>
                <a:cxn ang="0">
                  <a:pos x="T8" y="T9"/>
                </a:cxn>
              </a:cxnLst>
              <a:rect l="0" t="0" r="r" b="b"/>
              <a:pathLst>
                <a:path w="7" h="6">
                  <a:moveTo>
                    <a:pt x="0" y="6"/>
                  </a:moveTo>
                  <a:lnTo>
                    <a:pt x="6" y="4"/>
                  </a:lnTo>
                  <a:lnTo>
                    <a:pt x="7" y="0"/>
                  </a:lnTo>
                  <a:lnTo>
                    <a:pt x="2" y="0"/>
                  </a:lnTo>
                  <a:lnTo>
                    <a:pt x="0" y="6"/>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6" name="Freeform 6509">
              <a:extLst>
                <a:ext uri="{FF2B5EF4-FFF2-40B4-BE49-F238E27FC236}">
                  <a16:creationId xmlns:a16="http://schemas.microsoft.com/office/drawing/2014/main" id="{2175E071-8D3F-8C0A-4C48-896C84A2CF9F}"/>
                </a:ext>
              </a:extLst>
            </p:cNvPr>
            <p:cNvSpPr>
              <a:spLocks/>
            </p:cNvSpPr>
            <p:nvPr/>
          </p:nvSpPr>
          <p:spPr bwMode="gray">
            <a:xfrm>
              <a:off x="6551030" y="4805257"/>
              <a:ext cx="104421" cy="44300"/>
            </a:xfrm>
            <a:custGeom>
              <a:avLst/>
              <a:gdLst>
                <a:gd name="T0" fmla="*/ 28 w 33"/>
                <a:gd name="T1" fmla="*/ 3 h 14"/>
                <a:gd name="T2" fmla="*/ 26 w 33"/>
                <a:gd name="T3" fmla="*/ 0 h 14"/>
                <a:gd name="T4" fmla="*/ 15 w 33"/>
                <a:gd name="T5" fmla="*/ 0 h 14"/>
                <a:gd name="T6" fmla="*/ 9 w 33"/>
                <a:gd name="T7" fmla="*/ 0 h 14"/>
                <a:gd name="T8" fmla="*/ 6 w 33"/>
                <a:gd name="T9" fmla="*/ 0 h 14"/>
                <a:gd name="T10" fmla="*/ 4 w 33"/>
                <a:gd name="T11" fmla="*/ 0 h 14"/>
                <a:gd name="T12" fmla="*/ 0 w 33"/>
                <a:gd name="T13" fmla="*/ 3 h 14"/>
                <a:gd name="T14" fmla="*/ 4 w 33"/>
                <a:gd name="T15" fmla="*/ 7 h 14"/>
                <a:gd name="T16" fmla="*/ 6 w 33"/>
                <a:gd name="T17" fmla="*/ 7 h 14"/>
                <a:gd name="T18" fmla="*/ 7 w 33"/>
                <a:gd name="T19" fmla="*/ 7 h 14"/>
                <a:gd name="T20" fmla="*/ 9 w 33"/>
                <a:gd name="T21" fmla="*/ 9 h 14"/>
                <a:gd name="T22" fmla="*/ 11 w 33"/>
                <a:gd name="T23" fmla="*/ 13 h 14"/>
                <a:gd name="T24" fmla="*/ 15 w 33"/>
                <a:gd name="T25" fmla="*/ 13 h 14"/>
                <a:gd name="T26" fmla="*/ 17 w 33"/>
                <a:gd name="T27" fmla="*/ 13 h 14"/>
                <a:gd name="T28" fmla="*/ 20 w 33"/>
                <a:gd name="T29" fmla="*/ 14 h 14"/>
                <a:gd name="T30" fmla="*/ 22 w 33"/>
                <a:gd name="T31" fmla="*/ 11 h 14"/>
                <a:gd name="T32" fmla="*/ 22 w 33"/>
                <a:gd name="T33" fmla="*/ 11 h 14"/>
                <a:gd name="T34" fmla="*/ 24 w 33"/>
                <a:gd name="T35" fmla="*/ 13 h 14"/>
                <a:gd name="T36" fmla="*/ 26 w 33"/>
                <a:gd name="T37" fmla="*/ 11 h 14"/>
                <a:gd name="T38" fmla="*/ 26 w 33"/>
                <a:gd name="T39" fmla="*/ 9 h 14"/>
                <a:gd name="T40" fmla="*/ 28 w 33"/>
                <a:gd name="T41" fmla="*/ 11 h 14"/>
                <a:gd name="T42" fmla="*/ 33 w 33"/>
                <a:gd name="T43" fmla="*/ 11 h 14"/>
                <a:gd name="T44" fmla="*/ 33 w 33"/>
                <a:gd name="T45" fmla="*/ 7 h 14"/>
                <a:gd name="T46" fmla="*/ 32 w 33"/>
                <a:gd name="T47" fmla="*/ 5 h 14"/>
                <a:gd name="T48" fmla="*/ 28 w 33"/>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4">
                  <a:moveTo>
                    <a:pt x="28" y="3"/>
                  </a:moveTo>
                  <a:lnTo>
                    <a:pt x="26" y="0"/>
                  </a:lnTo>
                  <a:lnTo>
                    <a:pt x="15" y="0"/>
                  </a:lnTo>
                  <a:lnTo>
                    <a:pt x="9" y="0"/>
                  </a:lnTo>
                  <a:lnTo>
                    <a:pt x="6" y="0"/>
                  </a:lnTo>
                  <a:lnTo>
                    <a:pt x="4" y="0"/>
                  </a:lnTo>
                  <a:lnTo>
                    <a:pt x="0" y="3"/>
                  </a:lnTo>
                  <a:lnTo>
                    <a:pt x="4" y="7"/>
                  </a:lnTo>
                  <a:lnTo>
                    <a:pt x="6" y="7"/>
                  </a:lnTo>
                  <a:lnTo>
                    <a:pt x="7" y="7"/>
                  </a:lnTo>
                  <a:lnTo>
                    <a:pt x="9" y="9"/>
                  </a:lnTo>
                  <a:lnTo>
                    <a:pt x="11" y="13"/>
                  </a:lnTo>
                  <a:lnTo>
                    <a:pt x="15" y="13"/>
                  </a:lnTo>
                  <a:lnTo>
                    <a:pt x="17" y="13"/>
                  </a:lnTo>
                  <a:lnTo>
                    <a:pt x="20" y="14"/>
                  </a:lnTo>
                  <a:lnTo>
                    <a:pt x="22" y="11"/>
                  </a:lnTo>
                  <a:lnTo>
                    <a:pt x="22" y="11"/>
                  </a:lnTo>
                  <a:lnTo>
                    <a:pt x="24" y="13"/>
                  </a:lnTo>
                  <a:lnTo>
                    <a:pt x="26" y="11"/>
                  </a:lnTo>
                  <a:lnTo>
                    <a:pt x="26" y="9"/>
                  </a:lnTo>
                  <a:lnTo>
                    <a:pt x="28" y="11"/>
                  </a:lnTo>
                  <a:lnTo>
                    <a:pt x="33" y="11"/>
                  </a:lnTo>
                  <a:lnTo>
                    <a:pt x="33" y="7"/>
                  </a:lnTo>
                  <a:lnTo>
                    <a:pt x="32" y="5"/>
                  </a:lnTo>
                  <a:lnTo>
                    <a:pt x="28"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7" name="Freeform 6510">
              <a:extLst>
                <a:ext uri="{FF2B5EF4-FFF2-40B4-BE49-F238E27FC236}">
                  <a16:creationId xmlns:a16="http://schemas.microsoft.com/office/drawing/2014/main" id="{CB726123-E41F-AEDC-A77E-019409171B2C}"/>
                </a:ext>
              </a:extLst>
            </p:cNvPr>
            <p:cNvSpPr>
              <a:spLocks/>
            </p:cNvSpPr>
            <p:nvPr/>
          </p:nvSpPr>
          <p:spPr bwMode="gray">
            <a:xfrm>
              <a:off x="6782025" y="4779943"/>
              <a:ext cx="28479" cy="25314"/>
            </a:xfrm>
            <a:custGeom>
              <a:avLst/>
              <a:gdLst>
                <a:gd name="T0" fmla="*/ 9 w 9"/>
                <a:gd name="T1" fmla="*/ 8 h 8"/>
                <a:gd name="T2" fmla="*/ 7 w 9"/>
                <a:gd name="T3" fmla="*/ 2 h 8"/>
                <a:gd name="T4" fmla="*/ 3 w 9"/>
                <a:gd name="T5" fmla="*/ 0 h 8"/>
                <a:gd name="T6" fmla="*/ 0 w 9"/>
                <a:gd name="T7" fmla="*/ 2 h 8"/>
                <a:gd name="T8" fmla="*/ 1 w 9"/>
                <a:gd name="T9" fmla="*/ 4 h 8"/>
                <a:gd name="T10" fmla="*/ 9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9" y="8"/>
                  </a:moveTo>
                  <a:lnTo>
                    <a:pt x="7" y="2"/>
                  </a:lnTo>
                  <a:lnTo>
                    <a:pt x="3" y="0"/>
                  </a:lnTo>
                  <a:lnTo>
                    <a:pt x="0" y="2"/>
                  </a:lnTo>
                  <a:lnTo>
                    <a:pt x="1" y="4"/>
                  </a:lnTo>
                  <a:lnTo>
                    <a:pt x="9"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8" name="Freeform 6512">
              <a:extLst>
                <a:ext uri="{FF2B5EF4-FFF2-40B4-BE49-F238E27FC236}">
                  <a16:creationId xmlns:a16="http://schemas.microsoft.com/office/drawing/2014/main" id="{DCB8854C-9A80-85B8-DF17-1FBC298FFC5E}"/>
                </a:ext>
              </a:extLst>
            </p:cNvPr>
            <p:cNvSpPr>
              <a:spLocks/>
            </p:cNvSpPr>
            <p:nvPr/>
          </p:nvSpPr>
          <p:spPr bwMode="gray">
            <a:xfrm>
              <a:off x="6358008" y="4643877"/>
              <a:ext cx="34808" cy="28479"/>
            </a:xfrm>
            <a:custGeom>
              <a:avLst/>
              <a:gdLst>
                <a:gd name="T0" fmla="*/ 1 w 11"/>
                <a:gd name="T1" fmla="*/ 8 h 9"/>
                <a:gd name="T2" fmla="*/ 5 w 11"/>
                <a:gd name="T3" fmla="*/ 9 h 9"/>
                <a:gd name="T4" fmla="*/ 9 w 11"/>
                <a:gd name="T5" fmla="*/ 8 h 9"/>
                <a:gd name="T6" fmla="*/ 11 w 11"/>
                <a:gd name="T7" fmla="*/ 4 h 9"/>
                <a:gd name="T8" fmla="*/ 7 w 11"/>
                <a:gd name="T9" fmla="*/ 0 h 9"/>
                <a:gd name="T10" fmla="*/ 3 w 11"/>
                <a:gd name="T11" fmla="*/ 0 h 9"/>
                <a:gd name="T12" fmla="*/ 1 w 11"/>
                <a:gd name="T13" fmla="*/ 2 h 9"/>
                <a:gd name="T14" fmla="*/ 3 w 11"/>
                <a:gd name="T15" fmla="*/ 6 h 9"/>
                <a:gd name="T16" fmla="*/ 0 w 11"/>
                <a:gd name="T17" fmla="*/ 2 h 9"/>
                <a:gd name="T18" fmla="*/ 1 w 11"/>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1" y="8"/>
                  </a:moveTo>
                  <a:lnTo>
                    <a:pt x="5" y="9"/>
                  </a:lnTo>
                  <a:lnTo>
                    <a:pt x="9" y="8"/>
                  </a:lnTo>
                  <a:lnTo>
                    <a:pt x="11" y="4"/>
                  </a:lnTo>
                  <a:lnTo>
                    <a:pt x="7" y="0"/>
                  </a:lnTo>
                  <a:lnTo>
                    <a:pt x="3" y="0"/>
                  </a:lnTo>
                  <a:lnTo>
                    <a:pt x="1" y="2"/>
                  </a:lnTo>
                  <a:lnTo>
                    <a:pt x="3" y="6"/>
                  </a:lnTo>
                  <a:lnTo>
                    <a:pt x="0" y="2"/>
                  </a:lnTo>
                  <a:lnTo>
                    <a:pt x="1"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9" name="Freeform 6516">
              <a:extLst>
                <a:ext uri="{FF2B5EF4-FFF2-40B4-BE49-F238E27FC236}">
                  <a16:creationId xmlns:a16="http://schemas.microsoft.com/office/drawing/2014/main" id="{83A5931C-48EA-DAEE-1891-E8A3637A1EE1}"/>
                </a:ext>
              </a:extLst>
            </p:cNvPr>
            <p:cNvSpPr>
              <a:spLocks/>
            </p:cNvSpPr>
            <p:nvPr/>
          </p:nvSpPr>
          <p:spPr bwMode="gray">
            <a:xfrm>
              <a:off x="6791517" y="4621727"/>
              <a:ext cx="31643" cy="15822"/>
            </a:xfrm>
            <a:custGeom>
              <a:avLst/>
              <a:gdLst>
                <a:gd name="T0" fmla="*/ 4 w 10"/>
                <a:gd name="T1" fmla="*/ 3 h 5"/>
                <a:gd name="T2" fmla="*/ 8 w 10"/>
                <a:gd name="T3" fmla="*/ 5 h 5"/>
                <a:gd name="T4" fmla="*/ 10 w 10"/>
                <a:gd name="T5" fmla="*/ 2 h 5"/>
                <a:gd name="T6" fmla="*/ 4 w 10"/>
                <a:gd name="T7" fmla="*/ 0 h 5"/>
                <a:gd name="T8" fmla="*/ 0 w 10"/>
                <a:gd name="T9" fmla="*/ 2 h 5"/>
                <a:gd name="T10" fmla="*/ 2 w 10"/>
                <a:gd name="T11" fmla="*/ 3 h 5"/>
                <a:gd name="T12" fmla="*/ 4 w 10"/>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4" y="3"/>
                  </a:moveTo>
                  <a:lnTo>
                    <a:pt x="8" y="5"/>
                  </a:lnTo>
                  <a:lnTo>
                    <a:pt x="10" y="2"/>
                  </a:lnTo>
                  <a:lnTo>
                    <a:pt x="4" y="0"/>
                  </a:lnTo>
                  <a:lnTo>
                    <a:pt x="0" y="2"/>
                  </a:lnTo>
                  <a:lnTo>
                    <a:pt x="2" y="3"/>
                  </a:lnTo>
                  <a:lnTo>
                    <a:pt x="4"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0" name="Freeform 6518">
              <a:extLst>
                <a:ext uri="{FF2B5EF4-FFF2-40B4-BE49-F238E27FC236}">
                  <a16:creationId xmlns:a16="http://schemas.microsoft.com/office/drawing/2014/main" id="{B243CAFB-924E-FA0C-48B6-D50AF126A64E}"/>
                </a:ext>
              </a:extLst>
            </p:cNvPr>
            <p:cNvSpPr>
              <a:spLocks/>
            </p:cNvSpPr>
            <p:nvPr/>
          </p:nvSpPr>
          <p:spPr bwMode="gray">
            <a:xfrm>
              <a:off x="6763040" y="4656534"/>
              <a:ext cx="47465" cy="47465"/>
            </a:xfrm>
            <a:custGeom>
              <a:avLst/>
              <a:gdLst>
                <a:gd name="T0" fmla="*/ 2 w 15"/>
                <a:gd name="T1" fmla="*/ 9 h 15"/>
                <a:gd name="T2" fmla="*/ 0 w 15"/>
                <a:gd name="T3" fmla="*/ 15 h 15"/>
                <a:gd name="T4" fmla="*/ 9 w 15"/>
                <a:gd name="T5" fmla="*/ 13 h 15"/>
                <a:gd name="T6" fmla="*/ 13 w 15"/>
                <a:gd name="T7" fmla="*/ 9 h 15"/>
                <a:gd name="T8" fmla="*/ 13 w 15"/>
                <a:gd name="T9" fmla="*/ 5 h 15"/>
                <a:gd name="T10" fmla="*/ 15 w 15"/>
                <a:gd name="T11" fmla="*/ 7 h 15"/>
                <a:gd name="T12" fmla="*/ 15 w 15"/>
                <a:gd name="T13" fmla="*/ 0 h 15"/>
                <a:gd name="T14" fmla="*/ 9 w 15"/>
                <a:gd name="T15" fmla="*/ 4 h 15"/>
                <a:gd name="T16" fmla="*/ 11 w 15"/>
                <a:gd name="T17" fmla="*/ 5 h 15"/>
                <a:gd name="T18" fmla="*/ 9 w 15"/>
                <a:gd name="T19" fmla="*/ 5 h 15"/>
                <a:gd name="T20" fmla="*/ 9 w 15"/>
                <a:gd name="T21" fmla="*/ 7 h 15"/>
                <a:gd name="T22" fmla="*/ 6 w 15"/>
                <a:gd name="T23" fmla="*/ 5 h 15"/>
                <a:gd name="T24" fmla="*/ 2 w 15"/>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2" y="9"/>
                  </a:moveTo>
                  <a:lnTo>
                    <a:pt x="0" y="15"/>
                  </a:lnTo>
                  <a:lnTo>
                    <a:pt x="9" y="13"/>
                  </a:lnTo>
                  <a:lnTo>
                    <a:pt x="13" y="9"/>
                  </a:lnTo>
                  <a:lnTo>
                    <a:pt x="13" y="5"/>
                  </a:lnTo>
                  <a:lnTo>
                    <a:pt x="15" y="7"/>
                  </a:lnTo>
                  <a:lnTo>
                    <a:pt x="15" y="0"/>
                  </a:lnTo>
                  <a:lnTo>
                    <a:pt x="9" y="4"/>
                  </a:lnTo>
                  <a:lnTo>
                    <a:pt x="11" y="5"/>
                  </a:lnTo>
                  <a:lnTo>
                    <a:pt x="9" y="5"/>
                  </a:lnTo>
                  <a:lnTo>
                    <a:pt x="9" y="7"/>
                  </a:lnTo>
                  <a:lnTo>
                    <a:pt x="6" y="5"/>
                  </a:lnTo>
                  <a:lnTo>
                    <a:pt x="2" y="9"/>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1" name="Freeform 6528">
              <a:extLst>
                <a:ext uri="{FF2B5EF4-FFF2-40B4-BE49-F238E27FC236}">
                  <a16:creationId xmlns:a16="http://schemas.microsoft.com/office/drawing/2014/main" id="{AC20A04C-8852-8310-F02F-CB872E1276D8}"/>
                </a:ext>
              </a:extLst>
            </p:cNvPr>
            <p:cNvSpPr>
              <a:spLocks/>
            </p:cNvSpPr>
            <p:nvPr/>
          </p:nvSpPr>
          <p:spPr bwMode="gray">
            <a:xfrm>
              <a:off x="6975048" y="5080552"/>
              <a:ext cx="22151" cy="25314"/>
            </a:xfrm>
            <a:custGeom>
              <a:avLst/>
              <a:gdLst>
                <a:gd name="T0" fmla="*/ 0 w 7"/>
                <a:gd name="T1" fmla="*/ 0 h 8"/>
                <a:gd name="T2" fmla="*/ 2 w 7"/>
                <a:gd name="T3" fmla="*/ 4 h 8"/>
                <a:gd name="T4" fmla="*/ 4 w 7"/>
                <a:gd name="T5" fmla="*/ 4 h 8"/>
                <a:gd name="T6" fmla="*/ 6 w 7"/>
                <a:gd name="T7" fmla="*/ 8 h 8"/>
                <a:gd name="T8" fmla="*/ 7 w 7"/>
                <a:gd name="T9" fmla="*/ 2 h 8"/>
                <a:gd name="T10" fmla="*/ 4 w 7"/>
                <a:gd name="T11" fmla="*/ 0 h 8"/>
                <a:gd name="T12" fmla="*/ 0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0"/>
                  </a:moveTo>
                  <a:lnTo>
                    <a:pt x="2" y="4"/>
                  </a:lnTo>
                  <a:lnTo>
                    <a:pt x="4" y="4"/>
                  </a:lnTo>
                  <a:lnTo>
                    <a:pt x="6" y="8"/>
                  </a:lnTo>
                  <a:lnTo>
                    <a:pt x="7" y="2"/>
                  </a:lnTo>
                  <a:lnTo>
                    <a:pt x="4" y="0"/>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2" name="Freeform 6529">
              <a:extLst>
                <a:ext uri="{FF2B5EF4-FFF2-40B4-BE49-F238E27FC236}">
                  <a16:creationId xmlns:a16="http://schemas.microsoft.com/office/drawing/2014/main" id="{C9612AE0-BB1E-EAC2-02A4-17375CC43F6F}"/>
                </a:ext>
              </a:extLst>
            </p:cNvPr>
            <p:cNvSpPr>
              <a:spLocks/>
            </p:cNvSpPr>
            <p:nvPr/>
          </p:nvSpPr>
          <p:spPr bwMode="gray">
            <a:xfrm>
              <a:off x="6899104" y="5064730"/>
              <a:ext cx="34808" cy="15822"/>
            </a:xfrm>
            <a:custGeom>
              <a:avLst/>
              <a:gdLst>
                <a:gd name="T0" fmla="*/ 0 w 11"/>
                <a:gd name="T1" fmla="*/ 0 h 5"/>
                <a:gd name="T2" fmla="*/ 4 w 11"/>
                <a:gd name="T3" fmla="*/ 5 h 5"/>
                <a:gd name="T4" fmla="*/ 11 w 11"/>
                <a:gd name="T5" fmla="*/ 5 h 5"/>
                <a:gd name="T6" fmla="*/ 5 w 11"/>
                <a:gd name="T7" fmla="*/ 1 h 5"/>
                <a:gd name="T8" fmla="*/ 0 w 11"/>
                <a:gd name="T9" fmla="*/ 0 h 5"/>
              </a:gdLst>
              <a:ahLst/>
              <a:cxnLst>
                <a:cxn ang="0">
                  <a:pos x="T0" y="T1"/>
                </a:cxn>
                <a:cxn ang="0">
                  <a:pos x="T2" y="T3"/>
                </a:cxn>
                <a:cxn ang="0">
                  <a:pos x="T4" y="T5"/>
                </a:cxn>
                <a:cxn ang="0">
                  <a:pos x="T6" y="T7"/>
                </a:cxn>
                <a:cxn ang="0">
                  <a:pos x="T8" y="T9"/>
                </a:cxn>
              </a:cxnLst>
              <a:rect l="0" t="0" r="r" b="b"/>
              <a:pathLst>
                <a:path w="11" h="5">
                  <a:moveTo>
                    <a:pt x="0" y="0"/>
                  </a:moveTo>
                  <a:lnTo>
                    <a:pt x="4" y="5"/>
                  </a:lnTo>
                  <a:lnTo>
                    <a:pt x="11" y="5"/>
                  </a:lnTo>
                  <a:lnTo>
                    <a:pt x="5" y="1"/>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3" name="Freeform 6530">
              <a:extLst>
                <a:ext uri="{FF2B5EF4-FFF2-40B4-BE49-F238E27FC236}">
                  <a16:creationId xmlns:a16="http://schemas.microsoft.com/office/drawing/2014/main" id="{665356B5-379F-E54A-987B-8AE96AB329E6}"/>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4" name="Freeform 6531">
              <a:extLst>
                <a:ext uri="{FF2B5EF4-FFF2-40B4-BE49-F238E27FC236}">
                  <a16:creationId xmlns:a16="http://schemas.microsoft.com/office/drawing/2014/main" id="{AA93BF6D-8332-5FA5-3A6B-BAEBF871C5AD}"/>
                </a:ext>
              </a:extLst>
            </p:cNvPr>
            <p:cNvSpPr>
              <a:spLocks/>
            </p:cNvSpPr>
            <p:nvPr/>
          </p:nvSpPr>
          <p:spPr bwMode="gray">
            <a:xfrm>
              <a:off x="6946568" y="5074223"/>
              <a:ext cx="28479" cy="25314"/>
            </a:xfrm>
            <a:custGeom>
              <a:avLst/>
              <a:gdLst>
                <a:gd name="T0" fmla="*/ 2 w 9"/>
                <a:gd name="T1" fmla="*/ 0 h 8"/>
                <a:gd name="T2" fmla="*/ 0 w 9"/>
                <a:gd name="T3" fmla="*/ 2 h 8"/>
                <a:gd name="T4" fmla="*/ 2 w 9"/>
                <a:gd name="T5" fmla="*/ 6 h 8"/>
                <a:gd name="T6" fmla="*/ 5 w 9"/>
                <a:gd name="T7" fmla="*/ 8 h 8"/>
                <a:gd name="T8" fmla="*/ 9 w 9"/>
                <a:gd name="T9" fmla="*/ 4 h 8"/>
                <a:gd name="T10" fmla="*/ 3 w 9"/>
                <a:gd name="T11" fmla="*/ 4 h 8"/>
                <a:gd name="T12" fmla="*/ 2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0"/>
                  </a:moveTo>
                  <a:lnTo>
                    <a:pt x="0" y="2"/>
                  </a:lnTo>
                  <a:lnTo>
                    <a:pt x="2" y="6"/>
                  </a:lnTo>
                  <a:lnTo>
                    <a:pt x="5" y="8"/>
                  </a:lnTo>
                  <a:lnTo>
                    <a:pt x="9" y="4"/>
                  </a:lnTo>
                  <a:lnTo>
                    <a:pt x="3" y="4"/>
                  </a:lnTo>
                  <a:lnTo>
                    <a:pt x="2"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5" name="Freeform 6538">
              <a:extLst>
                <a:ext uri="{FF2B5EF4-FFF2-40B4-BE49-F238E27FC236}">
                  <a16:creationId xmlns:a16="http://schemas.microsoft.com/office/drawing/2014/main" id="{FFC5BB64-9F39-E120-E2EC-841A7180377C}"/>
                </a:ext>
              </a:extLst>
            </p:cNvPr>
            <p:cNvSpPr>
              <a:spLocks/>
            </p:cNvSpPr>
            <p:nvPr/>
          </p:nvSpPr>
          <p:spPr bwMode="gray">
            <a:xfrm>
              <a:off x="7250342" y="4874872"/>
              <a:ext cx="18986" cy="15822"/>
            </a:xfrm>
            <a:custGeom>
              <a:avLst/>
              <a:gdLst>
                <a:gd name="T0" fmla="*/ 0 w 6"/>
                <a:gd name="T1" fmla="*/ 5 h 5"/>
                <a:gd name="T2" fmla="*/ 6 w 6"/>
                <a:gd name="T3" fmla="*/ 5 h 5"/>
                <a:gd name="T4" fmla="*/ 2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5"/>
                  </a:lnTo>
                  <a:lnTo>
                    <a:pt x="2" y="0"/>
                  </a:lnTo>
                  <a:lnTo>
                    <a:pt x="0" y="5"/>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6" name="Freeform 6539">
              <a:extLst>
                <a:ext uri="{FF2B5EF4-FFF2-40B4-BE49-F238E27FC236}">
                  <a16:creationId xmlns:a16="http://schemas.microsoft.com/office/drawing/2014/main" id="{D9754B1B-3873-F3F2-EF8B-B00669DDAAAE}"/>
                </a:ext>
              </a:extLst>
            </p:cNvPr>
            <p:cNvSpPr>
              <a:spLocks noEditPoints="1"/>
            </p:cNvSpPr>
            <p:nvPr/>
          </p:nvSpPr>
          <p:spPr bwMode="gray">
            <a:xfrm>
              <a:off x="7269328" y="4887529"/>
              <a:ext cx="41136" cy="47465"/>
            </a:xfrm>
            <a:custGeom>
              <a:avLst/>
              <a:gdLst>
                <a:gd name="T0" fmla="*/ 13 w 13"/>
                <a:gd name="T1" fmla="*/ 7 h 15"/>
                <a:gd name="T2" fmla="*/ 13 w 13"/>
                <a:gd name="T3" fmla="*/ 7 h 15"/>
                <a:gd name="T4" fmla="*/ 9 w 13"/>
                <a:gd name="T5" fmla="*/ 0 h 15"/>
                <a:gd name="T6" fmla="*/ 6 w 13"/>
                <a:gd name="T7" fmla="*/ 3 h 15"/>
                <a:gd name="T8" fmla="*/ 6 w 13"/>
                <a:gd name="T9" fmla="*/ 3 h 15"/>
                <a:gd name="T10" fmla="*/ 2 w 13"/>
                <a:gd name="T11" fmla="*/ 3 h 15"/>
                <a:gd name="T12" fmla="*/ 0 w 13"/>
                <a:gd name="T13" fmla="*/ 7 h 15"/>
                <a:gd name="T14" fmla="*/ 6 w 13"/>
                <a:gd name="T15" fmla="*/ 15 h 15"/>
                <a:gd name="T16" fmla="*/ 6 w 13"/>
                <a:gd name="T17" fmla="*/ 11 h 15"/>
                <a:gd name="T18" fmla="*/ 11 w 13"/>
                <a:gd name="T19" fmla="*/ 15 h 15"/>
                <a:gd name="T20" fmla="*/ 13 w 13"/>
                <a:gd name="T21" fmla="*/ 7 h 15"/>
                <a:gd name="T22" fmla="*/ 8 w 13"/>
                <a:gd name="T23" fmla="*/ 7 h 15"/>
                <a:gd name="T24" fmla="*/ 11 w 13"/>
                <a:gd name="T25" fmla="*/ 7 h 15"/>
                <a:gd name="T26" fmla="*/ 6 w 13"/>
                <a:gd name="T27" fmla="*/ 11 h 15"/>
                <a:gd name="T28" fmla="*/ 8 w 13"/>
                <a:gd name="T2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13" y="7"/>
                  </a:moveTo>
                  <a:lnTo>
                    <a:pt x="13" y="7"/>
                  </a:lnTo>
                  <a:lnTo>
                    <a:pt x="9" y="0"/>
                  </a:lnTo>
                  <a:lnTo>
                    <a:pt x="6" y="3"/>
                  </a:lnTo>
                  <a:lnTo>
                    <a:pt x="6" y="3"/>
                  </a:lnTo>
                  <a:lnTo>
                    <a:pt x="2" y="3"/>
                  </a:lnTo>
                  <a:lnTo>
                    <a:pt x="0" y="7"/>
                  </a:lnTo>
                  <a:lnTo>
                    <a:pt x="6" y="15"/>
                  </a:lnTo>
                  <a:lnTo>
                    <a:pt x="6" y="11"/>
                  </a:lnTo>
                  <a:lnTo>
                    <a:pt x="11" y="15"/>
                  </a:lnTo>
                  <a:lnTo>
                    <a:pt x="13" y="7"/>
                  </a:lnTo>
                  <a:close/>
                  <a:moveTo>
                    <a:pt x="8" y="7"/>
                  </a:moveTo>
                  <a:lnTo>
                    <a:pt x="11" y="7"/>
                  </a:lnTo>
                  <a:lnTo>
                    <a:pt x="6" y="11"/>
                  </a:lnTo>
                  <a:lnTo>
                    <a:pt x="8" y="7"/>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7" name="Freeform 6540">
              <a:extLst>
                <a:ext uri="{FF2B5EF4-FFF2-40B4-BE49-F238E27FC236}">
                  <a16:creationId xmlns:a16="http://schemas.microsoft.com/office/drawing/2014/main" id="{740577DD-7C3D-0696-E751-F63A385E89FF}"/>
                </a:ext>
              </a:extLst>
            </p:cNvPr>
            <p:cNvSpPr>
              <a:spLocks/>
            </p:cNvSpPr>
            <p:nvPr/>
          </p:nvSpPr>
          <p:spPr bwMode="gray">
            <a:xfrm>
              <a:off x="7288315" y="4928666"/>
              <a:ext cx="15822" cy="34808"/>
            </a:xfrm>
            <a:custGeom>
              <a:avLst/>
              <a:gdLst>
                <a:gd name="T0" fmla="*/ 1 w 3"/>
                <a:gd name="T1" fmla="*/ 1 h 6"/>
                <a:gd name="T2" fmla="*/ 0 w 3"/>
                <a:gd name="T3" fmla="*/ 2 h 6"/>
                <a:gd name="T4" fmla="*/ 0 w 3"/>
                <a:gd name="T5" fmla="*/ 3 h 6"/>
                <a:gd name="T6" fmla="*/ 0 w 3"/>
                <a:gd name="T7" fmla="*/ 6 h 6"/>
                <a:gd name="T8" fmla="*/ 3 w 3"/>
                <a:gd name="T9" fmla="*/ 5 h 6"/>
                <a:gd name="T10" fmla="*/ 3 w 3"/>
                <a:gd name="T11" fmla="*/ 2 h 6"/>
                <a:gd name="T12" fmla="*/ 1 w 3"/>
                <a:gd name="T13" fmla="*/ 0 h 6"/>
                <a:gd name="T14" fmla="*/ 1 w 3"/>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1"/>
                  </a:moveTo>
                  <a:cubicBezTo>
                    <a:pt x="1" y="1"/>
                    <a:pt x="0" y="2"/>
                    <a:pt x="0" y="2"/>
                  </a:cubicBezTo>
                  <a:cubicBezTo>
                    <a:pt x="0" y="3"/>
                    <a:pt x="0" y="3"/>
                    <a:pt x="0" y="3"/>
                  </a:cubicBezTo>
                  <a:cubicBezTo>
                    <a:pt x="0" y="6"/>
                    <a:pt x="0" y="6"/>
                    <a:pt x="0" y="6"/>
                  </a:cubicBezTo>
                  <a:cubicBezTo>
                    <a:pt x="3" y="5"/>
                    <a:pt x="3" y="5"/>
                    <a:pt x="3" y="5"/>
                  </a:cubicBezTo>
                  <a:cubicBezTo>
                    <a:pt x="3" y="2"/>
                    <a:pt x="3" y="2"/>
                    <a:pt x="3" y="2"/>
                  </a:cubicBezTo>
                  <a:cubicBezTo>
                    <a:pt x="1" y="0"/>
                    <a:pt x="1" y="0"/>
                    <a:pt x="1" y="0"/>
                  </a:cubicBezTo>
                  <a:lnTo>
                    <a:pt x="1" y="1"/>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8" name="Freeform 6541">
              <a:extLst>
                <a:ext uri="{FF2B5EF4-FFF2-40B4-BE49-F238E27FC236}">
                  <a16:creationId xmlns:a16="http://schemas.microsoft.com/office/drawing/2014/main" id="{5DE20884-2B10-E10D-69BE-0B8C57F4E24A}"/>
                </a:ext>
              </a:extLst>
            </p:cNvPr>
            <p:cNvSpPr>
              <a:spLocks/>
            </p:cNvSpPr>
            <p:nvPr/>
          </p:nvSpPr>
          <p:spPr bwMode="gray">
            <a:xfrm>
              <a:off x="7364257" y="5033087"/>
              <a:ext cx="22151" cy="25314"/>
            </a:xfrm>
            <a:custGeom>
              <a:avLst/>
              <a:gdLst>
                <a:gd name="T0" fmla="*/ 0 w 7"/>
                <a:gd name="T1" fmla="*/ 4 h 8"/>
                <a:gd name="T2" fmla="*/ 2 w 7"/>
                <a:gd name="T3" fmla="*/ 8 h 8"/>
                <a:gd name="T4" fmla="*/ 7 w 7"/>
                <a:gd name="T5" fmla="*/ 8 h 8"/>
                <a:gd name="T6" fmla="*/ 7 w 7"/>
                <a:gd name="T7" fmla="*/ 4 h 8"/>
                <a:gd name="T8" fmla="*/ 4 w 7"/>
                <a:gd name="T9" fmla="*/ 0 h 8"/>
                <a:gd name="T10" fmla="*/ 0 w 7"/>
                <a:gd name="T11" fmla="*/ 4 h 8"/>
              </a:gdLst>
              <a:ahLst/>
              <a:cxnLst>
                <a:cxn ang="0">
                  <a:pos x="T0" y="T1"/>
                </a:cxn>
                <a:cxn ang="0">
                  <a:pos x="T2" y="T3"/>
                </a:cxn>
                <a:cxn ang="0">
                  <a:pos x="T4" y="T5"/>
                </a:cxn>
                <a:cxn ang="0">
                  <a:pos x="T6" y="T7"/>
                </a:cxn>
                <a:cxn ang="0">
                  <a:pos x="T8" y="T9"/>
                </a:cxn>
                <a:cxn ang="0">
                  <a:pos x="T10" y="T11"/>
                </a:cxn>
              </a:cxnLst>
              <a:rect l="0" t="0" r="r" b="b"/>
              <a:pathLst>
                <a:path w="7" h="8">
                  <a:moveTo>
                    <a:pt x="0" y="4"/>
                  </a:moveTo>
                  <a:lnTo>
                    <a:pt x="2" y="8"/>
                  </a:lnTo>
                  <a:lnTo>
                    <a:pt x="7" y="8"/>
                  </a:lnTo>
                  <a:lnTo>
                    <a:pt x="7" y="4"/>
                  </a:lnTo>
                  <a:lnTo>
                    <a:pt x="4" y="0"/>
                  </a:lnTo>
                  <a:lnTo>
                    <a:pt x="0" y="4"/>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29" name="Freeform 6542">
              <a:extLst>
                <a:ext uri="{FF2B5EF4-FFF2-40B4-BE49-F238E27FC236}">
                  <a16:creationId xmlns:a16="http://schemas.microsoft.com/office/drawing/2014/main" id="{FCF7F5F9-A49A-8D67-7F08-413775A5E310}"/>
                </a:ext>
              </a:extLst>
            </p:cNvPr>
            <p:cNvSpPr>
              <a:spLocks/>
            </p:cNvSpPr>
            <p:nvPr/>
          </p:nvSpPr>
          <p:spPr bwMode="gray">
            <a:xfrm>
              <a:off x="7269328" y="4963472"/>
              <a:ext cx="47465" cy="142394"/>
            </a:xfrm>
            <a:custGeom>
              <a:avLst/>
              <a:gdLst>
                <a:gd name="T0" fmla="*/ 4 w 8"/>
                <a:gd name="T1" fmla="*/ 22 h 24"/>
                <a:gd name="T2" fmla="*/ 3 w 8"/>
                <a:gd name="T3" fmla="*/ 21 h 24"/>
                <a:gd name="T4" fmla="*/ 5 w 8"/>
                <a:gd name="T5" fmla="*/ 21 h 24"/>
                <a:gd name="T6" fmla="*/ 4 w 8"/>
                <a:gd name="T7" fmla="*/ 18 h 24"/>
                <a:gd name="T8" fmla="*/ 6 w 8"/>
                <a:gd name="T9" fmla="*/ 14 h 24"/>
                <a:gd name="T10" fmla="*/ 5 w 8"/>
                <a:gd name="T11" fmla="*/ 11 h 24"/>
                <a:gd name="T12" fmla="*/ 7 w 8"/>
                <a:gd name="T13" fmla="*/ 12 h 24"/>
                <a:gd name="T14" fmla="*/ 8 w 8"/>
                <a:gd name="T15" fmla="*/ 9 h 24"/>
                <a:gd name="T16" fmla="*/ 7 w 8"/>
                <a:gd name="T17" fmla="*/ 6 h 24"/>
                <a:gd name="T18" fmla="*/ 8 w 8"/>
                <a:gd name="T19" fmla="*/ 6 h 24"/>
                <a:gd name="T20" fmla="*/ 8 w 8"/>
                <a:gd name="T21" fmla="*/ 4 h 24"/>
                <a:gd name="T22" fmla="*/ 7 w 8"/>
                <a:gd name="T23" fmla="*/ 1 h 24"/>
                <a:gd name="T24" fmla="*/ 3 w 8"/>
                <a:gd name="T25" fmla="*/ 0 h 24"/>
                <a:gd name="T26" fmla="*/ 3 w 8"/>
                <a:gd name="T27" fmla="*/ 2 h 24"/>
                <a:gd name="T28" fmla="*/ 5 w 8"/>
                <a:gd name="T29" fmla="*/ 4 h 24"/>
                <a:gd name="T30" fmla="*/ 5 w 8"/>
                <a:gd name="T31" fmla="*/ 5 h 24"/>
                <a:gd name="T32" fmla="*/ 6 w 8"/>
                <a:gd name="T33" fmla="*/ 6 h 24"/>
                <a:gd name="T34" fmla="*/ 7 w 8"/>
                <a:gd name="T35" fmla="*/ 6 h 24"/>
                <a:gd name="T36" fmla="*/ 5 w 8"/>
                <a:gd name="T37" fmla="*/ 9 h 24"/>
                <a:gd name="T38" fmla="*/ 5 w 8"/>
                <a:gd name="T39" fmla="*/ 10 h 24"/>
                <a:gd name="T40" fmla="*/ 5 w 8"/>
                <a:gd name="T41" fmla="*/ 10 h 24"/>
                <a:gd name="T42" fmla="*/ 4 w 8"/>
                <a:gd name="T43" fmla="*/ 17 h 24"/>
                <a:gd name="T44" fmla="*/ 3 w 8"/>
                <a:gd name="T45" fmla="*/ 16 h 24"/>
                <a:gd name="T46" fmla="*/ 3 w 8"/>
                <a:gd name="T47" fmla="*/ 19 h 24"/>
                <a:gd name="T48" fmla="*/ 3 w 8"/>
                <a:gd name="T49" fmla="*/ 20 h 24"/>
                <a:gd name="T50" fmla="*/ 3 w 8"/>
                <a:gd name="T51" fmla="*/ 20 h 24"/>
                <a:gd name="T52" fmla="*/ 0 w 8"/>
                <a:gd name="T53" fmla="*/ 21 h 24"/>
                <a:gd name="T54" fmla="*/ 0 w 8"/>
                <a:gd name="T55" fmla="*/ 24 h 24"/>
                <a:gd name="T56" fmla="*/ 2 w 8"/>
                <a:gd name="T57" fmla="*/ 24 h 24"/>
                <a:gd name="T58" fmla="*/ 4 w 8"/>
                <a:gd name="T5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24">
                  <a:moveTo>
                    <a:pt x="4" y="22"/>
                  </a:moveTo>
                  <a:cubicBezTo>
                    <a:pt x="3" y="21"/>
                    <a:pt x="3" y="21"/>
                    <a:pt x="3" y="21"/>
                  </a:cubicBezTo>
                  <a:cubicBezTo>
                    <a:pt x="5" y="21"/>
                    <a:pt x="5" y="21"/>
                    <a:pt x="5" y="21"/>
                  </a:cubicBezTo>
                  <a:cubicBezTo>
                    <a:pt x="4" y="18"/>
                    <a:pt x="4" y="18"/>
                    <a:pt x="4" y="18"/>
                  </a:cubicBezTo>
                  <a:cubicBezTo>
                    <a:pt x="6" y="14"/>
                    <a:pt x="6" y="14"/>
                    <a:pt x="6" y="14"/>
                  </a:cubicBezTo>
                  <a:cubicBezTo>
                    <a:pt x="5" y="11"/>
                    <a:pt x="5" y="11"/>
                    <a:pt x="5" y="11"/>
                  </a:cubicBezTo>
                  <a:cubicBezTo>
                    <a:pt x="7" y="12"/>
                    <a:pt x="7" y="12"/>
                    <a:pt x="7" y="12"/>
                  </a:cubicBezTo>
                  <a:cubicBezTo>
                    <a:pt x="8" y="9"/>
                    <a:pt x="8" y="9"/>
                    <a:pt x="8" y="9"/>
                  </a:cubicBezTo>
                  <a:cubicBezTo>
                    <a:pt x="7" y="6"/>
                    <a:pt x="7" y="6"/>
                    <a:pt x="7" y="6"/>
                  </a:cubicBezTo>
                  <a:cubicBezTo>
                    <a:pt x="8" y="6"/>
                    <a:pt x="8" y="6"/>
                    <a:pt x="8" y="6"/>
                  </a:cubicBezTo>
                  <a:cubicBezTo>
                    <a:pt x="8" y="4"/>
                    <a:pt x="8" y="4"/>
                    <a:pt x="8" y="4"/>
                  </a:cubicBezTo>
                  <a:cubicBezTo>
                    <a:pt x="7" y="1"/>
                    <a:pt x="7" y="1"/>
                    <a:pt x="7" y="1"/>
                  </a:cubicBezTo>
                  <a:cubicBezTo>
                    <a:pt x="3" y="0"/>
                    <a:pt x="3" y="0"/>
                    <a:pt x="3" y="0"/>
                  </a:cubicBezTo>
                  <a:cubicBezTo>
                    <a:pt x="3" y="2"/>
                    <a:pt x="3" y="2"/>
                    <a:pt x="3" y="2"/>
                  </a:cubicBezTo>
                  <a:cubicBezTo>
                    <a:pt x="5" y="4"/>
                    <a:pt x="5" y="4"/>
                    <a:pt x="5" y="4"/>
                  </a:cubicBezTo>
                  <a:cubicBezTo>
                    <a:pt x="5" y="5"/>
                    <a:pt x="5" y="5"/>
                    <a:pt x="5" y="5"/>
                  </a:cubicBezTo>
                  <a:cubicBezTo>
                    <a:pt x="6" y="6"/>
                    <a:pt x="6" y="6"/>
                    <a:pt x="6" y="6"/>
                  </a:cubicBezTo>
                  <a:cubicBezTo>
                    <a:pt x="7" y="6"/>
                    <a:pt x="7" y="6"/>
                    <a:pt x="7" y="6"/>
                  </a:cubicBezTo>
                  <a:cubicBezTo>
                    <a:pt x="5" y="9"/>
                    <a:pt x="5" y="9"/>
                    <a:pt x="5" y="9"/>
                  </a:cubicBezTo>
                  <a:cubicBezTo>
                    <a:pt x="5" y="10"/>
                    <a:pt x="5" y="10"/>
                    <a:pt x="5" y="10"/>
                  </a:cubicBezTo>
                  <a:cubicBezTo>
                    <a:pt x="5" y="10"/>
                    <a:pt x="5" y="10"/>
                    <a:pt x="5" y="10"/>
                  </a:cubicBezTo>
                  <a:cubicBezTo>
                    <a:pt x="4" y="17"/>
                    <a:pt x="4" y="17"/>
                    <a:pt x="4" y="17"/>
                  </a:cubicBezTo>
                  <a:cubicBezTo>
                    <a:pt x="3" y="16"/>
                    <a:pt x="3" y="16"/>
                    <a:pt x="3" y="16"/>
                  </a:cubicBezTo>
                  <a:cubicBezTo>
                    <a:pt x="3" y="19"/>
                    <a:pt x="3" y="19"/>
                    <a:pt x="3" y="19"/>
                  </a:cubicBezTo>
                  <a:cubicBezTo>
                    <a:pt x="3" y="19"/>
                    <a:pt x="3" y="20"/>
                    <a:pt x="3" y="20"/>
                  </a:cubicBezTo>
                  <a:cubicBezTo>
                    <a:pt x="3" y="20"/>
                    <a:pt x="3" y="20"/>
                    <a:pt x="3" y="20"/>
                  </a:cubicBezTo>
                  <a:cubicBezTo>
                    <a:pt x="0" y="21"/>
                    <a:pt x="0" y="21"/>
                    <a:pt x="0" y="21"/>
                  </a:cubicBezTo>
                  <a:cubicBezTo>
                    <a:pt x="0" y="24"/>
                    <a:pt x="0" y="24"/>
                    <a:pt x="0" y="24"/>
                  </a:cubicBezTo>
                  <a:cubicBezTo>
                    <a:pt x="2" y="24"/>
                    <a:pt x="2" y="24"/>
                    <a:pt x="2" y="24"/>
                  </a:cubicBezTo>
                  <a:lnTo>
                    <a:pt x="4" y="22"/>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30" name="Freeform 6543">
              <a:extLst>
                <a:ext uri="{FF2B5EF4-FFF2-40B4-BE49-F238E27FC236}">
                  <a16:creationId xmlns:a16="http://schemas.microsoft.com/office/drawing/2014/main" id="{82138D45-CDF1-C7FD-76D2-2C5982FA53E8}"/>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31" name="Rectangle 30">
              <a:extLst>
                <a:ext uri="{FF2B5EF4-FFF2-40B4-BE49-F238E27FC236}">
                  <a16:creationId xmlns:a16="http://schemas.microsoft.com/office/drawing/2014/main" id="{E92DCBE9-20D9-5BDB-350A-43A250865269}"/>
                </a:ext>
              </a:extLst>
            </p:cNvPr>
            <p:cNvSpPr/>
            <p:nvPr/>
          </p:nvSpPr>
          <p:spPr>
            <a:xfrm>
              <a:off x="809897" y="4280485"/>
              <a:ext cx="334736" cy="80989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32" name="Rectangle 31">
              <a:extLst>
                <a:ext uri="{FF2B5EF4-FFF2-40B4-BE49-F238E27FC236}">
                  <a16:creationId xmlns:a16="http://schemas.microsoft.com/office/drawing/2014/main" id="{FCBF5C57-1443-9959-ED11-2150C1AE61D8}"/>
                </a:ext>
              </a:extLst>
            </p:cNvPr>
            <p:cNvSpPr/>
            <p:nvPr/>
          </p:nvSpPr>
          <p:spPr>
            <a:xfrm>
              <a:off x="984693" y="4377673"/>
              <a:ext cx="334736" cy="56408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33" name="Rectangle 32">
              <a:extLst>
                <a:ext uri="{FF2B5EF4-FFF2-40B4-BE49-F238E27FC236}">
                  <a16:creationId xmlns:a16="http://schemas.microsoft.com/office/drawing/2014/main" id="{87E0DC30-3628-63A9-869A-2EE311DEC39C}"/>
                </a:ext>
              </a:extLst>
            </p:cNvPr>
            <p:cNvSpPr/>
            <p:nvPr/>
          </p:nvSpPr>
          <p:spPr>
            <a:xfrm>
              <a:off x="1319428" y="4559160"/>
              <a:ext cx="5968887" cy="27867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r>
                <a:rPr lang="en-US" sz="1200">
                  <a:solidFill>
                    <a:srgbClr val="FFFFFF"/>
                  </a:solidFill>
                  <a:latin typeface="Metropolis"/>
                </a:rPr>
                <a:t>AVAILABILITY </a:t>
              </a:r>
            </a:p>
          </p:txBody>
        </p:sp>
      </p:grpSp>
      <p:grpSp>
        <p:nvGrpSpPr>
          <p:cNvPr id="34" name="Group 33">
            <a:extLst>
              <a:ext uri="{FF2B5EF4-FFF2-40B4-BE49-F238E27FC236}">
                <a16:creationId xmlns:a16="http://schemas.microsoft.com/office/drawing/2014/main" id="{3E9E4214-B04D-0C72-20E0-23D7EDC13246}"/>
              </a:ext>
            </a:extLst>
          </p:cNvPr>
          <p:cNvGrpSpPr/>
          <p:nvPr/>
        </p:nvGrpSpPr>
        <p:grpSpPr>
          <a:xfrm rot="16200000">
            <a:off x="2677463" y="2256147"/>
            <a:ext cx="2850178" cy="913505"/>
            <a:chOff x="809897" y="4280485"/>
            <a:chExt cx="6576511" cy="913981"/>
          </a:xfrm>
          <a:solidFill>
            <a:schemeClr val="accent5"/>
          </a:solidFill>
        </p:grpSpPr>
        <p:sp>
          <p:nvSpPr>
            <p:cNvPr id="35" name="Freeform 6530">
              <a:extLst>
                <a:ext uri="{FF2B5EF4-FFF2-40B4-BE49-F238E27FC236}">
                  <a16:creationId xmlns:a16="http://schemas.microsoft.com/office/drawing/2014/main" id="{99655C42-7F95-E011-0485-EF1181E6183A}"/>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36" name="Freeform 6543">
              <a:extLst>
                <a:ext uri="{FF2B5EF4-FFF2-40B4-BE49-F238E27FC236}">
                  <a16:creationId xmlns:a16="http://schemas.microsoft.com/office/drawing/2014/main" id="{51F532F6-4073-B2CA-58B3-B08EFABCA5A7}"/>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37" name="Freeform 6530">
              <a:extLst>
                <a:ext uri="{FF2B5EF4-FFF2-40B4-BE49-F238E27FC236}">
                  <a16:creationId xmlns:a16="http://schemas.microsoft.com/office/drawing/2014/main" id="{B1B42955-EAC9-F56B-CE60-02AD99BD52F8}"/>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38" name="Freeform 6543">
              <a:extLst>
                <a:ext uri="{FF2B5EF4-FFF2-40B4-BE49-F238E27FC236}">
                  <a16:creationId xmlns:a16="http://schemas.microsoft.com/office/drawing/2014/main" id="{B54EE341-05AD-1C6B-64CF-588DB215B5AC}"/>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39" name="Freeform 6508">
              <a:extLst>
                <a:ext uri="{FF2B5EF4-FFF2-40B4-BE49-F238E27FC236}">
                  <a16:creationId xmlns:a16="http://schemas.microsoft.com/office/drawing/2014/main" id="{E2F08F17-ABE6-2E4F-BBC7-842960CDCAD7}"/>
                </a:ext>
              </a:extLst>
            </p:cNvPr>
            <p:cNvSpPr>
              <a:spLocks/>
            </p:cNvSpPr>
            <p:nvPr/>
          </p:nvSpPr>
          <p:spPr bwMode="gray">
            <a:xfrm>
              <a:off x="6421293" y="4760957"/>
              <a:ext cx="22151" cy="18986"/>
            </a:xfrm>
            <a:custGeom>
              <a:avLst/>
              <a:gdLst>
                <a:gd name="T0" fmla="*/ 0 w 7"/>
                <a:gd name="T1" fmla="*/ 6 h 6"/>
                <a:gd name="T2" fmla="*/ 6 w 7"/>
                <a:gd name="T3" fmla="*/ 4 h 6"/>
                <a:gd name="T4" fmla="*/ 7 w 7"/>
                <a:gd name="T5" fmla="*/ 0 h 6"/>
                <a:gd name="T6" fmla="*/ 2 w 7"/>
                <a:gd name="T7" fmla="*/ 0 h 6"/>
                <a:gd name="T8" fmla="*/ 0 w 7"/>
                <a:gd name="T9" fmla="*/ 6 h 6"/>
              </a:gdLst>
              <a:ahLst/>
              <a:cxnLst>
                <a:cxn ang="0">
                  <a:pos x="T0" y="T1"/>
                </a:cxn>
                <a:cxn ang="0">
                  <a:pos x="T2" y="T3"/>
                </a:cxn>
                <a:cxn ang="0">
                  <a:pos x="T4" y="T5"/>
                </a:cxn>
                <a:cxn ang="0">
                  <a:pos x="T6" y="T7"/>
                </a:cxn>
                <a:cxn ang="0">
                  <a:pos x="T8" y="T9"/>
                </a:cxn>
              </a:cxnLst>
              <a:rect l="0" t="0" r="r" b="b"/>
              <a:pathLst>
                <a:path w="7" h="6">
                  <a:moveTo>
                    <a:pt x="0" y="6"/>
                  </a:moveTo>
                  <a:lnTo>
                    <a:pt x="6" y="4"/>
                  </a:lnTo>
                  <a:lnTo>
                    <a:pt x="7" y="0"/>
                  </a:lnTo>
                  <a:lnTo>
                    <a:pt x="2" y="0"/>
                  </a:lnTo>
                  <a:lnTo>
                    <a:pt x="0" y="6"/>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0" name="Freeform 6509">
              <a:extLst>
                <a:ext uri="{FF2B5EF4-FFF2-40B4-BE49-F238E27FC236}">
                  <a16:creationId xmlns:a16="http://schemas.microsoft.com/office/drawing/2014/main" id="{56BDDC1C-2E64-062A-28AB-35F982638DF8}"/>
                </a:ext>
              </a:extLst>
            </p:cNvPr>
            <p:cNvSpPr>
              <a:spLocks/>
            </p:cNvSpPr>
            <p:nvPr/>
          </p:nvSpPr>
          <p:spPr bwMode="gray">
            <a:xfrm>
              <a:off x="6551030" y="4805257"/>
              <a:ext cx="104421" cy="44300"/>
            </a:xfrm>
            <a:custGeom>
              <a:avLst/>
              <a:gdLst>
                <a:gd name="T0" fmla="*/ 28 w 33"/>
                <a:gd name="T1" fmla="*/ 3 h 14"/>
                <a:gd name="T2" fmla="*/ 26 w 33"/>
                <a:gd name="T3" fmla="*/ 0 h 14"/>
                <a:gd name="T4" fmla="*/ 15 w 33"/>
                <a:gd name="T5" fmla="*/ 0 h 14"/>
                <a:gd name="T6" fmla="*/ 9 w 33"/>
                <a:gd name="T7" fmla="*/ 0 h 14"/>
                <a:gd name="T8" fmla="*/ 6 w 33"/>
                <a:gd name="T9" fmla="*/ 0 h 14"/>
                <a:gd name="T10" fmla="*/ 4 w 33"/>
                <a:gd name="T11" fmla="*/ 0 h 14"/>
                <a:gd name="T12" fmla="*/ 0 w 33"/>
                <a:gd name="T13" fmla="*/ 3 h 14"/>
                <a:gd name="T14" fmla="*/ 4 w 33"/>
                <a:gd name="T15" fmla="*/ 7 h 14"/>
                <a:gd name="T16" fmla="*/ 6 w 33"/>
                <a:gd name="T17" fmla="*/ 7 h 14"/>
                <a:gd name="T18" fmla="*/ 7 w 33"/>
                <a:gd name="T19" fmla="*/ 7 h 14"/>
                <a:gd name="T20" fmla="*/ 9 w 33"/>
                <a:gd name="T21" fmla="*/ 9 h 14"/>
                <a:gd name="T22" fmla="*/ 11 w 33"/>
                <a:gd name="T23" fmla="*/ 13 h 14"/>
                <a:gd name="T24" fmla="*/ 15 w 33"/>
                <a:gd name="T25" fmla="*/ 13 h 14"/>
                <a:gd name="T26" fmla="*/ 17 w 33"/>
                <a:gd name="T27" fmla="*/ 13 h 14"/>
                <a:gd name="T28" fmla="*/ 20 w 33"/>
                <a:gd name="T29" fmla="*/ 14 h 14"/>
                <a:gd name="T30" fmla="*/ 22 w 33"/>
                <a:gd name="T31" fmla="*/ 11 h 14"/>
                <a:gd name="T32" fmla="*/ 22 w 33"/>
                <a:gd name="T33" fmla="*/ 11 h 14"/>
                <a:gd name="T34" fmla="*/ 24 w 33"/>
                <a:gd name="T35" fmla="*/ 13 h 14"/>
                <a:gd name="T36" fmla="*/ 26 w 33"/>
                <a:gd name="T37" fmla="*/ 11 h 14"/>
                <a:gd name="T38" fmla="*/ 26 w 33"/>
                <a:gd name="T39" fmla="*/ 9 h 14"/>
                <a:gd name="T40" fmla="*/ 28 w 33"/>
                <a:gd name="T41" fmla="*/ 11 h 14"/>
                <a:gd name="T42" fmla="*/ 33 w 33"/>
                <a:gd name="T43" fmla="*/ 11 h 14"/>
                <a:gd name="T44" fmla="*/ 33 w 33"/>
                <a:gd name="T45" fmla="*/ 7 h 14"/>
                <a:gd name="T46" fmla="*/ 32 w 33"/>
                <a:gd name="T47" fmla="*/ 5 h 14"/>
                <a:gd name="T48" fmla="*/ 28 w 33"/>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4">
                  <a:moveTo>
                    <a:pt x="28" y="3"/>
                  </a:moveTo>
                  <a:lnTo>
                    <a:pt x="26" y="0"/>
                  </a:lnTo>
                  <a:lnTo>
                    <a:pt x="15" y="0"/>
                  </a:lnTo>
                  <a:lnTo>
                    <a:pt x="9" y="0"/>
                  </a:lnTo>
                  <a:lnTo>
                    <a:pt x="6" y="0"/>
                  </a:lnTo>
                  <a:lnTo>
                    <a:pt x="4" y="0"/>
                  </a:lnTo>
                  <a:lnTo>
                    <a:pt x="0" y="3"/>
                  </a:lnTo>
                  <a:lnTo>
                    <a:pt x="4" y="7"/>
                  </a:lnTo>
                  <a:lnTo>
                    <a:pt x="6" y="7"/>
                  </a:lnTo>
                  <a:lnTo>
                    <a:pt x="7" y="7"/>
                  </a:lnTo>
                  <a:lnTo>
                    <a:pt x="9" y="9"/>
                  </a:lnTo>
                  <a:lnTo>
                    <a:pt x="11" y="13"/>
                  </a:lnTo>
                  <a:lnTo>
                    <a:pt x="15" y="13"/>
                  </a:lnTo>
                  <a:lnTo>
                    <a:pt x="17" y="13"/>
                  </a:lnTo>
                  <a:lnTo>
                    <a:pt x="20" y="14"/>
                  </a:lnTo>
                  <a:lnTo>
                    <a:pt x="22" y="11"/>
                  </a:lnTo>
                  <a:lnTo>
                    <a:pt x="22" y="11"/>
                  </a:lnTo>
                  <a:lnTo>
                    <a:pt x="24" y="13"/>
                  </a:lnTo>
                  <a:lnTo>
                    <a:pt x="26" y="11"/>
                  </a:lnTo>
                  <a:lnTo>
                    <a:pt x="26" y="9"/>
                  </a:lnTo>
                  <a:lnTo>
                    <a:pt x="28" y="11"/>
                  </a:lnTo>
                  <a:lnTo>
                    <a:pt x="33" y="11"/>
                  </a:lnTo>
                  <a:lnTo>
                    <a:pt x="33" y="7"/>
                  </a:lnTo>
                  <a:lnTo>
                    <a:pt x="32" y="5"/>
                  </a:lnTo>
                  <a:lnTo>
                    <a:pt x="28"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1" name="Freeform 6510">
              <a:extLst>
                <a:ext uri="{FF2B5EF4-FFF2-40B4-BE49-F238E27FC236}">
                  <a16:creationId xmlns:a16="http://schemas.microsoft.com/office/drawing/2014/main" id="{47F6F4B1-DEE4-152C-F52D-83D5590F6131}"/>
                </a:ext>
              </a:extLst>
            </p:cNvPr>
            <p:cNvSpPr>
              <a:spLocks/>
            </p:cNvSpPr>
            <p:nvPr/>
          </p:nvSpPr>
          <p:spPr bwMode="gray">
            <a:xfrm>
              <a:off x="6782025" y="4779943"/>
              <a:ext cx="28479" cy="25314"/>
            </a:xfrm>
            <a:custGeom>
              <a:avLst/>
              <a:gdLst>
                <a:gd name="T0" fmla="*/ 9 w 9"/>
                <a:gd name="T1" fmla="*/ 8 h 8"/>
                <a:gd name="T2" fmla="*/ 7 w 9"/>
                <a:gd name="T3" fmla="*/ 2 h 8"/>
                <a:gd name="T4" fmla="*/ 3 w 9"/>
                <a:gd name="T5" fmla="*/ 0 h 8"/>
                <a:gd name="T6" fmla="*/ 0 w 9"/>
                <a:gd name="T7" fmla="*/ 2 h 8"/>
                <a:gd name="T8" fmla="*/ 1 w 9"/>
                <a:gd name="T9" fmla="*/ 4 h 8"/>
                <a:gd name="T10" fmla="*/ 9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9" y="8"/>
                  </a:moveTo>
                  <a:lnTo>
                    <a:pt x="7" y="2"/>
                  </a:lnTo>
                  <a:lnTo>
                    <a:pt x="3" y="0"/>
                  </a:lnTo>
                  <a:lnTo>
                    <a:pt x="0" y="2"/>
                  </a:lnTo>
                  <a:lnTo>
                    <a:pt x="1" y="4"/>
                  </a:lnTo>
                  <a:lnTo>
                    <a:pt x="9"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2" name="Freeform 6512">
              <a:extLst>
                <a:ext uri="{FF2B5EF4-FFF2-40B4-BE49-F238E27FC236}">
                  <a16:creationId xmlns:a16="http://schemas.microsoft.com/office/drawing/2014/main" id="{FDBC3259-030A-99EF-988A-DD599E155FFB}"/>
                </a:ext>
              </a:extLst>
            </p:cNvPr>
            <p:cNvSpPr>
              <a:spLocks/>
            </p:cNvSpPr>
            <p:nvPr/>
          </p:nvSpPr>
          <p:spPr bwMode="gray">
            <a:xfrm>
              <a:off x="6358008" y="4643877"/>
              <a:ext cx="34808" cy="28479"/>
            </a:xfrm>
            <a:custGeom>
              <a:avLst/>
              <a:gdLst>
                <a:gd name="T0" fmla="*/ 1 w 11"/>
                <a:gd name="T1" fmla="*/ 8 h 9"/>
                <a:gd name="T2" fmla="*/ 5 w 11"/>
                <a:gd name="T3" fmla="*/ 9 h 9"/>
                <a:gd name="T4" fmla="*/ 9 w 11"/>
                <a:gd name="T5" fmla="*/ 8 h 9"/>
                <a:gd name="T6" fmla="*/ 11 w 11"/>
                <a:gd name="T7" fmla="*/ 4 h 9"/>
                <a:gd name="T8" fmla="*/ 7 w 11"/>
                <a:gd name="T9" fmla="*/ 0 h 9"/>
                <a:gd name="T10" fmla="*/ 3 w 11"/>
                <a:gd name="T11" fmla="*/ 0 h 9"/>
                <a:gd name="T12" fmla="*/ 1 w 11"/>
                <a:gd name="T13" fmla="*/ 2 h 9"/>
                <a:gd name="T14" fmla="*/ 3 w 11"/>
                <a:gd name="T15" fmla="*/ 6 h 9"/>
                <a:gd name="T16" fmla="*/ 0 w 11"/>
                <a:gd name="T17" fmla="*/ 2 h 9"/>
                <a:gd name="T18" fmla="*/ 1 w 11"/>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1" y="8"/>
                  </a:moveTo>
                  <a:lnTo>
                    <a:pt x="5" y="9"/>
                  </a:lnTo>
                  <a:lnTo>
                    <a:pt x="9" y="8"/>
                  </a:lnTo>
                  <a:lnTo>
                    <a:pt x="11" y="4"/>
                  </a:lnTo>
                  <a:lnTo>
                    <a:pt x="7" y="0"/>
                  </a:lnTo>
                  <a:lnTo>
                    <a:pt x="3" y="0"/>
                  </a:lnTo>
                  <a:lnTo>
                    <a:pt x="1" y="2"/>
                  </a:lnTo>
                  <a:lnTo>
                    <a:pt x="3" y="6"/>
                  </a:lnTo>
                  <a:lnTo>
                    <a:pt x="0" y="2"/>
                  </a:lnTo>
                  <a:lnTo>
                    <a:pt x="1"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3" name="Freeform 6516">
              <a:extLst>
                <a:ext uri="{FF2B5EF4-FFF2-40B4-BE49-F238E27FC236}">
                  <a16:creationId xmlns:a16="http://schemas.microsoft.com/office/drawing/2014/main" id="{F5D1207F-1335-3486-3F25-9EF98DB39A68}"/>
                </a:ext>
              </a:extLst>
            </p:cNvPr>
            <p:cNvSpPr>
              <a:spLocks/>
            </p:cNvSpPr>
            <p:nvPr/>
          </p:nvSpPr>
          <p:spPr bwMode="gray">
            <a:xfrm>
              <a:off x="6791517" y="4621727"/>
              <a:ext cx="31643" cy="15822"/>
            </a:xfrm>
            <a:custGeom>
              <a:avLst/>
              <a:gdLst>
                <a:gd name="T0" fmla="*/ 4 w 10"/>
                <a:gd name="T1" fmla="*/ 3 h 5"/>
                <a:gd name="T2" fmla="*/ 8 w 10"/>
                <a:gd name="T3" fmla="*/ 5 h 5"/>
                <a:gd name="T4" fmla="*/ 10 w 10"/>
                <a:gd name="T5" fmla="*/ 2 h 5"/>
                <a:gd name="T6" fmla="*/ 4 w 10"/>
                <a:gd name="T7" fmla="*/ 0 h 5"/>
                <a:gd name="T8" fmla="*/ 0 w 10"/>
                <a:gd name="T9" fmla="*/ 2 h 5"/>
                <a:gd name="T10" fmla="*/ 2 w 10"/>
                <a:gd name="T11" fmla="*/ 3 h 5"/>
                <a:gd name="T12" fmla="*/ 4 w 10"/>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4" y="3"/>
                  </a:moveTo>
                  <a:lnTo>
                    <a:pt x="8" y="5"/>
                  </a:lnTo>
                  <a:lnTo>
                    <a:pt x="10" y="2"/>
                  </a:lnTo>
                  <a:lnTo>
                    <a:pt x="4" y="0"/>
                  </a:lnTo>
                  <a:lnTo>
                    <a:pt x="0" y="2"/>
                  </a:lnTo>
                  <a:lnTo>
                    <a:pt x="2" y="3"/>
                  </a:lnTo>
                  <a:lnTo>
                    <a:pt x="4"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4" name="Freeform 6518">
              <a:extLst>
                <a:ext uri="{FF2B5EF4-FFF2-40B4-BE49-F238E27FC236}">
                  <a16:creationId xmlns:a16="http://schemas.microsoft.com/office/drawing/2014/main" id="{F52CF144-CCAF-2682-0761-E7D52B642D23}"/>
                </a:ext>
              </a:extLst>
            </p:cNvPr>
            <p:cNvSpPr>
              <a:spLocks/>
            </p:cNvSpPr>
            <p:nvPr/>
          </p:nvSpPr>
          <p:spPr bwMode="gray">
            <a:xfrm>
              <a:off x="6763040" y="4656534"/>
              <a:ext cx="47465" cy="47465"/>
            </a:xfrm>
            <a:custGeom>
              <a:avLst/>
              <a:gdLst>
                <a:gd name="T0" fmla="*/ 2 w 15"/>
                <a:gd name="T1" fmla="*/ 9 h 15"/>
                <a:gd name="T2" fmla="*/ 0 w 15"/>
                <a:gd name="T3" fmla="*/ 15 h 15"/>
                <a:gd name="T4" fmla="*/ 9 w 15"/>
                <a:gd name="T5" fmla="*/ 13 h 15"/>
                <a:gd name="T6" fmla="*/ 13 w 15"/>
                <a:gd name="T7" fmla="*/ 9 h 15"/>
                <a:gd name="T8" fmla="*/ 13 w 15"/>
                <a:gd name="T9" fmla="*/ 5 h 15"/>
                <a:gd name="T10" fmla="*/ 15 w 15"/>
                <a:gd name="T11" fmla="*/ 7 h 15"/>
                <a:gd name="T12" fmla="*/ 15 w 15"/>
                <a:gd name="T13" fmla="*/ 0 h 15"/>
                <a:gd name="T14" fmla="*/ 9 w 15"/>
                <a:gd name="T15" fmla="*/ 4 h 15"/>
                <a:gd name="T16" fmla="*/ 11 w 15"/>
                <a:gd name="T17" fmla="*/ 5 h 15"/>
                <a:gd name="T18" fmla="*/ 9 w 15"/>
                <a:gd name="T19" fmla="*/ 5 h 15"/>
                <a:gd name="T20" fmla="*/ 9 w 15"/>
                <a:gd name="T21" fmla="*/ 7 h 15"/>
                <a:gd name="T22" fmla="*/ 6 w 15"/>
                <a:gd name="T23" fmla="*/ 5 h 15"/>
                <a:gd name="T24" fmla="*/ 2 w 15"/>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2" y="9"/>
                  </a:moveTo>
                  <a:lnTo>
                    <a:pt x="0" y="15"/>
                  </a:lnTo>
                  <a:lnTo>
                    <a:pt x="9" y="13"/>
                  </a:lnTo>
                  <a:lnTo>
                    <a:pt x="13" y="9"/>
                  </a:lnTo>
                  <a:lnTo>
                    <a:pt x="13" y="5"/>
                  </a:lnTo>
                  <a:lnTo>
                    <a:pt x="15" y="7"/>
                  </a:lnTo>
                  <a:lnTo>
                    <a:pt x="15" y="0"/>
                  </a:lnTo>
                  <a:lnTo>
                    <a:pt x="9" y="4"/>
                  </a:lnTo>
                  <a:lnTo>
                    <a:pt x="11" y="5"/>
                  </a:lnTo>
                  <a:lnTo>
                    <a:pt x="9" y="5"/>
                  </a:lnTo>
                  <a:lnTo>
                    <a:pt x="9" y="7"/>
                  </a:lnTo>
                  <a:lnTo>
                    <a:pt x="6" y="5"/>
                  </a:lnTo>
                  <a:lnTo>
                    <a:pt x="2" y="9"/>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5" name="Freeform 6528">
              <a:extLst>
                <a:ext uri="{FF2B5EF4-FFF2-40B4-BE49-F238E27FC236}">
                  <a16:creationId xmlns:a16="http://schemas.microsoft.com/office/drawing/2014/main" id="{A24000DA-D364-EFB7-6384-EBD4CBCCB621}"/>
                </a:ext>
              </a:extLst>
            </p:cNvPr>
            <p:cNvSpPr>
              <a:spLocks/>
            </p:cNvSpPr>
            <p:nvPr/>
          </p:nvSpPr>
          <p:spPr bwMode="gray">
            <a:xfrm>
              <a:off x="6975048" y="5080552"/>
              <a:ext cx="22151" cy="25314"/>
            </a:xfrm>
            <a:custGeom>
              <a:avLst/>
              <a:gdLst>
                <a:gd name="T0" fmla="*/ 0 w 7"/>
                <a:gd name="T1" fmla="*/ 0 h 8"/>
                <a:gd name="T2" fmla="*/ 2 w 7"/>
                <a:gd name="T3" fmla="*/ 4 h 8"/>
                <a:gd name="T4" fmla="*/ 4 w 7"/>
                <a:gd name="T5" fmla="*/ 4 h 8"/>
                <a:gd name="T6" fmla="*/ 6 w 7"/>
                <a:gd name="T7" fmla="*/ 8 h 8"/>
                <a:gd name="T8" fmla="*/ 7 w 7"/>
                <a:gd name="T9" fmla="*/ 2 h 8"/>
                <a:gd name="T10" fmla="*/ 4 w 7"/>
                <a:gd name="T11" fmla="*/ 0 h 8"/>
                <a:gd name="T12" fmla="*/ 0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0"/>
                  </a:moveTo>
                  <a:lnTo>
                    <a:pt x="2" y="4"/>
                  </a:lnTo>
                  <a:lnTo>
                    <a:pt x="4" y="4"/>
                  </a:lnTo>
                  <a:lnTo>
                    <a:pt x="6" y="8"/>
                  </a:lnTo>
                  <a:lnTo>
                    <a:pt x="7" y="2"/>
                  </a:lnTo>
                  <a:lnTo>
                    <a:pt x="4" y="0"/>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6" name="Freeform 6529">
              <a:extLst>
                <a:ext uri="{FF2B5EF4-FFF2-40B4-BE49-F238E27FC236}">
                  <a16:creationId xmlns:a16="http://schemas.microsoft.com/office/drawing/2014/main" id="{DB8BC482-CDFA-B67D-7A09-15024E3A16F1}"/>
                </a:ext>
              </a:extLst>
            </p:cNvPr>
            <p:cNvSpPr>
              <a:spLocks/>
            </p:cNvSpPr>
            <p:nvPr/>
          </p:nvSpPr>
          <p:spPr bwMode="gray">
            <a:xfrm>
              <a:off x="6899104" y="5064730"/>
              <a:ext cx="34808" cy="15822"/>
            </a:xfrm>
            <a:custGeom>
              <a:avLst/>
              <a:gdLst>
                <a:gd name="T0" fmla="*/ 0 w 11"/>
                <a:gd name="T1" fmla="*/ 0 h 5"/>
                <a:gd name="T2" fmla="*/ 4 w 11"/>
                <a:gd name="T3" fmla="*/ 5 h 5"/>
                <a:gd name="T4" fmla="*/ 11 w 11"/>
                <a:gd name="T5" fmla="*/ 5 h 5"/>
                <a:gd name="T6" fmla="*/ 5 w 11"/>
                <a:gd name="T7" fmla="*/ 1 h 5"/>
                <a:gd name="T8" fmla="*/ 0 w 11"/>
                <a:gd name="T9" fmla="*/ 0 h 5"/>
              </a:gdLst>
              <a:ahLst/>
              <a:cxnLst>
                <a:cxn ang="0">
                  <a:pos x="T0" y="T1"/>
                </a:cxn>
                <a:cxn ang="0">
                  <a:pos x="T2" y="T3"/>
                </a:cxn>
                <a:cxn ang="0">
                  <a:pos x="T4" y="T5"/>
                </a:cxn>
                <a:cxn ang="0">
                  <a:pos x="T6" y="T7"/>
                </a:cxn>
                <a:cxn ang="0">
                  <a:pos x="T8" y="T9"/>
                </a:cxn>
              </a:cxnLst>
              <a:rect l="0" t="0" r="r" b="b"/>
              <a:pathLst>
                <a:path w="11" h="5">
                  <a:moveTo>
                    <a:pt x="0" y="0"/>
                  </a:moveTo>
                  <a:lnTo>
                    <a:pt x="4" y="5"/>
                  </a:lnTo>
                  <a:lnTo>
                    <a:pt x="11" y="5"/>
                  </a:lnTo>
                  <a:lnTo>
                    <a:pt x="5" y="1"/>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7" name="Freeform 6530">
              <a:extLst>
                <a:ext uri="{FF2B5EF4-FFF2-40B4-BE49-F238E27FC236}">
                  <a16:creationId xmlns:a16="http://schemas.microsoft.com/office/drawing/2014/main" id="{CCE642CD-450A-8048-7B2C-404E584B7D62}"/>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8" name="Freeform 6531">
              <a:extLst>
                <a:ext uri="{FF2B5EF4-FFF2-40B4-BE49-F238E27FC236}">
                  <a16:creationId xmlns:a16="http://schemas.microsoft.com/office/drawing/2014/main" id="{6C64BB7C-CB59-1A6E-49D7-AC69A26A2C3C}"/>
                </a:ext>
              </a:extLst>
            </p:cNvPr>
            <p:cNvSpPr>
              <a:spLocks/>
            </p:cNvSpPr>
            <p:nvPr/>
          </p:nvSpPr>
          <p:spPr bwMode="gray">
            <a:xfrm>
              <a:off x="6946568" y="5074223"/>
              <a:ext cx="28479" cy="25314"/>
            </a:xfrm>
            <a:custGeom>
              <a:avLst/>
              <a:gdLst>
                <a:gd name="T0" fmla="*/ 2 w 9"/>
                <a:gd name="T1" fmla="*/ 0 h 8"/>
                <a:gd name="T2" fmla="*/ 0 w 9"/>
                <a:gd name="T3" fmla="*/ 2 h 8"/>
                <a:gd name="T4" fmla="*/ 2 w 9"/>
                <a:gd name="T5" fmla="*/ 6 h 8"/>
                <a:gd name="T6" fmla="*/ 5 w 9"/>
                <a:gd name="T7" fmla="*/ 8 h 8"/>
                <a:gd name="T8" fmla="*/ 9 w 9"/>
                <a:gd name="T9" fmla="*/ 4 h 8"/>
                <a:gd name="T10" fmla="*/ 3 w 9"/>
                <a:gd name="T11" fmla="*/ 4 h 8"/>
                <a:gd name="T12" fmla="*/ 2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0"/>
                  </a:moveTo>
                  <a:lnTo>
                    <a:pt x="0" y="2"/>
                  </a:lnTo>
                  <a:lnTo>
                    <a:pt x="2" y="6"/>
                  </a:lnTo>
                  <a:lnTo>
                    <a:pt x="5" y="8"/>
                  </a:lnTo>
                  <a:lnTo>
                    <a:pt x="9" y="4"/>
                  </a:lnTo>
                  <a:lnTo>
                    <a:pt x="3" y="4"/>
                  </a:lnTo>
                  <a:lnTo>
                    <a:pt x="2"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49" name="Freeform 6538">
              <a:extLst>
                <a:ext uri="{FF2B5EF4-FFF2-40B4-BE49-F238E27FC236}">
                  <a16:creationId xmlns:a16="http://schemas.microsoft.com/office/drawing/2014/main" id="{D324553A-CC37-CE25-C459-4DCA0ED016E3}"/>
                </a:ext>
              </a:extLst>
            </p:cNvPr>
            <p:cNvSpPr>
              <a:spLocks/>
            </p:cNvSpPr>
            <p:nvPr/>
          </p:nvSpPr>
          <p:spPr bwMode="gray">
            <a:xfrm>
              <a:off x="7250342" y="4874872"/>
              <a:ext cx="18986" cy="15822"/>
            </a:xfrm>
            <a:custGeom>
              <a:avLst/>
              <a:gdLst>
                <a:gd name="T0" fmla="*/ 0 w 6"/>
                <a:gd name="T1" fmla="*/ 5 h 5"/>
                <a:gd name="T2" fmla="*/ 6 w 6"/>
                <a:gd name="T3" fmla="*/ 5 h 5"/>
                <a:gd name="T4" fmla="*/ 2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5"/>
                  </a:lnTo>
                  <a:lnTo>
                    <a:pt x="2" y="0"/>
                  </a:lnTo>
                  <a:lnTo>
                    <a:pt x="0" y="5"/>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50" name="Freeform 6539">
              <a:extLst>
                <a:ext uri="{FF2B5EF4-FFF2-40B4-BE49-F238E27FC236}">
                  <a16:creationId xmlns:a16="http://schemas.microsoft.com/office/drawing/2014/main" id="{E01A7426-AD00-D297-3255-5B98AF42794A}"/>
                </a:ext>
              </a:extLst>
            </p:cNvPr>
            <p:cNvSpPr>
              <a:spLocks noEditPoints="1"/>
            </p:cNvSpPr>
            <p:nvPr/>
          </p:nvSpPr>
          <p:spPr bwMode="gray">
            <a:xfrm>
              <a:off x="7269328" y="4887529"/>
              <a:ext cx="41136" cy="47465"/>
            </a:xfrm>
            <a:custGeom>
              <a:avLst/>
              <a:gdLst>
                <a:gd name="T0" fmla="*/ 13 w 13"/>
                <a:gd name="T1" fmla="*/ 7 h 15"/>
                <a:gd name="T2" fmla="*/ 13 w 13"/>
                <a:gd name="T3" fmla="*/ 7 h 15"/>
                <a:gd name="T4" fmla="*/ 9 w 13"/>
                <a:gd name="T5" fmla="*/ 0 h 15"/>
                <a:gd name="T6" fmla="*/ 6 w 13"/>
                <a:gd name="T7" fmla="*/ 3 h 15"/>
                <a:gd name="T8" fmla="*/ 6 w 13"/>
                <a:gd name="T9" fmla="*/ 3 h 15"/>
                <a:gd name="T10" fmla="*/ 2 w 13"/>
                <a:gd name="T11" fmla="*/ 3 h 15"/>
                <a:gd name="T12" fmla="*/ 0 w 13"/>
                <a:gd name="T13" fmla="*/ 7 h 15"/>
                <a:gd name="T14" fmla="*/ 6 w 13"/>
                <a:gd name="T15" fmla="*/ 15 h 15"/>
                <a:gd name="T16" fmla="*/ 6 w 13"/>
                <a:gd name="T17" fmla="*/ 11 h 15"/>
                <a:gd name="T18" fmla="*/ 11 w 13"/>
                <a:gd name="T19" fmla="*/ 15 h 15"/>
                <a:gd name="T20" fmla="*/ 13 w 13"/>
                <a:gd name="T21" fmla="*/ 7 h 15"/>
                <a:gd name="T22" fmla="*/ 8 w 13"/>
                <a:gd name="T23" fmla="*/ 7 h 15"/>
                <a:gd name="T24" fmla="*/ 11 w 13"/>
                <a:gd name="T25" fmla="*/ 7 h 15"/>
                <a:gd name="T26" fmla="*/ 6 w 13"/>
                <a:gd name="T27" fmla="*/ 11 h 15"/>
                <a:gd name="T28" fmla="*/ 8 w 13"/>
                <a:gd name="T2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13" y="7"/>
                  </a:moveTo>
                  <a:lnTo>
                    <a:pt x="13" y="7"/>
                  </a:lnTo>
                  <a:lnTo>
                    <a:pt x="9" y="0"/>
                  </a:lnTo>
                  <a:lnTo>
                    <a:pt x="6" y="3"/>
                  </a:lnTo>
                  <a:lnTo>
                    <a:pt x="6" y="3"/>
                  </a:lnTo>
                  <a:lnTo>
                    <a:pt x="2" y="3"/>
                  </a:lnTo>
                  <a:lnTo>
                    <a:pt x="0" y="7"/>
                  </a:lnTo>
                  <a:lnTo>
                    <a:pt x="6" y="15"/>
                  </a:lnTo>
                  <a:lnTo>
                    <a:pt x="6" y="11"/>
                  </a:lnTo>
                  <a:lnTo>
                    <a:pt x="11" y="15"/>
                  </a:lnTo>
                  <a:lnTo>
                    <a:pt x="13" y="7"/>
                  </a:lnTo>
                  <a:close/>
                  <a:moveTo>
                    <a:pt x="8" y="7"/>
                  </a:moveTo>
                  <a:lnTo>
                    <a:pt x="11" y="7"/>
                  </a:lnTo>
                  <a:lnTo>
                    <a:pt x="6" y="11"/>
                  </a:lnTo>
                  <a:lnTo>
                    <a:pt x="8" y="7"/>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51" name="Freeform 6540">
              <a:extLst>
                <a:ext uri="{FF2B5EF4-FFF2-40B4-BE49-F238E27FC236}">
                  <a16:creationId xmlns:a16="http://schemas.microsoft.com/office/drawing/2014/main" id="{BEBA0636-31C8-132A-E518-1994E0A7671C}"/>
                </a:ext>
              </a:extLst>
            </p:cNvPr>
            <p:cNvSpPr>
              <a:spLocks/>
            </p:cNvSpPr>
            <p:nvPr/>
          </p:nvSpPr>
          <p:spPr bwMode="gray">
            <a:xfrm>
              <a:off x="7288315" y="4928666"/>
              <a:ext cx="15822" cy="34808"/>
            </a:xfrm>
            <a:custGeom>
              <a:avLst/>
              <a:gdLst>
                <a:gd name="T0" fmla="*/ 1 w 3"/>
                <a:gd name="T1" fmla="*/ 1 h 6"/>
                <a:gd name="T2" fmla="*/ 0 w 3"/>
                <a:gd name="T3" fmla="*/ 2 h 6"/>
                <a:gd name="T4" fmla="*/ 0 w 3"/>
                <a:gd name="T5" fmla="*/ 3 h 6"/>
                <a:gd name="T6" fmla="*/ 0 w 3"/>
                <a:gd name="T7" fmla="*/ 6 h 6"/>
                <a:gd name="T8" fmla="*/ 3 w 3"/>
                <a:gd name="T9" fmla="*/ 5 h 6"/>
                <a:gd name="T10" fmla="*/ 3 w 3"/>
                <a:gd name="T11" fmla="*/ 2 h 6"/>
                <a:gd name="T12" fmla="*/ 1 w 3"/>
                <a:gd name="T13" fmla="*/ 0 h 6"/>
                <a:gd name="T14" fmla="*/ 1 w 3"/>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1"/>
                  </a:moveTo>
                  <a:cubicBezTo>
                    <a:pt x="1" y="1"/>
                    <a:pt x="0" y="2"/>
                    <a:pt x="0" y="2"/>
                  </a:cubicBezTo>
                  <a:cubicBezTo>
                    <a:pt x="0" y="3"/>
                    <a:pt x="0" y="3"/>
                    <a:pt x="0" y="3"/>
                  </a:cubicBezTo>
                  <a:cubicBezTo>
                    <a:pt x="0" y="6"/>
                    <a:pt x="0" y="6"/>
                    <a:pt x="0" y="6"/>
                  </a:cubicBezTo>
                  <a:cubicBezTo>
                    <a:pt x="3" y="5"/>
                    <a:pt x="3" y="5"/>
                    <a:pt x="3" y="5"/>
                  </a:cubicBezTo>
                  <a:cubicBezTo>
                    <a:pt x="3" y="2"/>
                    <a:pt x="3" y="2"/>
                    <a:pt x="3" y="2"/>
                  </a:cubicBezTo>
                  <a:cubicBezTo>
                    <a:pt x="1" y="0"/>
                    <a:pt x="1" y="0"/>
                    <a:pt x="1" y="0"/>
                  </a:cubicBezTo>
                  <a:lnTo>
                    <a:pt x="1" y="1"/>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52" name="Freeform 6541">
              <a:extLst>
                <a:ext uri="{FF2B5EF4-FFF2-40B4-BE49-F238E27FC236}">
                  <a16:creationId xmlns:a16="http://schemas.microsoft.com/office/drawing/2014/main" id="{89F8891D-6108-3ADF-0893-FF01B9C7D069}"/>
                </a:ext>
              </a:extLst>
            </p:cNvPr>
            <p:cNvSpPr>
              <a:spLocks/>
            </p:cNvSpPr>
            <p:nvPr/>
          </p:nvSpPr>
          <p:spPr bwMode="gray">
            <a:xfrm>
              <a:off x="7364257" y="5033087"/>
              <a:ext cx="22151" cy="25314"/>
            </a:xfrm>
            <a:custGeom>
              <a:avLst/>
              <a:gdLst>
                <a:gd name="T0" fmla="*/ 0 w 7"/>
                <a:gd name="T1" fmla="*/ 4 h 8"/>
                <a:gd name="T2" fmla="*/ 2 w 7"/>
                <a:gd name="T3" fmla="*/ 8 h 8"/>
                <a:gd name="T4" fmla="*/ 7 w 7"/>
                <a:gd name="T5" fmla="*/ 8 h 8"/>
                <a:gd name="T6" fmla="*/ 7 w 7"/>
                <a:gd name="T7" fmla="*/ 4 h 8"/>
                <a:gd name="T8" fmla="*/ 4 w 7"/>
                <a:gd name="T9" fmla="*/ 0 h 8"/>
                <a:gd name="T10" fmla="*/ 0 w 7"/>
                <a:gd name="T11" fmla="*/ 4 h 8"/>
              </a:gdLst>
              <a:ahLst/>
              <a:cxnLst>
                <a:cxn ang="0">
                  <a:pos x="T0" y="T1"/>
                </a:cxn>
                <a:cxn ang="0">
                  <a:pos x="T2" y="T3"/>
                </a:cxn>
                <a:cxn ang="0">
                  <a:pos x="T4" y="T5"/>
                </a:cxn>
                <a:cxn ang="0">
                  <a:pos x="T6" y="T7"/>
                </a:cxn>
                <a:cxn ang="0">
                  <a:pos x="T8" y="T9"/>
                </a:cxn>
                <a:cxn ang="0">
                  <a:pos x="T10" y="T11"/>
                </a:cxn>
              </a:cxnLst>
              <a:rect l="0" t="0" r="r" b="b"/>
              <a:pathLst>
                <a:path w="7" h="8">
                  <a:moveTo>
                    <a:pt x="0" y="4"/>
                  </a:moveTo>
                  <a:lnTo>
                    <a:pt x="2" y="8"/>
                  </a:lnTo>
                  <a:lnTo>
                    <a:pt x="7" y="8"/>
                  </a:lnTo>
                  <a:lnTo>
                    <a:pt x="7" y="4"/>
                  </a:lnTo>
                  <a:lnTo>
                    <a:pt x="4" y="0"/>
                  </a:lnTo>
                  <a:lnTo>
                    <a:pt x="0" y="4"/>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53" name="Freeform 6542">
              <a:extLst>
                <a:ext uri="{FF2B5EF4-FFF2-40B4-BE49-F238E27FC236}">
                  <a16:creationId xmlns:a16="http://schemas.microsoft.com/office/drawing/2014/main" id="{20766D90-311C-F3AF-5681-6311A0F21727}"/>
                </a:ext>
              </a:extLst>
            </p:cNvPr>
            <p:cNvSpPr>
              <a:spLocks/>
            </p:cNvSpPr>
            <p:nvPr/>
          </p:nvSpPr>
          <p:spPr bwMode="gray">
            <a:xfrm>
              <a:off x="7269328" y="4963472"/>
              <a:ext cx="47465" cy="142394"/>
            </a:xfrm>
            <a:custGeom>
              <a:avLst/>
              <a:gdLst>
                <a:gd name="T0" fmla="*/ 4 w 8"/>
                <a:gd name="T1" fmla="*/ 22 h 24"/>
                <a:gd name="T2" fmla="*/ 3 w 8"/>
                <a:gd name="T3" fmla="*/ 21 h 24"/>
                <a:gd name="T4" fmla="*/ 5 w 8"/>
                <a:gd name="T5" fmla="*/ 21 h 24"/>
                <a:gd name="T6" fmla="*/ 4 w 8"/>
                <a:gd name="T7" fmla="*/ 18 h 24"/>
                <a:gd name="T8" fmla="*/ 6 w 8"/>
                <a:gd name="T9" fmla="*/ 14 h 24"/>
                <a:gd name="T10" fmla="*/ 5 w 8"/>
                <a:gd name="T11" fmla="*/ 11 h 24"/>
                <a:gd name="T12" fmla="*/ 7 w 8"/>
                <a:gd name="T13" fmla="*/ 12 h 24"/>
                <a:gd name="T14" fmla="*/ 8 w 8"/>
                <a:gd name="T15" fmla="*/ 9 h 24"/>
                <a:gd name="T16" fmla="*/ 7 w 8"/>
                <a:gd name="T17" fmla="*/ 6 h 24"/>
                <a:gd name="T18" fmla="*/ 8 w 8"/>
                <a:gd name="T19" fmla="*/ 6 h 24"/>
                <a:gd name="T20" fmla="*/ 8 w 8"/>
                <a:gd name="T21" fmla="*/ 4 h 24"/>
                <a:gd name="T22" fmla="*/ 7 w 8"/>
                <a:gd name="T23" fmla="*/ 1 h 24"/>
                <a:gd name="T24" fmla="*/ 3 w 8"/>
                <a:gd name="T25" fmla="*/ 0 h 24"/>
                <a:gd name="T26" fmla="*/ 3 w 8"/>
                <a:gd name="T27" fmla="*/ 2 h 24"/>
                <a:gd name="T28" fmla="*/ 5 w 8"/>
                <a:gd name="T29" fmla="*/ 4 h 24"/>
                <a:gd name="T30" fmla="*/ 5 w 8"/>
                <a:gd name="T31" fmla="*/ 5 h 24"/>
                <a:gd name="T32" fmla="*/ 6 w 8"/>
                <a:gd name="T33" fmla="*/ 6 h 24"/>
                <a:gd name="T34" fmla="*/ 7 w 8"/>
                <a:gd name="T35" fmla="*/ 6 h 24"/>
                <a:gd name="T36" fmla="*/ 5 w 8"/>
                <a:gd name="T37" fmla="*/ 9 h 24"/>
                <a:gd name="T38" fmla="*/ 5 w 8"/>
                <a:gd name="T39" fmla="*/ 10 h 24"/>
                <a:gd name="T40" fmla="*/ 5 w 8"/>
                <a:gd name="T41" fmla="*/ 10 h 24"/>
                <a:gd name="T42" fmla="*/ 4 w 8"/>
                <a:gd name="T43" fmla="*/ 17 h 24"/>
                <a:gd name="T44" fmla="*/ 3 w 8"/>
                <a:gd name="T45" fmla="*/ 16 h 24"/>
                <a:gd name="T46" fmla="*/ 3 w 8"/>
                <a:gd name="T47" fmla="*/ 19 h 24"/>
                <a:gd name="T48" fmla="*/ 3 w 8"/>
                <a:gd name="T49" fmla="*/ 20 h 24"/>
                <a:gd name="T50" fmla="*/ 3 w 8"/>
                <a:gd name="T51" fmla="*/ 20 h 24"/>
                <a:gd name="T52" fmla="*/ 0 w 8"/>
                <a:gd name="T53" fmla="*/ 21 h 24"/>
                <a:gd name="T54" fmla="*/ 0 w 8"/>
                <a:gd name="T55" fmla="*/ 24 h 24"/>
                <a:gd name="T56" fmla="*/ 2 w 8"/>
                <a:gd name="T57" fmla="*/ 24 h 24"/>
                <a:gd name="T58" fmla="*/ 4 w 8"/>
                <a:gd name="T5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24">
                  <a:moveTo>
                    <a:pt x="4" y="22"/>
                  </a:moveTo>
                  <a:cubicBezTo>
                    <a:pt x="3" y="21"/>
                    <a:pt x="3" y="21"/>
                    <a:pt x="3" y="21"/>
                  </a:cubicBezTo>
                  <a:cubicBezTo>
                    <a:pt x="5" y="21"/>
                    <a:pt x="5" y="21"/>
                    <a:pt x="5" y="21"/>
                  </a:cubicBezTo>
                  <a:cubicBezTo>
                    <a:pt x="4" y="18"/>
                    <a:pt x="4" y="18"/>
                    <a:pt x="4" y="18"/>
                  </a:cubicBezTo>
                  <a:cubicBezTo>
                    <a:pt x="6" y="14"/>
                    <a:pt x="6" y="14"/>
                    <a:pt x="6" y="14"/>
                  </a:cubicBezTo>
                  <a:cubicBezTo>
                    <a:pt x="5" y="11"/>
                    <a:pt x="5" y="11"/>
                    <a:pt x="5" y="11"/>
                  </a:cubicBezTo>
                  <a:cubicBezTo>
                    <a:pt x="7" y="12"/>
                    <a:pt x="7" y="12"/>
                    <a:pt x="7" y="12"/>
                  </a:cubicBezTo>
                  <a:cubicBezTo>
                    <a:pt x="8" y="9"/>
                    <a:pt x="8" y="9"/>
                    <a:pt x="8" y="9"/>
                  </a:cubicBezTo>
                  <a:cubicBezTo>
                    <a:pt x="7" y="6"/>
                    <a:pt x="7" y="6"/>
                    <a:pt x="7" y="6"/>
                  </a:cubicBezTo>
                  <a:cubicBezTo>
                    <a:pt x="8" y="6"/>
                    <a:pt x="8" y="6"/>
                    <a:pt x="8" y="6"/>
                  </a:cubicBezTo>
                  <a:cubicBezTo>
                    <a:pt x="8" y="4"/>
                    <a:pt x="8" y="4"/>
                    <a:pt x="8" y="4"/>
                  </a:cubicBezTo>
                  <a:cubicBezTo>
                    <a:pt x="7" y="1"/>
                    <a:pt x="7" y="1"/>
                    <a:pt x="7" y="1"/>
                  </a:cubicBezTo>
                  <a:cubicBezTo>
                    <a:pt x="3" y="0"/>
                    <a:pt x="3" y="0"/>
                    <a:pt x="3" y="0"/>
                  </a:cubicBezTo>
                  <a:cubicBezTo>
                    <a:pt x="3" y="2"/>
                    <a:pt x="3" y="2"/>
                    <a:pt x="3" y="2"/>
                  </a:cubicBezTo>
                  <a:cubicBezTo>
                    <a:pt x="5" y="4"/>
                    <a:pt x="5" y="4"/>
                    <a:pt x="5" y="4"/>
                  </a:cubicBezTo>
                  <a:cubicBezTo>
                    <a:pt x="5" y="5"/>
                    <a:pt x="5" y="5"/>
                    <a:pt x="5" y="5"/>
                  </a:cubicBezTo>
                  <a:cubicBezTo>
                    <a:pt x="6" y="6"/>
                    <a:pt x="6" y="6"/>
                    <a:pt x="6" y="6"/>
                  </a:cubicBezTo>
                  <a:cubicBezTo>
                    <a:pt x="7" y="6"/>
                    <a:pt x="7" y="6"/>
                    <a:pt x="7" y="6"/>
                  </a:cubicBezTo>
                  <a:cubicBezTo>
                    <a:pt x="5" y="9"/>
                    <a:pt x="5" y="9"/>
                    <a:pt x="5" y="9"/>
                  </a:cubicBezTo>
                  <a:cubicBezTo>
                    <a:pt x="5" y="10"/>
                    <a:pt x="5" y="10"/>
                    <a:pt x="5" y="10"/>
                  </a:cubicBezTo>
                  <a:cubicBezTo>
                    <a:pt x="5" y="10"/>
                    <a:pt x="5" y="10"/>
                    <a:pt x="5" y="10"/>
                  </a:cubicBezTo>
                  <a:cubicBezTo>
                    <a:pt x="4" y="17"/>
                    <a:pt x="4" y="17"/>
                    <a:pt x="4" y="17"/>
                  </a:cubicBezTo>
                  <a:cubicBezTo>
                    <a:pt x="3" y="16"/>
                    <a:pt x="3" y="16"/>
                    <a:pt x="3" y="16"/>
                  </a:cubicBezTo>
                  <a:cubicBezTo>
                    <a:pt x="3" y="19"/>
                    <a:pt x="3" y="19"/>
                    <a:pt x="3" y="19"/>
                  </a:cubicBezTo>
                  <a:cubicBezTo>
                    <a:pt x="3" y="19"/>
                    <a:pt x="3" y="20"/>
                    <a:pt x="3" y="20"/>
                  </a:cubicBezTo>
                  <a:cubicBezTo>
                    <a:pt x="3" y="20"/>
                    <a:pt x="3" y="20"/>
                    <a:pt x="3" y="20"/>
                  </a:cubicBezTo>
                  <a:cubicBezTo>
                    <a:pt x="0" y="21"/>
                    <a:pt x="0" y="21"/>
                    <a:pt x="0" y="21"/>
                  </a:cubicBezTo>
                  <a:cubicBezTo>
                    <a:pt x="0" y="24"/>
                    <a:pt x="0" y="24"/>
                    <a:pt x="0" y="24"/>
                  </a:cubicBezTo>
                  <a:cubicBezTo>
                    <a:pt x="2" y="24"/>
                    <a:pt x="2" y="24"/>
                    <a:pt x="2" y="24"/>
                  </a:cubicBezTo>
                  <a:lnTo>
                    <a:pt x="4" y="22"/>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54" name="Freeform 6543">
              <a:extLst>
                <a:ext uri="{FF2B5EF4-FFF2-40B4-BE49-F238E27FC236}">
                  <a16:creationId xmlns:a16="http://schemas.microsoft.com/office/drawing/2014/main" id="{A8B59501-8CAE-7AD9-EF64-BD9377FF78F9}"/>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55" name="Rectangle 54">
              <a:extLst>
                <a:ext uri="{FF2B5EF4-FFF2-40B4-BE49-F238E27FC236}">
                  <a16:creationId xmlns:a16="http://schemas.microsoft.com/office/drawing/2014/main" id="{7A8D64FD-DEFA-3F32-C4AD-5A77E587E1CF}"/>
                </a:ext>
              </a:extLst>
            </p:cNvPr>
            <p:cNvSpPr/>
            <p:nvPr/>
          </p:nvSpPr>
          <p:spPr>
            <a:xfrm>
              <a:off x="809897" y="4280485"/>
              <a:ext cx="334736" cy="80989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56" name="Rectangle 55">
              <a:extLst>
                <a:ext uri="{FF2B5EF4-FFF2-40B4-BE49-F238E27FC236}">
                  <a16:creationId xmlns:a16="http://schemas.microsoft.com/office/drawing/2014/main" id="{11AA2D40-31EE-5BAE-27E8-67F6F2D2A9B2}"/>
                </a:ext>
              </a:extLst>
            </p:cNvPr>
            <p:cNvSpPr/>
            <p:nvPr/>
          </p:nvSpPr>
          <p:spPr>
            <a:xfrm>
              <a:off x="984693" y="4377673"/>
              <a:ext cx="334736" cy="56408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57" name="Rectangle 56">
              <a:extLst>
                <a:ext uri="{FF2B5EF4-FFF2-40B4-BE49-F238E27FC236}">
                  <a16:creationId xmlns:a16="http://schemas.microsoft.com/office/drawing/2014/main" id="{320AC6C5-EC51-BD5C-238C-48FF69E1663A}"/>
                </a:ext>
              </a:extLst>
            </p:cNvPr>
            <p:cNvSpPr/>
            <p:nvPr/>
          </p:nvSpPr>
          <p:spPr>
            <a:xfrm>
              <a:off x="1319428" y="4559160"/>
              <a:ext cx="5968887" cy="27867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r>
                <a:rPr lang="en-US" sz="1200">
                  <a:solidFill>
                    <a:srgbClr val="FFFFFF"/>
                  </a:solidFill>
                  <a:latin typeface="Metropolis"/>
                </a:rPr>
                <a:t>PERFORMANCE</a:t>
              </a:r>
            </a:p>
          </p:txBody>
        </p:sp>
      </p:grpSp>
      <p:grpSp>
        <p:nvGrpSpPr>
          <p:cNvPr id="58" name="Group 57">
            <a:extLst>
              <a:ext uri="{FF2B5EF4-FFF2-40B4-BE49-F238E27FC236}">
                <a16:creationId xmlns:a16="http://schemas.microsoft.com/office/drawing/2014/main" id="{65109E64-AD79-D2F3-1A96-7E91C8202A24}"/>
              </a:ext>
            </a:extLst>
          </p:cNvPr>
          <p:cNvGrpSpPr/>
          <p:nvPr/>
        </p:nvGrpSpPr>
        <p:grpSpPr>
          <a:xfrm rot="16200000">
            <a:off x="3747267" y="2256147"/>
            <a:ext cx="2850178" cy="913505"/>
            <a:chOff x="809897" y="4280485"/>
            <a:chExt cx="6576511" cy="913981"/>
          </a:xfrm>
          <a:solidFill>
            <a:schemeClr val="accent4"/>
          </a:solidFill>
        </p:grpSpPr>
        <p:sp>
          <p:nvSpPr>
            <p:cNvPr id="59" name="Freeform 6530">
              <a:extLst>
                <a:ext uri="{FF2B5EF4-FFF2-40B4-BE49-F238E27FC236}">
                  <a16:creationId xmlns:a16="http://schemas.microsoft.com/office/drawing/2014/main" id="{D18B7A6C-DD64-618E-C529-89ECD5456515}"/>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0" name="Freeform 6543">
              <a:extLst>
                <a:ext uri="{FF2B5EF4-FFF2-40B4-BE49-F238E27FC236}">
                  <a16:creationId xmlns:a16="http://schemas.microsoft.com/office/drawing/2014/main" id="{4E76D7AE-6569-AAC8-6BF0-CD2CB985087F}"/>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1" name="Freeform 6530">
              <a:extLst>
                <a:ext uri="{FF2B5EF4-FFF2-40B4-BE49-F238E27FC236}">
                  <a16:creationId xmlns:a16="http://schemas.microsoft.com/office/drawing/2014/main" id="{D57E793A-E3CB-DEFD-242D-889EB1882762}"/>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2" name="Freeform 6543">
              <a:extLst>
                <a:ext uri="{FF2B5EF4-FFF2-40B4-BE49-F238E27FC236}">
                  <a16:creationId xmlns:a16="http://schemas.microsoft.com/office/drawing/2014/main" id="{A678A721-5787-76EA-B685-CA09DD685049}"/>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3" name="Freeform 6508">
              <a:extLst>
                <a:ext uri="{FF2B5EF4-FFF2-40B4-BE49-F238E27FC236}">
                  <a16:creationId xmlns:a16="http://schemas.microsoft.com/office/drawing/2014/main" id="{795C2457-3718-0709-8BA0-98557342EA23}"/>
                </a:ext>
              </a:extLst>
            </p:cNvPr>
            <p:cNvSpPr>
              <a:spLocks/>
            </p:cNvSpPr>
            <p:nvPr/>
          </p:nvSpPr>
          <p:spPr bwMode="gray">
            <a:xfrm>
              <a:off x="6421293" y="4760957"/>
              <a:ext cx="22151" cy="18986"/>
            </a:xfrm>
            <a:custGeom>
              <a:avLst/>
              <a:gdLst>
                <a:gd name="T0" fmla="*/ 0 w 7"/>
                <a:gd name="T1" fmla="*/ 6 h 6"/>
                <a:gd name="T2" fmla="*/ 6 w 7"/>
                <a:gd name="T3" fmla="*/ 4 h 6"/>
                <a:gd name="T4" fmla="*/ 7 w 7"/>
                <a:gd name="T5" fmla="*/ 0 h 6"/>
                <a:gd name="T6" fmla="*/ 2 w 7"/>
                <a:gd name="T7" fmla="*/ 0 h 6"/>
                <a:gd name="T8" fmla="*/ 0 w 7"/>
                <a:gd name="T9" fmla="*/ 6 h 6"/>
              </a:gdLst>
              <a:ahLst/>
              <a:cxnLst>
                <a:cxn ang="0">
                  <a:pos x="T0" y="T1"/>
                </a:cxn>
                <a:cxn ang="0">
                  <a:pos x="T2" y="T3"/>
                </a:cxn>
                <a:cxn ang="0">
                  <a:pos x="T4" y="T5"/>
                </a:cxn>
                <a:cxn ang="0">
                  <a:pos x="T6" y="T7"/>
                </a:cxn>
                <a:cxn ang="0">
                  <a:pos x="T8" y="T9"/>
                </a:cxn>
              </a:cxnLst>
              <a:rect l="0" t="0" r="r" b="b"/>
              <a:pathLst>
                <a:path w="7" h="6">
                  <a:moveTo>
                    <a:pt x="0" y="6"/>
                  </a:moveTo>
                  <a:lnTo>
                    <a:pt x="6" y="4"/>
                  </a:lnTo>
                  <a:lnTo>
                    <a:pt x="7" y="0"/>
                  </a:lnTo>
                  <a:lnTo>
                    <a:pt x="2" y="0"/>
                  </a:lnTo>
                  <a:lnTo>
                    <a:pt x="0" y="6"/>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4" name="Freeform 6509">
              <a:extLst>
                <a:ext uri="{FF2B5EF4-FFF2-40B4-BE49-F238E27FC236}">
                  <a16:creationId xmlns:a16="http://schemas.microsoft.com/office/drawing/2014/main" id="{177AD333-D7EC-19B2-E09D-2965EF9A74DF}"/>
                </a:ext>
              </a:extLst>
            </p:cNvPr>
            <p:cNvSpPr>
              <a:spLocks/>
            </p:cNvSpPr>
            <p:nvPr/>
          </p:nvSpPr>
          <p:spPr bwMode="gray">
            <a:xfrm>
              <a:off x="6551030" y="4805257"/>
              <a:ext cx="104421" cy="44300"/>
            </a:xfrm>
            <a:custGeom>
              <a:avLst/>
              <a:gdLst>
                <a:gd name="T0" fmla="*/ 28 w 33"/>
                <a:gd name="T1" fmla="*/ 3 h 14"/>
                <a:gd name="T2" fmla="*/ 26 w 33"/>
                <a:gd name="T3" fmla="*/ 0 h 14"/>
                <a:gd name="T4" fmla="*/ 15 w 33"/>
                <a:gd name="T5" fmla="*/ 0 h 14"/>
                <a:gd name="T6" fmla="*/ 9 w 33"/>
                <a:gd name="T7" fmla="*/ 0 h 14"/>
                <a:gd name="T8" fmla="*/ 6 w 33"/>
                <a:gd name="T9" fmla="*/ 0 h 14"/>
                <a:gd name="T10" fmla="*/ 4 w 33"/>
                <a:gd name="T11" fmla="*/ 0 h 14"/>
                <a:gd name="T12" fmla="*/ 0 w 33"/>
                <a:gd name="T13" fmla="*/ 3 h 14"/>
                <a:gd name="T14" fmla="*/ 4 w 33"/>
                <a:gd name="T15" fmla="*/ 7 h 14"/>
                <a:gd name="T16" fmla="*/ 6 w 33"/>
                <a:gd name="T17" fmla="*/ 7 h 14"/>
                <a:gd name="T18" fmla="*/ 7 w 33"/>
                <a:gd name="T19" fmla="*/ 7 h 14"/>
                <a:gd name="T20" fmla="*/ 9 w 33"/>
                <a:gd name="T21" fmla="*/ 9 h 14"/>
                <a:gd name="T22" fmla="*/ 11 w 33"/>
                <a:gd name="T23" fmla="*/ 13 h 14"/>
                <a:gd name="T24" fmla="*/ 15 w 33"/>
                <a:gd name="T25" fmla="*/ 13 h 14"/>
                <a:gd name="T26" fmla="*/ 17 w 33"/>
                <a:gd name="T27" fmla="*/ 13 h 14"/>
                <a:gd name="T28" fmla="*/ 20 w 33"/>
                <a:gd name="T29" fmla="*/ 14 h 14"/>
                <a:gd name="T30" fmla="*/ 22 w 33"/>
                <a:gd name="T31" fmla="*/ 11 h 14"/>
                <a:gd name="T32" fmla="*/ 22 w 33"/>
                <a:gd name="T33" fmla="*/ 11 h 14"/>
                <a:gd name="T34" fmla="*/ 24 w 33"/>
                <a:gd name="T35" fmla="*/ 13 h 14"/>
                <a:gd name="T36" fmla="*/ 26 w 33"/>
                <a:gd name="T37" fmla="*/ 11 h 14"/>
                <a:gd name="T38" fmla="*/ 26 w 33"/>
                <a:gd name="T39" fmla="*/ 9 h 14"/>
                <a:gd name="T40" fmla="*/ 28 w 33"/>
                <a:gd name="T41" fmla="*/ 11 h 14"/>
                <a:gd name="T42" fmla="*/ 33 w 33"/>
                <a:gd name="T43" fmla="*/ 11 h 14"/>
                <a:gd name="T44" fmla="*/ 33 w 33"/>
                <a:gd name="T45" fmla="*/ 7 h 14"/>
                <a:gd name="T46" fmla="*/ 32 w 33"/>
                <a:gd name="T47" fmla="*/ 5 h 14"/>
                <a:gd name="T48" fmla="*/ 28 w 33"/>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4">
                  <a:moveTo>
                    <a:pt x="28" y="3"/>
                  </a:moveTo>
                  <a:lnTo>
                    <a:pt x="26" y="0"/>
                  </a:lnTo>
                  <a:lnTo>
                    <a:pt x="15" y="0"/>
                  </a:lnTo>
                  <a:lnTo>
                    <a:pt x="9" y="0"/>
                  </a:lnTo>
                  <a:lnTo>
                    <a:pt x="6" y="0"/>
                  </a:lnTo>
                  <a:lnTo>
                    <a:pt x="4" y="0"/>
                  </a:lnTo>
                  <a:lnTo>
                    <a:pt x="0" y="3"/>
                  </a:lnTo>
                  <a:lnTo>
                    <a:pt x="4" y="7"/>
                  </a:lnTo>
                  <a:lnTo>
                    <a:pt x="6" y="7"/>
                  </a:lnTo>
                  <a:lnTo>
                    <a:pt x="7" y="7"/>
                  </a:lnTo>
                  <a:lnTo>
                    <a:pt x="9" y="9"/>
                  </a:lnTo>
                  <a:lnTo>
                    <a:pt x="11" y="13"/>
                  </a:lnTo>
                  <a:lnTo>
                    <a:pt x="15" y="13"/>
                  </a:lnTo>
                  <a:lnTo>
                    <a:pt x="17" y="13"/>
                  </a:lnTo>
                  <a:lnTo>
                    <a:pt x="20" y="14"/>
                  </a:lnTo>
                  <a:lnTo>
                    <a:pt x="22" y="11"/>
                  </a:lnTo>
                  <a:lnTo>
                    <a:pt x="22" y="11"/>
                  </a:lnTo>
                  <a:lnTo>
                    <a:pt x="24" y="13"/>
                  </a:lnTo>
                  <a:lnTo>
                    <a:pt x="26" y="11"/>
                  </a:lnTo>
                  <a:lnTo>
                    <a:pt x="26" y="9"/>
                  </a:lnTo>
                  <a:lnTo>
                    <a:pt x="28" y="11"/>
                  </a:lnTo>
                  <a:lnTo>
                    <a:pt x="33" y="11"/>
                  </a:lnTo>
                  <a:lnTo>
                    <a:pt x="33" y="7"/>
                  </a:lnTo>
                  <a:lnTo>
                    <a:pt x="32" y="5"/>
                  </a:lnTo>
                  <a:lnTo>
                    <a:pt x="28"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5" name="Freeform 6510">
              <a:extLst>
                <a:ext uri="{FF2B5EF4-FFF2-40B4-BE49-F238E27FC236}">
                  <a16:creationId xmlns:a16="http://schemas.microsoft.com/office/drawing/2014/main" id="{D11A6248-AA27-9D9D-9F24-3F6A368475DD}"/>
                </a:ext>
              </a:extLst>
            </p:cNvPr>
            <p:cNvSpPr>
              <a:spLocks/>
            </p:cNvSpPr>
            <p:nvPr/>
          </p:nvSpPr>
          <p:spPr bwMode="gray">
            <a:xfrm>
              <a:off x="6782025" y="4779943"/>
              <a:ext cx="28479" cy="25314"/>
            </a:xfrm>
            <a:custGeom>
              <a:avLst/>
              <a:gdLst>
                <a:gd name="T0" fmla="*/ 9 w 9"/>
                <a:gd name="T1" fmla="*/ 8 h 8"/>
                <a:gd name="T2" fmla="*/ 7 w 9"/>
                <a:gd name="T3" fmla="*/ 2 h 8"/>
                <a:gd name="T4" fmla="*/ 3 w 9"/>
                <a:gd name="T5" fmla="*/ 0 h 8"/>
                <a:gd name="T6" fmla="*/ 0 w 9"/>
                <a:gd name="T7" fmla="*/ 2 h 8"/>
                <a:gd name="T8" fmla="*/ 1 w 9"/>
                <a:gd name="T9" fmla="*/ 4 h 8"/>
                <a:gd name="T10" fmla="*/ 9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9" y="8"/>
                  </a:moveTo>
                  <a:lnTo>
                    <a:pt x="7" y="2"/>
                  </a:lnTo>
                  <a:lnTo>
                    <a:pt x="3" y="0"/>
                  </a:lnTo>
                  <a:lnTo>
                    <a:pt x="0" y="2"/>
                  </a:lnTo>
                  <a:lnTo>
                    <a:pt x="1" y="4"/>
                  </a:lnTo>
                  <a:lnTo>
                    <a:pt x="9"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6" name="Freeform 6512">
              <a:extLst>
                <a:ext uri="{FF2B5EF4-FFF2-40B4-BE49-F238E27FC236}">
                  <a16:creationId xmlns:a16="http://schemas.microsoft.com/office/drawing/2014/main" id="{34FC6AB2-EA5B-8046-C447-2A90D907465A}"/>
                </a:ext>
              </a:extLst>
            </p:cNvPr>
            <p:cNvSpPr>
              <a:spLocks/>
            </p:cNvSpPr>
            <p:nvPr/>
          </p:nvSpPr>
          <p:spPr bwMode="gray">
            <a:xfrm>
              <a:off x="6358008" y="4643877"/>
              <a:ext cx="34808" cy="28479"/>
            </a:xfrm>
            <a:custGeom>
              <a:avLst/>
              <a:gdLst>
                <a:gd name="T0" fmla="*/ 1 w 11"/>
                <a:gd name="T1" fmla="*/ 8 h 9"/>
                <a:gd name="T2" fmla="*/ 5 w 11"/>
                <a:gd name="T3" fmla="*/ 9 h 9"/>
                <a:gd name="T4" fmla="*/ 9 w 11"/>
                <a:gd name="T5" fmla="*/ 8 h 9"/>
                <a:gd name="T6" fmla="*/ 11 w 11"/>
                <a:gd name="T7" fmla="*/ 4 h 9"/>
                <a:gd name="T8" fmla="*/ 7 w 11"/>
                <a:gd name="T9" fmla="*/ 0 h 9"/>
                <a:gd name="T10" fmla="*/ 3 w 11"/>
                <a:gd name="T11" fmla="*/ 0 h 9"/>
                <a:gd name="T12" fmla="*/ 1 w 11"/>
                <a:gd name="T13" fmla="*/ 2 h 9"/>
                <a:gd name="T14" fmla="*/ 3 w 11"/>
                <a:gd name="T15" fmla="*/ 6 h 9"/>
                <a:gd name="T16" fmla="*/ 0 w 11"/>
                <a:gd name="T17" fmla="*/ 2 h 9"/>
                <a:gd name="T18" fmla="*/ 1 w 11"/>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1" y="8"/>
                  </a:moveTo>
                  <a:lnTo>
                    <a:pt x="5" y="9"/>
                  </a:lnTo>
                  <a:lnTo>
                    <a:pt x="9" y="8"/>
                  </a:lnTo>
                  <a:lnTo>
                    <a:pt x="11" y="4"/>
                  </a:lnTo>
                  <a:lnTo>
                    <a:pt x="7" y="0"/>
                  </a:lnTo>
                  <a:lnTo>
                    <a:pt x="3" y="0"/>
                  </a:lnTo>
                  <a:lnTo>
                    <a:pt x="1" y="2"/>
                  </a:lnTo>
                  <a:lnTo>
                    <a:pt x="3" y="6"/>
                  </a:lnTo>
                  <a:lnTo>
                    <a:pt x="0" y="2"/>
                  </a:lnTo>
                  <a:lnTo>
                    <a:pt x="1"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7" name="Freeform 6516">
              <a:extLst>
                <a:ext uri="{FF2B5EF4-FFF2-40B4-BE49-F238E27FC236}">
                  <a16:creationId xmlns:a16="http://schemas.microsoft.com/office/drawing/2014/main" id="{76D0C2C8-6BD1-DA48-C8F1-8B5BD98DA3A6}"/>
                </a:ext>
              </a:extLst>
            </p:cNvPr>
            <p:cNvSpPr>
              <a:spLocks/>
            </p:cNvSpPr>
            <p:nvPr/>
          </p:nvSpPr>
          <p:spPr bwMode="gray">
            <a:xfrm>
              <a:off x="6791517" y="4621727"/>
              <a:ext cx="31643" cy="15822"/>
            </a:xfrm>
            <a:custGeom>
              <a:avLst/>
              <a:gdLst>
                <a:gd name="T0" fmla="*/ 4 w 10"/>
                <a:gd name="T1" fmla="*/ 3 h 5"/>
                <a:gd name="T2" fmla="*/ 8 w 10"/>
                <a:gd name="T3" fmla="*/ 5 h 5"/>
                <a:gd name="T4" fmla="*/ 10 w 10"/>
                <a:gd name="T5" fmla="*/ 2 h 5"/>
                <a:gd name="T6" fmla="*/ 4 w 10"/>
                <a:gd name="T7" fmla="*/ 0 h 5"/>
                <a:gd name="T8" fmla="*/ 0 w 10"/>
                <a:gd name="T9" fmla="*/ 2 h 5"/>
                <a:gd name="T10" fmla="*/ 2 w 10"/>
                <a:gd name="T11" fmla="*/ 3 h 5"/>
                <a:gd name="T12" fmla="*/ 4 w 10"/>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4" y="3"/>
                  </a:moveTo>
                  <a:lnTo>
                    <a:pt x="8" y="5"/>
                  </a:lnTo>
                  <a:lnTo>
                    <a:pt x="10" y="2"/>
                  </a:lnTo>
                  <a:lnTo>
                    <a:pt x="4" y="0"/>
                  </a:lnTo>
                  <a:lnTo>
                    <a:pt x="0" y="2"/>
                  </a:lnTo>
                  <a:lnTo>
                    <a:pt x="2" y="3"/>
                  </a:lnTo>
                  <a:lnTo>
                    <a:pt x="4"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8" name="Freeform 6518">
              <a:extLst>
                <a:ext uri="{FF2B5EF4-FFF2-40B4-BE49-F238E27FC236}">
                  <a16:creationId xmlns:a16="http://schemas.microsoft.com/office/drawing/2014/main" id="{9718CCBC-9F4B-6E23-EF10-AC2010E3960C}"/>
                </a:ext>
              </a:extLst>
            </p:cNvPr>
            <p:cNvSpPr>
              <a:spLocks/>
            </p:cNvSpPr>
            <p:nvPr/>
          </p:nvSpPr>
          <p:spPr bwMode="gray">
            <a:xfrm>
              <a:off x="6763040" y="4656534"/>
              <a:ext cx="47465" cy="47465"/>
            </a:xfrm>
            <a:custGeom>
              <a:avLst/>
              <a:gdLst>
                <a:gd name="T0" fmla="*/ 2 w 15"/>
                <a:gd name="T1" fmla="*/ 9 h 15"/>
                <a:gd name="T2" fmla="*/ 0 w 15"/>
                <a:gd name="T3" fmla="*/ 15 h 15"/>
                <a:gd name="T4" fmla="*/ 9 w 15"/>
                <a:gd name="T5" fmla="*/ 13 h 15"/>
                <a:gd name="T6" fmla="*/ 13 w 15"/>
                <a:gd name="T7" fmla="*/ 9 h 15"/>
                <a:gd name="T8" fmla="*/ 13 w 15"/>
                <a:gd name="T9" fmla="*/ 5 h 15"/>
                <a:gd name="T10" fmla="*/ 15 w 15"/>
                <a:gd name="T11" fmla="*/ 7 h 15"/>
                <a:gd name="T12" fmla="*/ 15 w 15"/>
                <a:gd name="T13" fmla="*/ 0 h 15"/>
                <a:gd name="T14" fmla="*/ 9 w 15"/>
                <a:gd name="T15" fmla="*/ 4 h 15"/>
                <a:gd name="T16" fmla="*/ 11 w 15"/>
                <a:gd name="T17" fmla="*/ 5 h 15"/>
                <a:gd name="T18" fmla="*/ 9 w 15"/>
                <a:gd name="T19" fmla="*/ 5 h 15"/>
                <a:gd name="T20" fmla="*/ 9 w 15"/>
                <a:gd name="T21" fmla="*/ 7 h 15"/>
                <a:gd name="T22" fmla="*/ 6 w 15"/>
                <a:gd name="T23" fmla="*/ 5 h 15"/>
                <a:gd name="T24" fmla="*/ 2 w 15"/>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2" y="9"/>
                  </a:moveTo>
                  <a:lnTo>
                    <a:pt x="0" y="15"/>
                  </a:lnTo>
                  <a:lnTo>
                    <a:pt x="9" y="13"/>
                  </a:lnTo>
                  <a:lnTo>
                    <a:pt x="13" y="9"/>
                  </a:lnTo>
                  <a:lnTo>
                    <a:pt x="13" y="5"/>
                  </a:lnTo>
                  <a:lnTo>
                    <a:pt x="15" y="7"/>
                  </a:lnTo>
                  <a:lnTo>
                    <a:pt x="15" y="0"/>
                  </a:lnTo>
                  <a:lnTo>
                    <a:pt x="9" y="4"/>
                  </a:lnTo>
                  <a:lnTo>
                    <a:pt x="11" y="5"/>
                  </a:lnTo>
                  <a:lnTo>
                    <a:pt x="9" y="5"/>
                  </a:lnTo>
                  <a:lnTo>
                    <a:pt x="9" y="7"/>
                  </a:lnTo>
                  <a:lnTo>
                    <a:pt x="6" y="5"/>
                  </a:lnTo>
                  <a:lnTo>
                    <a:pt x="2" y="9"/>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69" name="Freeform 6528">
              <a:extLst>
                <a:ext uri="{FF2B5EF4-FFF2-40B4-BE49-F238E27FC236}">
                  <a16:creationId xmlns:a16="http://schemas.microsoft.com/office/drawing/2014/main" id="{D87D4729-A2EF-C79E-E9F0-073788262063}"/>
                </a:ext>
              </a:extLst>
            </p:cNvPr>
            <p:cNvSpPr>
              <a:spLocks/>
            </p:cNvSpPr>
            <p:nvPr/>
          </p:nvSpPr>
          <p:spPr bwMode="gray">
            <a:xfrm>
              <a:off x="6975048" y="5080552"/>
              <a:ext cx="22151" cy="25314"/>
            </a:xfrm>
            <a:custGeom>
              <a:avLst/>
              <a:gdLst>
                <a:gd name="T0" fmla="*/ 0 w 7"/>
                <a:gd name="T1" fmla="*/ 0 h 8"/>
                <a:gd name="T2" fmla="*/ 2 w 7"/>
                <a:gd name="T3" fmla="*/ 4 h 8"/>
                <a:gd name="T4" fmla="*/ 4 w 7"/>
                <a:gd name="T5" fmla="*/ 4 h 8"/>
                <a:gd name="T6" fmla="*/ 6 w 7"/>
                <a:gd name="T7" fmla="*/ 8 h 8"/>
                <a:gd name="T8" fmla="*/ 7 w 7"/>
                <a:gd name="T9" fmla="*/ 2 h 8"/>
                <a:gd name="T10" fmla="*/ 4 w 7"/>
                <a:gd name="T11" fmla="*/ 0 h 8"/>
                <a:gd name="T12" fmla="*/ 0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0"/>
                  </a:moveTo>
                  <a:lnTo>
                    <a:pt x="2" y="4"/>
                  </a:lnTo>
                  <a:lnTo>
                    <a:pt x="4" y="4"/>
                  </a:lnTo>
                  <a:lnTo>
                    <a:pt x="6" y="8"/>
                  </a:lnTo>
                  <a:lnTo>
                    <a:pt x="7" y="2"/>
                  </a:lnTo>
                  <a:lnTo>
                    <a:pt x="4" y="0"/>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0" name="Freeform 6529">
              <a:extLst>
                <a:ext uri="{FF2B5EF4-FFF2-40B4-BE49-F238E27FC236}">
                  <a16:creationId xmlns:a16="http://schemas.microsoft.com/office/drawing/2014/main" id="{6395C5C8-5FE9-3187-CC7A-F4215BB0AEF9}"/>
                </a:ext>
              </a:extLst>
            </p:cNvPr>
            <p:cNvSpPr>
              <a:spLocks/>
            </p:cNvSpPr>
            <p:nvPr/>
          </p:nvSpPr>
          <p:spPr bwMode="gray">
            <a:xfrm>
              <a:off x="6899104" y="5064730"/>
              <a:ext cx="34808" cy="15822"/>
            </a:xfrm>
            <a:custGeom>
              <a:avLst/>
              <a:gdLst>
                <a:gd name="T0" fmla="*/ 0 w 11"/>
                <a:gd name="T1" fmla="*/ 0 h 5"/>
                <a:gd name="T2" fmla="*/ 4 w 11"/>
                <a:gd name="T3" fmla="*/ 5 h 5"/>
                <a:gd name="T4" fmla="*/ 11 w 11"/>
                <a:gd name="T5" fmla="*/ 5 h 5"/>
                <a:gd name="T6" fmla="*/ 5 w 11"/>
                <a:gd name="T7" fmla="*/ 1 h 5"/>
                <a:gd name="T8" fmla="*/ 0 w 11"/>
                <a:gd name="T9" fmla="*/ 0 h 5"/>
              </a:gdLst>
              <a:ahLst/>
              <a:cxnLst>
                <a:cxn ang="0">
                  <a:pos x="T0" y="T1"/>
                </a:cxn>
                <a:cxn ang="0">
                  <a:pos x="T2" y="T3"/>
                </a:cxn>
                <a:cxn ang="0">
                  <a:pos x="T4" y="T5"/>
                </a:cxn>
                <a:cxn ang="0">
                  <a:pos x="T6" y="T7"/>
                </a:cxn>
                <a:cxn ang="0">
                  <a:pos x="T8" y="T9"/>
                </a:cxn>
              </a:cxnLst>
              <a:rect l="0" t="0" r="r" b="b"/>
              <a:pathLst>
                <a:path w="11" h="5">
                  <a:moveTo>
                    <a:pt x="0" y="0"/>
                  </a:moveTo>
                  <a:lnTo>
                    <a:pt x="4" y="5"/>
                  </a:lnTo>
                  <a:lnTo>
                    <a:pt x="11" y="5"/>
                  </a:lnTo>
                  <a:lnTo>
                    <a:pt x="5" y="1"/>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1" name="Freeform 6530">
              <a:extLst>
                <a:ext uri="{FF2B5EF4-FFF2-40B4-BE49-F238E27FC236}">
                  <a16:creationId xmlns:a16="http://schemas.microsoft.com/office/drawing/2014/main" id="{8CE61F0B-0461-8188-77BA-93A982869B77}"/>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2" name="Freeform 6531">
              <a:extLst>
                <a:ext uri="{FF2B5EF4-FFF2-40B4-BE49-F238E27FC236}">
                  <a16:creationId xmlns:a16="http://schemas.microsoft.com/office/drawing/2014/main" id="{1ACB2E20-A86D-ED09-8324-FA53F108C841}"/>
                </a:ext>
              </a:extLst>
            </p:cNvPr>
            <p:cNvSpPr>
              <a:spLocks/>
            </p:cNvSpPr>
            <p:nvPr/>
          </p:nvSpPr>
          <p:spPr bwMode="gray">
            <a:xfrm>
              <a:off x="6946568" y="5074223"/>
              <a:ext cx="28479" cy="25314"/>
            </a:xfrm>
            <a:custGeom>
              <a:avLst/>
              <a:gdLst>
                <a:gd name="T0" fmla="*/ 2 w 9"/>
                <a:gd name="T1" fmla="*/ 0 h 8"/>
                <a:gd name="T2" fmla="*/ 0 w 9"/>
                <a:gd name="T3" fmla="*/ 2 h 8"/>
                <a:gd name="T4" fmla="*/ 2 w 9"/>
                <a:gd name="T5" fmla="*/ 6 h 8"/>
                <a:gd name="T6" fmla="*/ 5 w 9"/>
                <a:gd name="T7" fmla="*/ 8 h 8"/>
                <a:gd name="T8" fmla="*/ 9 w 9"/>
                <a:gd name="T9" fmla="*/ 4 h 8"/>
                <a:gd name="T10" fmla="*/ 3 w 9"/>
                <a:gd name="T11" fmla="*/ 4 h 8"/>
                <a:gd name="T12" fmla="*/ 2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0"/>
                  </a:moveTo>
                  <a:lnTo>
                    <a:pt x="0" y="2"/>
                  </a:lnTo>
                  <a:lnTo>
                    <a:pt x="2" y="6"/>
                  </a:lnTo>
                  <a:lnTo>
                    <a:pt x="5" y="8"/>
                  </a:lnTo>
                  <a:lnTo>
                    <a:pt x="9" y="4"/>
                  </a:lnTo>
                  <a:lnTo>
                    <a:pt x="3" y="4"/>
                  </a:lnTo>
                  <a:lnTo>
                    <a:pt x="2"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3" name="Freeform 6538">
              <a:extLst>
                <a:ext uri="{FF2B5EF4-FFF2-40B4-BE49-F238E27FC236}">
                  <a16:creationId xmlns:a16="http://schemas.microsoft.com/office/drawing/2014/main" id="{5493ABC7-AE46-E072-1A08-DCD13EE34889}"/>
                </a:ext>
              </a:extLst>
            </p:cNvPr>
            <p:cNvSpPr>
              <a:spLocks/>
            </p:cNvSpPr>
            <p:nvPr/>
          </p:nvSpPr>
          <p:spPr bwMode="gray">
            <a:xfrm>
              <a:off x="7250342" y="4874872"/>
              <a:ext cx="18986" cy="15822"/>
            </a:xfrm>
            <a:custGeom>
              <a:avLst/>
              <a:gdLst>
                <a:gd name="T0" fmla="*/ 0 w 6"/>
                <a:gd name="T1" fmla="*/ 5 h 5"/>
                <a:gd name="T2" fmla="*/ 6 w 6"/>
                <a:gd name="T3" fmla="*/ 5 h 5"/>
                <a:gd name="T4" fmla="*/ 2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5"/>
                  </a:lnTo>
                  <a:lnTo>
                    <a:pt x="2" y="0"/>
                  </a:lnTo>
                  <a:lnTo>
                    <a:pt x="0" y="5"/>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4" name="Freeform 6539">
              <a:extLst>
                <a:ext uri="{FF2B5EF4-FFF2-40B4-BE49-F238E27FC236}">
                  <a16:creationId xmlns:a16="http://schemas.microsoft.com/office/drawing/2014/main" id="{26304797-6CBC-7F50-A8A2-BB14BE723AC2}"/>
                </a:ext>
              </a:extLst>
            </p:cNvPr>
            <p:cNvSpPr>
              <a:spLocks noEditPoints="1"/>
            </p:cNvSpPr>
            <p:nvPr/>
          </p:nvSpPr>
          <p:spPr bwMode="gray">
            <a:xfrm>
              <a:off x="7269328" y="4887529"/>
              <a:ext cx="41136" cy="47465"/>
            </a:xfrm>
            <a:custGeom>
              <a:avLst/>
              <a:gdLst>
                <a:gd name="T0" fmla="*/ 13 w 13"/>
                <a:gd name="T1" fmla="*/ 7 h 15"/>
                <a:gd name="T2" fmla="*/ 13 w 13"/>
                <a:gd name="T3" fmla="*/ 7 h 15"/>
                <a:gd name="T4" fmla="*/ 9 w 13"/>
                <a:gd name="T5" fmla="*/ 0 h 15"/>
                <a:gd name="T6" fmla="*/ 6 w 13"/>
                <a:gd name="T7" fmla="*/ 3 h 15"/>
                <a:gd name="T8" fmla="*/ 6 w 13"/>
                <a:gd name="T9" fmla="*/ 3 h 15"/>
                <a:gd name="T10" fmla="*/ 2 w 13"/>
                <a:gd name="T11" fmla="*/ 3 h 15"/>
                <a:gd name="T12" fmla="*/ 0 w 13"/>
                <a:gd name="T13" fmla="*/ 7 h 15"/>
                <a:gd name="T14" fmla="*/ 6 w 13"/>
                <a:gd name="T15" fmla="*/ 15 h 15"/>
                <a:gd name="T16" fmla="*/ 6 w 13"/>
                <a:gd name="T17" fmla="*/ 11 h 15"/>
                <a:gd name="T18" fmla="*/ 11 w 13"/>
                <a:gd name="T19" fmla="*/ 15 h 15"/>
                <a:gd name="T20" fmla="*/ 13 w 13"/>
                <a:gd name="T21" fmla="*/ 7 h 15"/>
                <a:gd name="T22" fmla="*/ 8 w 13"/>
                <a:gd name="T23" fmla="*/ 7 h 15"/>
                <a:gd name="T24" fmla="*/ 11 w 13"/>
                <a:gd name="T25" fmla="*/ 7 h 15"/>
                <a:gd name="T26" fmla="*/ 6 w 13"/>
                <a:gd name="T27" fmla="*/ 11 h 15"/>
                <a:gd name="T28" fmla="*/ 8 w 13"/>
                <a:gd name="T2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13" y="7"/>
                  </a:moveTo>
                  <a:lnTo>
                    <a:pt x="13" y="7"/>
                  </a:lnTo>
                  <a:lnTo>
                    <a:pt x="9" y="0"/>
                  </a:lnTo>
                  <a:lnTo>
                    <a:pt x="6" y="3"/>
                  </a:lnTo>
                  <a:lnTo>
                    <a:pt x="6" y="3"/>
                  </a:lnTo>
                  <a:lnTo>
                    <a:pt x="2" y="3"/>
                  </a:lnTo>
                  <a:lnTo>
                    <a:pt x="0" y="7"/>
                  </a:lnTo>
                  <a:lnTo>
                    <a:pt x="6" y="15"/>
                  </a:lnTo>
                  <a:lnTo>
                    <a:pt x="6" y="11"/>
                  </a:lnTo>
                  <a:lnTo>
                    <a:pt x="11" y="15"/>
                  </a:lnTo>
                  <a:lnTo>
                    <a:pt x="13" y="7"/>
                  </a:lnTo>
                  <a:close/>
                  <a:moveTo>
                    <a:pt x="8" y="7"/>
                  </a:moveTo>
                  <a:lnTo>
                    <a:pt x="11" y="7"/>
                  </a:lnTo>
                  <a:lnTo>
                    <a:pt x="6" y="11"/>
                  </a:lnTo>
                  <a:lnTo>
                    <a:pt x="8" y="7"/>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5" name="Freeform 6540">
              <a:extLst>
                <a:ext uri="{FF2B5EF4-FFF2-40B4-BE49-F238E27FC236}">
                  <a16:creationId xmlns:a16="http://schemas.microsoft.com/office/drawing/2014/main" id="{FF630146-BFEB-9676-B2A1-9C0977A36A03}"/>
                </a:ext>
              </a:extLst>
            </p:cNvPr>
            <p:cNvSpPr>
              <a:spLocks/>
            </p:cNvSpPr>
            <p:nvPr/>
          </p:nvSpPr>
          <p:spPr bwMode="gray">
            <a:xfrm>
              <a:off x="7288315" y="4928666"/>
              <a:ext cx="15822" cy="34808"/>
            </a:xfrm>
            <a:custGeom>
              <a:avLst/>
              <a:gdLst>
                <a:gd name="T0" fmla="*/ 1 w 3"/>
                <a:gd name="T1" fmla="*/ 1 h 6"/>
                <a:gd name="T2" fmla="*/ 0 w 3"/>
                <a:gd name="T3" fmla="*/ 2 h 6"/>
                <a:gd name="T4" fmla="*/ 0 w 3"/>
                <a:gd name="T5" fmla="*/ 3 h 6"/>
                <a:gd name="T6" fmla="*/ 0 w 3"/>
                <a:gd name="T7" fmla="*/ 6 h 6"/>
                <a:gd name="T8" fmla="*/ 3 w 3"/>
                <a:gd name="T9" fmla="*/ 5 h 6"/>
                <a:gd name="T10" fmla="*/ 3 w 3"/>
                <a:gd name="T11" fmla="*/ 2 h 6"/>
                <a:gd name="T12" fmla="*/ 1 w 3"/>
                <a:gd name="T13" fmla="*/ 0 h 6"/>
                <a:gd name="T14" fmla="*/ 1 w 3"/>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1"/>
                  </a:moveTo>
                  <a:cubicBezTo>
                    <a:pt x="1" y="1"/>
                    <a:pt x="0" y="2"/>
                    <a:pt x="0" y="2"/>
                  </a:cubicBezTo>
                  <a:cubicBezTo>
                    <a:pt x="0" y="3"/>
                    <a:pt x="0" y="3"/>
                    <a:pt x="0" y="3"/>
                  </a:cubicBezTo>
                  <a:cubicBezTo>
                    <a:pt x="0" y="6"/>
                    <a:pt x="0" y="6"/>
                    <a:pt x="0" y="6"/>
                  </a:cubicBezTo>
                  <a:cubicBezTo>
                    <a:pt x="3" y="5"/>
                    <a:pt x="3" y="5"/>
                    <a:pt x="3" y="5"/>
                  </a:cubicBezTo>
                  <a:cubicBezTo>
                    <a:pt x="3" y="2"/>
                    <a:pt x="3" y="2"/>
                    <a:pt x="3" y="2"/>
                  </a:cubicBezTo>
                  <a:cubicBezTo>
                    <a:pt x="1" y="0"/>
                    <a:pt x="1" y="0"/>
                    <a:pt x="1" y="0"/>
                  </a:cubicBezTo>
                  <a:lnTo>
                    <a:pt x="1" y="1"/>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6" name="Freeform 6541">
              <a:extLst>
                <a:ext uri="{FF2B5EF4-FFF2-40B4-BE49-F238E27FC236}">
                  <a16:creationId xmlns:a16="http://schemas.microsoft.com/office/drawing/2014/main" id="{D1FF3B96-5D29-6C12-BDF8-1A59275B82A2}"/>
                </a:ext>
              </a:extLst>
            </p:cNvPr>
            <p:cNvSpPr>
              <a:spLocks/>
            </p:cNvSpPr>
            <p:nvPr/>
          </p:nvSpPr>
          <p:spPr bwMode="gray">
            <a:xfrm>
              <a:off x="7364257" y="5033087"/>
              <a:ext cx="22151" cy="25314"/>
            </a:xfrm>
            <a:custGeom>
              <a:avLst/>
              <a:gdLst>
                <a:gd name="T0" fmla="*/ 0 w 7"/>
                <a:gd name="T1" fmla="*/ 4 h 8"/>
                <a:gd name="T2" fmla="*/ 2 w 7"/>
                <a:gd name="T3" fmla="*/ 8 h 8"/>
                <a:gd name="T4" fmla="*/ 7 w 7"/>
                <a:gd name="T5" fmla="*/ 8 h 8"/>
                <a:gd name="T6" fmla="*/ 7 w 7"/>
                <a:gd name="T7" fmla="*/ 4 h 8"/>
                <a:gd name="T8" fmla="*/ 4 w 7"/>
                <a:gd name="T9" fmla="*/ 0 h 8"/>
                <a:gd name="T10" fmla="*/ 0 w 7"/>
                <a:gd name="T11" fmla="*/ 4 h 8"/>
              </a:gdLst>
              <a:ahLst/>
              <a:cxnLst>
                <a:cxn ang="0">
                  <a:pos x="T0" y="T1"/>
                </a:cxn>
                <a:cxn ang="0">
                  <a:pos x="T2" y="T3"/>
                </a:cxn>
                <a:cxn ang="0">
                  <a:pos x="T4" y="T5"/>
                </a:cxn>
                <a:cxn ang="0">
                  <a:pos x="T6" y="T7"/>
                </a:cxn>
                <a:cxn ang="0">
                  <a:pos x="T8" y="T9"/>
                </a:cxn>
                <a:cxn ang="0">
                  <a:pos x="T10" y="T11"/>
                </a:cxn>
              </a:cxnLst>
              <a:rect l="0" t="0" r="r" b="b"/>
              <a:pathLst>
                <a:path w="7" h="8">
                  <a:moveTo>
                    <a:pt x="0" y="4"/>
                  </a:moveTo>
                  <a:lnTo>
                    <a:pt x="2" y="8"/>
                  </a:lnTo>
                  <a:lnTo>
                    <a:pt x="7" y="8"/>
                  </a:lnTo>
                  <a:lnTo>
                    <a:pt x="7" y="4"/>
                  </a:lnTo>
                  <a:lnTo>
                    <a:pt x="4" y="0"/>
                  </a:lnTo>
                  <a:lnTo>
                    <a:pt x="0" y="4"/>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7" name="Freeform 6542">
              <a:extLst>
                <a:ext uri="{FF2B5EF4-FFF2-40B4-BE49-F238E27FC236}">
                  <a16:creationId xmlns:a16="http://schemas.microsoft.com/office/drawing/2014/main" id="{FAE14F7D-54F5-CCAE-1F88-45BE10746C72}"/>
                </a:ext>
              </a:extLst>
            </p:cNvPr>
            <p:cNvSpPr>
              <a:spLocks/>
            </p:cNvSpPr>
            <p:nvPr/>
          </p:nvSpPr>
          <p:spPr bwMode="gray">
            <a:xfrm>
              <a:off x="7269328" y="4963472"/>
              <a:ext cx="47465" cy="142394"/>
            </a:xfrm>
            <a:custGeom>
              <a:avLst/>
              <a:gdLst>
                <a:gd name="T0" fmla="*/ 4 w 8"/>
                <a:gd name="T1" fmla="*/ 22 h 24"/>
                <a:gd name="T2" fmla="*/ 3 w 8"/>
                <a:gd name="T3" fmla="*/ 21 h 24"/>
                <a:gd name="T4" fmla="*/ 5 w 8"/>
                <a:gd name="T5" fmla="*/ 21 h 24"/>
                <a:gd name="T6" fmla="*/ 4 w 8"/>
                <a:gd name="T7" fmla="*/ 18 h 24"/>
                <a:gd name="T8" fmla="*/ 6 w 8"/>
                <a:gd name="T9" fmla="*/ 14 h 24"/>
                <a:gd name="T10" fmla="*/ 5 w 8"/>
                <a:gd name="T11" fmla="*/ 11 h 24"/>
                <a:gd name="T12" fmla="*/ 7 w 8"/>
                <a:gd name="T13" fmla="*/ 12 h 24"/>
                <a:gd name="T14" fmla="*/ 8 w 8"/>
                <a:gd name="T15" fmla="*/ 9 h 24"/>
                <a:gd name="T16" fmla="*/ 7 w 8"/>
                <a:gd name="T17" fmla="*/ 6 h 24"/>
                <a:gd name="T18" fmla="*/ 8 w 8"/>
                <a:gd name="T19" fmla="*/ 6 h 24"/>
                <a:gd name="T20" fmla="*/ 8 w 8"/>
                <a:gd name="T21" fmla="*/ 4 h 24"/>
                <a:gd name="T22" fmla="*/ 7 w 8"/>
                <a:gd name="T23" fmla="*/ 1 h 24"/>
                <a:gd name="T24" fmla="*/ 3 w 8"/>
                <a:gd name="T25" fmla="*/ 0 h 24"/>
                <a:gd name="T26" fmla="*/ 3 w 8"/>
                <a:gd name="T27" fmla="*/ 2 h 24"/>
                <a:gd name="T28" fmla="*/ 5 w 8"/>
                <a:gd name="T29" fmla="*/ 4 h 24"/>
                <a:gd name="T30" fmla="*/ 5 w 8"/>
                <a:gd name="T31" fmla="*/ 5 h 24"/>
                <a:gd name="T32" fmla="*/ 6 w 8"/>
                <a:gd name="T33" fmla="*/ 6 h 24"/>
                <a:gd name="T34" fmla="*/ 7 w 8"/>
                <a:gd name="T35" fmla="*/ 6 h 24"/>
                <a:gd name="T36" fmla="*/ 5 w 8"/>
                <a:gd name="T37" fmla="*/ 9 h 24"/>
                <a:gd name="T38" fmla="*/ 5 w 8"/>
                <a:gd name="T39" fmla="*/ 10 h 24"/>
                <a:gd name="T40" fmla="*/ 5 w 8"/>
                <a:gd name="T41" fmla="*/ 10 h 24"/>
                <a:gd name="T42" fmla="*/ 4 w 8"/>
                <a:gd name="T43" fmla="*/ 17 h 24"/>
                <a:gd name="T44" fmla="*/ 3 w 8"/>
                <a:gd name="T45" fmla="*/ 16 h 24"/>
                <a:gd name="T46" fmla="*/ 3 w 8"/>
                <a:gd name="T47" fmla="*/ 19 h 24"/>
                <a:gd name="T48" fmla="*/ 3 w 8"/>
                <a:gd name="T49" fmla="*/ 20 h 24"/>
                <a:gd name="T50" fmla="*/ 3 w 8"/>
                <a:gd name="T51" fmla="*/ 20 h 24"/>
                <a:gd name="T52" fmla="*/ 0 w 8"/>
                <a:gd name="T53" fmla="*/ 21 h 24"/>
                <a:gd name="T54" fmla="*/ 0 w 8"/>
                <a:gd name="T55" fmla="*/ 24 h 24"/>
                <a:gd name="T56" fmla="*/ 2 w 8"/>
                <a:gd name="T57" fmla="*/ 24 h 24"/>
                <a:gd name="T58" fmla="*/ 4 w 8"/>
                <a:gd name="T5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24">
                  <a:moveTo>
                    <a:pt x="4" y="22"/>
                  </a:moveTo>
                  <a:cubicBezTo>
                    <a:pt x="3" y="21"/>
                    <a:pt x="3" y="21"/>
                    <a:pt x="3" y="21"/>
                  </a:cubicBezTo>
                  <a:cubicBezTo>
                    <a:pt x="5" y="21"/>
                    <a:pt x="5" y="21"/>
                    <a:pt x="5" y="21"/>
                  </a:cubicBezTo>
                  <a:cubicBezTo>
                    <a:pt x="4" y="18"/>
                    <a:pt x="4" y="18"/>
                    <a:pt x="4" y="18"/>
                  </a:cubicBezTo>
                  <a:cubicBezTo>
                    <a:pt x="6" y="14"/>
                    <a:pt x="6" y="14"/>
                    <a:pt x="6" y="14"/>
                  </a:cubicBezTo>
                  <a:cubicBezTo>
                    <a:pt x="5" y="11"/>
                    <a:pt x="5" y="11"/>
                    <a:pt x="5" y="11"/>
                  </a:cubicBezTo>
                  <a:cubicBezTo>
                    <a:pt x="7" y="12"/>
                    <a:pt x="7" y="12"/>
                    <a:pt x="7" y="12"/>
                  </a:cubicBezTo>
                  <a:cubicBezTo>
                    <a:pt x="8" y="9"/>
                    <a:pt x="8" y="9"/>
                    <a:pt x="8" y="9"/>
                  </a:cubicBezTo>
                  <a:cubicBezTo>
                    <a:pt x="7" y="6"/>
                    <a:pt x="7" y="6"/>
                    <a:pt x="7" y="6"/>
                  </a:cubicBezTo>
                  <a:cubicBezTo>
                    <a:pt x="8" y="6"/>
                    <a:pt x="8" y="6"/>
                    <a:pt x="8" y="6"/>
                  </a:cubicBezTo>
                  <a:cubicBezTo>
                    <a:pt x="8" y="4"/>
                    <a:pt x="8" y="4"/>
                    <a:pt x="8" y="4"/>
                  </a:cubicBezTo>
                  <a:cubicBezTo>
                    <a:pt x="7" y="1"/>
                    <a:pt x="7" y="1"/>
                    <a:pt x="7" y="1"/>
                  </a:cubicBezTo>
                  <a:cubicBezTo>
                    <a:pt x="3" y="0"/>
                    <a:pt x="3" y="0"/>
                    <a:pt x="3" y="0"/>
                  </a:cubicBezTo>
                  <a:cubicBezTo>
                    <a:pt x="3" y="2"/>
                    <a:pt x="3" y="2"/>
                    <a:pt x="3" y="2"/>
                  </a:cubicBezTo>
                  <a:cubicBezTo>
                    <a:pt x="5" y="4"/>
                    <a:pt x="5" y="4"/>
                    <a:pt x="5" y="4"/>
                  </a:cubicBezTo>
                  <a:cubicBezTo>
                    <a:pt x="5" y="5"/>
                    <a:pt x="5" y="5"/>
                    <a:pt x="5" y="5"/>
                  </a:cubicBezTo>
                  <a:cubicBezTo>
                    <a:pt x="6" y="6"/>
                    <a:pt x="6" y="6"/>
                    <a:pt x="6" y="6"/>
                  </a:cubicBezTo>
                  <a:cubicBezTo>
                    <a:pt x="7" y="6"/>
                    <a:pt x="7" y="6"/>
                    <a:pt x="7" y="6"/>
                  </a:cubicBezTo>
                  <a:cubicBezTo>
                    <a:pt x="5" y="9"/>
                    <a:pt x="5" y="9"/>
                    <a:pt x="5" y="9"/>
                  </a:cubicBezTo>
                  <a:cubicBezTo>
                    <a:pt x="5" y="10"/>
                    <a:pt x="5" y="10"/>
                    <a:pt x="5" y="10"/>
                  </a:cubicBezTo>
                  <a:cubicBezTo>
                    <a:pt x="5" y="10"/>
                    <a:pt x="5" y="10"/>
                    <a:pt x="5" y="10"/>
                  </a:cubicBezTo>
                  <a:cubicBezTo>
                    <a:pt x="4" y="17"/>
                    <a:pt x="4" y="17"/>
                    <a:pt x="4" y="17"/>
                  </a:cubicBezTo>
                  <a:cubicBezTo>
                    <a:pt x="3" y="16"/>
                    <a:pt x="3" y="16"/>
                    <a:pt x="3" y="16"/>
                  </a:cubicBezTo>
                  <a:cubicBezTo>
                    <a:pt x="3" y="19"/>
                    <a:pt x="3" y="19"/>
                    <a:pt x="3" y="19"/>
                  </a:cubicBezTo>
                  <a:cubicBezTo>
                    <a:pt x="3" y="19"/>
                    <a:pt x="3" y="20"/>
                    <a:pt x="3" y="20"/>
                  </a:cubicBezTo>
                  <a:cubicBezTo>
                    <a:pt x="3" y="20"/>
                    <a:pt x="3" y="20"/>
                    <a:pt x="3" y="20"/>
                  </a:cubicBezTo>
                  <a:cubicBezTo>
                    <a:pt x="0" y="21"/>
                    <a:pt x="0" y="21"/>
                    <a:pt x="0" y="21"/>
                  </a:cubicBezTo>
                  <a:cubicBezTo>
                    <a:pt x="0" y="24"/>
                    <a:pt x="0" y="24"/>
                    <a:pt x="0" y="24"/>
                  </a:cubicBezTo>
                  <a:cubicBezTo>
                    <a:pt x="2" y="24"/>
                    <a:pt x="2" y="24"/>
                    <a:pt x="2" y="24"/>
                  </a:cubicBezTo>
                  <a:lnTo>
                    <a:pt x="4" y="22"/>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8" name="Freeform 6543">
              <a:extLst>
                <a:ext uri="{FF2B5EF4-FFF2-40B4-BE49-F238E27FC236}">
                  <a16:creationId xmlns:a16="http://schemas.microsoft.com/office/drawing/2014/main" id="{0A3A2390-B6FF-136B-7A52-F15B12D6B46B}"/>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79" name="Rectangle 78">
              <a:extLst>
                <a:ext uri="{FF2B5EF4-FFF2-40B4-BE49-F238E27FC236}">
                  <a16:creationId xmlns:a16="http://schemas.microsoft.com/office/drawing/2014/main" id="{62F6495C-2202-3FAC-5A64-7B9F822F975B}"/>
                </a:ext>
              </a:extLst>
            </p:cNvPr>
            <p:cNvSpPr/>
            <p:nvPr/>
          </p:nvSpPr>
          <p:spPr>
            <a:xfrm>
              <a:off x="809897" y="4280485"/>
              <a:ext cx="334736" cy="80989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80" name="Rectangle 79">
              <a:extLst>
                <a:ext uri="{FF2B5EF4-FFF2-40B4-BE49-F238E27FC236}">
                  <a16:creationId xmlns:a16="http://schemas.microsoft.com/office/drawing/2014/main" id="{18D9D337-CE69-618C-DA64-0C0DAA1476B9}"/>
                </a:ext>
              </a:extLst>
            </p:cNvPr>
            <p:cNvSpPr/>
            <p:nvPr/>
          </p:nvSpPr>
          <p:spPr>
            <a:xfrm>
              <a:off x="984693" y="4377673"/>
              <a:ext cx="334736" cy="56408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81" name="Rectangle 80">
              <a:extLst>
                <a:ext uri="{FF2B5EF4-FFF2-40B4-BE49-F238E27FC236}">
                  <a16:creationId xmlns:a16="http://schemas.microsoft.com/office/drawing/2014/main" id="{C80CA13E-134A-4540-1C8C-BEC17744BB20}"/>
                </a:ext>
              </a:extLst>
            </p:cNvPr>
            <p:cNvSpPr/>
            <p:nvPr/>
          </p:nvSpPr>
          <p:spPr>
            <a:xfrm>
              <a:off x="1319428" y="4559160"/>
              <a:ext cx="5968887" cy="27867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r>
                <a:rPr lang="en-US" sz="1200">
                  <a:solidFill>
                    <a:srgbClr val="FFFFFF"/>
                  </a:solidFill>
                  <a:latin typeface="Metropolis"/>
                </a:rPr>
                <a:t>CAPACITY </a:t>
              </a:r>
            </a:p>
          </p:txBody>
        </p:sp>
      </p:grpSp>
      <p:grpSp>
        <p:nvGrpSpPr>
          <p:cNvPr id="82" name="Group 81">
            <a:extLst>
              <a:ext uri="{FF2B5EF4-FFF2-40B4-BE49-F238E27FC236}">
                <a16:creationId xmlns:a16="http://schemas.microsoft.com/office/drawing/2014/main" id="{5B47CE28-AD9E-9877-3B63-980A3B5092D0}"/>
              </a:ext>
            </a:extLst>
          </p:cNvPr>
          <p:cNvGrpSpPr/>
          <p:nvPr/>
        </p:nvGrpSpPr>
        <p:grpSpPr>
          <a:xfrm rot="16200000">
            <a:off x="4719933" y="2256147"/>
            <a:ext cx="2850178" cy="913505"/>
            <a:chOff x="809897" y="4280485"/>
            <a:chExt cx="6576511" cy="913981"/>
          </a:xfrm>
          <a:solidFill>
            <a:srgbClr val="FF0000"/>
          </a:solidFill>
        </p:grpSpPr>
        <p:sp>
          <p:nvSpPr>
            <p:cNvPr id="83" name="Freeform 6530">
              <a:extLst>
                <a:ext uri="{FF2B5EF4-FFF2-40B4-BE49-F238E27FC236}">
                  <a16:creationId xmlns:a16="http://schemas.microsoft.com/office/drawing/2014/main" id="{15A39D70-54E1-6414-80ED-8D0D1924E96A}"/>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84" name="Freeform 6543">
              <a:extLst>
                <a:ext uri="{FF2B5EF4-FFF2-40B4-BE49-F238E27FC236}">
                  <a16:creationId xmlns:a16="http://schemas.microsoft.com/office/drawing/2014/main" id="{DFB18A7B-C1A5-E27A-72EA-9A3C52561513}"/>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85" name="Freeform 6530">
              <a:extLst>
                <a:ext uri="{FF2B5EF4-FFF2-40B4-BE49-F238E27FC236}">
                  <a16:creationId xmlns:a16="http://schemas.microsoft.com/office/drawing/2014/main" id="{B5118F79-D5E6-7479-236B-B71848F72236}"/>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86" name="Freeform 6543">
              <a:extLst>
                <a:ext uri="{FF2B5EF4-FFF2-40B4-BE49-F238E27FC236}">
                  <a16:creationId xmlns:a16="http://schemas.microsoft.com/office/drawing/2014/main" id="{24CE11BC-1B61-332C-9056-3AE893293559}"/>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87" name="Freeform 6508">
              <a:extLst>
                <a:ext uri="{FF2B5EF4-FFF2-40B4-BE49-F238E27FC236}">
                  <a16:creationId xmlns:a16="http://schemas.microsoft.com/office/drawing/2014/main" id="{C9BAD194-C32B-EAD6-1612-36C4076AB548}"/>
                </a:ext>
              </a:extLst>
            </p:cNvPr>
            <p:cNvSpPr>
              <a:spLocks/>
            </p:cNvSpPr>
            <p:nvPr/>
          </p:nvSpPr>
          <p:spPr bwMode="gray">
            <a:xfrm>
              <a:off x="6421293" y="4760957"/>
              <a:ext cx="22151" cy="18986"/>
            </a:xfrm>
            <a:custGeom>
              <a:avLst/>
              <a:gdLst>
                <a:gd name="T0" fmla="*/ 0 w 7"/>
                <a:gd name="T1" fmla="*/ 6 h 6"/>
                <a:gd name="T2" fmla="*/ 6 w 7"/>
                <a:gd name="T3" fmla="*/ 4 h 6"/>
                <a:gd name="T4" fmla="*/ 7 w 7"/>
                <a:gd name="T5" fmla="*/ 0 h 6"/>
                <a:gd name="T6" fmla="*/ 2 w 7"/>
                <a:gd name="T7" fmla="*/ 0 h 6"/>
                <a:gd name="T8" fmla="*/ 0 w 7"/>
                <a:gd name="T9" fmla="*/ 6 h 6"/>
              </a:gdLst>
              <a:ahLst/>
              <a:cxnLst>
                <a:cxn ang="0">
                  <a:pos x="T0" y="T1"/>
                </a:cxn>
                <a:cxn ang="0">
                  <a:pos x="T2" y="T3"/>
                </a:cxn>
                <a:cxn ang="0">
                  <a:pos x="T4" y="T5"/>
                </a:cxn>
                <a:cxn ang="0">
                  <a:pos x="T6" y="T7"/>
                </a:cxn>
                <a:cxn ang="0">
                  <a:pos x="T8" y="T9"/>
                </a:cxn>
              </a:cxnLst>
              <a:rect l="0" t="0" r="r" b="b"/>
              <a:pathLst>
                <a:path w="7" h="6">
                  <a:moveTo>
                    <a:pt x="0" y="6"/>
                  </a:moveTo>
                  <a:lnTo>
                    <a:pt x="6" y="4"/>
                  </a:lnTo>
                  <a:lnTo>
                    <a:pt x="7" y="0"/>
                  </a:lnTo>
                  <a:lnTo>
                    <a:pt x="2" y="0"/>
                  </a:lnTo>
                  <a:lnTo>
                    <a:pt x="0" y="6"/>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88" name="Freeform 6509">
              <a:extLst>
                <a:ext uri="{FF2B5EF4-FFF2-40B4-BE49-F238E27FC236}">
                  <a16:creationId xmlns:a16="http://schemas.microsoft.com/office/drawing/2014/main" id="{710E377A-39C5-D2C2-01F1-88DDB5D91A2E}"/>
                </a:ext>
              </a:extLst>
            </p:cNvPr>
            <p:cNvSpPr>
              <a:spLocks/>
            </p:cNvSpPr>
            <p:nvPr/>
          </p:nvSpPr>
          <p:spPr bwMode="gray">
            <a:xfrm>
              <a:off x="6551030" y="4805257"/>
              <a:ext cx="104421" cy="44300"/>
            </a:xfrm>
            <a:custGeom>
              <a:avLst/>
              <a:gdLst>
                <a:gd name="T0" fmla="*/ 28 w 33"/>
                <a:gd name="T1" fmla="*/ 3 h 14"/>
                <a:gd name="T2" fmla="*/ 26 w 33"/>
                <a:gd name="T3" fmla="*/ 0 h 14"/>
                <a:gd name="T4" fmla="*/ 15 w 33"/>
                <a:gd name="T5" fmla="*/ 0 h 14"/>
                <a:gd name="T6" fmla="*/ 9 w 33"/>
                <a:gd name="T7" fmla="*/ 0 h 14"/>
                <a:gd name="T8" fmla="*/ 6 w 33"/>
                <a:gd name="T9" fmla="*/ 0 h 14"/>
                <a:gd name="T10" fmla="*/ 4 w 33"/>
                <a:gd name="T11" fmla="*/ 0 h 14"/>
                <a:gd name="T12" fmla="*/ 0 w 33"/>
                <a:gd name="T13" fmla="*/ 3 h 14"/>
                <a:gd name="T14" fmla="*/ 4 w 33"/>
                <a:gd name="T15" fmla="*/ 7 h 14"/>
                <a:gd name="T16" fmla="*/ 6 w 33"/>
                <a:gd name="T17" fmla="*/ 7 h 14"/>
                <a:gd name="T18" fmla="*/ 7 w 33"/>
                <a:gd name="T19" fmla="*/ 7 h 14"/>
                <a:gd name="T20" fmla="*/ 9 w 33"/>
                <a:gd name="T21" fmla="*/ 9 h 14"/>
                <a:gd name="T22" fmla="*/ 11 w 33"/>
                <a:gd name="T23" fmla="*/ 13 h 14"/>
                <a:gd name="T24" fmla="*/ 15 w 33"/>
                <a:gd name="T25" fmla="*/ 13 h 14"/>
                <a:gd name="T26" fmla="*/ 17 w 33"/>
                <a:gd name="T27" fmla="*/ 13 h 14"/>
                <a:gd name="T28" fmla="*/ 20 w 33"/>
                <a:gd name="T29" fmla="*/ 14 h 14"/>
                <a:gd name="T30" fmla="*/ 22 w 33"/>
                <a:gd name="T31" fmla="*/ 11 h 14"/>
                <a:gd name="T32" fmla="*/ 22 w 33"/>
                <a:gd name="T33" fmla="*/ 11 h 14"/>
                <a:gd name="T34" fmla="*/ 24 w 33"/>
                <a:gd name="T35" fmla="*/ 13 h 14"/>
                <a:gd name="T36" fmla="*/ 26 w 33"/>
                <a:gd name="T37" fmla="*/ 11 h 14"/>
                <a:gd name="T38" fmla="*/ 26 w 33"/>
                <a:gd name="T39" fmla="*/ 9 h 14"/>
                <a:gd name="T40" fmla="*/ 28 w 33"/>
                <a:gd name="T41" fmla="*/ 11 h 14"/>
                <a:gd name="T42" fmla="*/ 33 w 33"/>
                <a:gd name="T43" fmla="*/ 11 h 14"/>
                <a:gd name="T44" fmla="*/ 33 w 33"/>
                <a:gd name="T45" fmla="*/ 7 h 14"/>
                <a:gd name="T46" fmla="*/ 32 w 33"/>
                <a:gd name="T47" fmla="*/ 5 h 14"/>
                <a:gd name="T48" fmla="*/ 28 w 33"/>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4">
                  <a:moveTo>
                    <a:pt x="28" y="3"/>
                  </a:moveTo>
                  <a:lnTo>
                    <a:pt x="26" y="0"/>
                  </a:lnTo>
                  <a:lnTo>
                    <a:pt x="15" y="0"/>
                  </a:lnTo>
                  <a:lnTo>
                    <a:pt x="9" y="0"/>
                  </a:lnTo>
                  <a:lnTo>
                    <a:pt x="6" y="0"/>
                  </a:lnTo>
                  <a:lnTo>
                    <a:pt x="4" y="0"/>
                  </a:lnTo>
                  <a:lnTo>
                    <a:pt x="0" y="3"/>
                  </a:lnTo>
                  <a:lnTo>
                    <a:pt x="4" y="7"/>
                  </a:lnTo>
                  <a:lnTo>
                    <a:pt x="6" y="7"/>
                  </a:lnTo>
                  <a:lnTo>
                    <a:pt x="7" y="7"/>
                  </a:lnTo>
                  <a:lnTo>
                    <a:pt x="9" y="9"/>
                  </a:lnTo>
                  <a:lnTo>
                    <a:pt x="11" y="13"/>
                  </a:lnTo>
                  <a:lnTo>
                    <a:pt x="15" y="13"/>
                  </a:lnTo>
                  <a:lnTo>
                    <a:pt x="17" y="13"/>
                  </a:lnTo>
                  <a:lnTo>
                    <a:pt x="20" y="14"/>
                  </a:lnTo>
                  <a:lnTo>
                    <a:pt x="22" y="11"/>
                  </a:lnTo>
                  <a:lnTo>
                    <a:pt x="22" y="11"/>
                  </a:lnTo>
                  <a:lnTo>
                    <a:pt x="24" y="13"/>
                  </a:lnTo>
                  <a:lnTo>
                    <a:pt x="26" y="11"/>
                  </a:lnTo>
                  <a:lnTo>
                    <a:pt x="26" y="9"/>
                  </a:lnTo>
                  <a:lnTo>
                    <a:pt x="28" y="11"/>
                  </a:lnTo>
                  <a:lnTo>
                    <a:pt x="33" y="11"/>
                  </a:lnTo>
                  <a:lnTo>
                    <a:pt x="33" y="7"/>
                  </a:lnTo>
                  <a:lnTo>
                    <a:pt x="32" y="5"/>
                  </a:lnTo>
                  <a:lnTo>
                    <a:pt x="28"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89" name="Freeform 6510">
              <a:extLst>
                <a:ext uri="{FF2B5EF4-FFF2-40B4-BE49-F238E27FC236}">
                  <a16:creationId xmlns:a16="http://schemas.microsoft.com/office/drawing/2014/main" id="{8ADD5B48-5DE6-E448-90DA-CF71355A24D7}"/>
                </a:ext>
              </a:extLst>
            </p:cNvPr>
            <p:cNvSpPr>
              <a:spLocks/>
            </p:cNvSpPr>
            <p:nvPr/>
          </p:nvSpPr>
          <p:spPr bwMode="gray">
            <a:xfrm>
              <a:off x="6782025" y="4779943"/>
              <a:ext cx="28479" cy="25314"/>
            </a:xfrm>
            <a:custGeom>
              <a:avLst/>
              <a:gdLst>
                <a:gd name="T0" fmla="*/ 9 w 9"/>
                <a:gd name="T1" fmla="*/ 8 h 8"/>
                <a:gd name="T2" fmla="*/ 7 w 9"/>
                <a:gd name="T3" fmla="*/ 2 h 8"/>
                <a:gd name="T4" fmla="*/ 3 w 9"/>
                <a:gd name="T5" fmla="*/ 0 h 8"/>
                <a:gd name="T6" fmla="*/ 0 w 9"/>
                <a:gd name="T7" fmla="*/ 2 h 8"/>
                <a:gd name="T8" fmla="*/ 1 w 9"/>
                <a:gd name="T9" fmla="*/ 4 h 8"/>
                <a:gd name="T10" fmla="*/ 9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9" y="8"/>
                  </a:moveTo>
                  <a:lnTo>
                    <a:pt x="7" y="2"/>
                  </a:lnTo>
                  <a:lnTo>
                    <a:pt x="3" y="0"/>
                  </a:lnTo>
                  <a:lnTo>
                    <a:pt x="0" y="2"/>
                  </a:lnTo>
                  <a:lnTo>
                    <a:pt x="1" y="4"/>
                  </a:lnTo>
                  <a:lnTo>
                    <a:pt x="9"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0" name="Freeform 6512">
              <a:extLst>
                <a:ext uri="{FF2B5EF4-FFF2-40B4-BE49-F238E27FC236}">
                  <a16:creationId xmlns:a16="http://schemas.microsoft.com/office/drawing/2014/main" id="{45FA58EC-04B4-50DF-E84E-0E99E99329F3}"/>
                </a:ext>
              </a:extLst>
            </p:cNvPr>
            <p:cNvSpPr>
              <a:spLocks/>
            </p:cNvSpPr>
            <p:nvPr/>
          </p:nvSpPr>
          <p:spPr bwMode="gray">
            <a:xfrm>
              <a:off x="6358008" y="4643877"/>
              <a:ext cx="34808" cy="28479"/>
            </a:xfrm>
            <a:custGeom>
              <a:avLst/>
              <a:gdLst>
                <a:gd name="T0" fmla="*/ 1 w 11"/>
                <a:gd name="T1" fmla="*/ 8 h 9"/>
                <a:gd name="T2" fmla="*/ 5 w 11"/>
                <a:gd name="T3" fmla="*/ 9 h 9"/>
                <a:gd name="T4" fmla="*/ 9 w 11"/>
                <a:gd name="T5" fmla="*/ 8 h 9"/>
                <a:gd name="T6" fmla="*/ 11 w 11"/>
                <a:gd name="T7" fmla="*/ 4 h 9"/>
                <a:gd name="T8" fmla="*/ 7 w 11"/>
                <a:gd name="T9" fmla="*/ 0 h 9"/>
                <a:gd name="T10" fmla="*/ 3 w 11"/>
                <a:gd name="T11" fmla="*/ 0 h 9"/>
                <a:gd name="T12" fmla="*/ 1 w 11"/>
                <a:gd name="T13" fmla="*/ 2 h 9"/>
                <a:gd name="T14" fmla="*/ 3 w 11"/>
                <a:gd name="T15" fmla="*/ 6 h 9"/>
                <a:gd name="T16" fmla="*/ 0 w 11"/>
                <a:gd name="T17" fmla="*/ 2 h 9"/>
                <a:gd name="T18" fmla="*/ 1 w 11"/>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1" y="8"/>
                  </a:moveTo>
                  <a:lnTo>
                    <a:pt x="5" y="9"/>
                  </a:lnTo>
                  <a:lnTo>
                    <a:pt x="9" y="8"/>
                  </a:lnTo>
                  <a:lnTo>
                    <a:pt x="11" y="4"/>
                  </a:lnTo>
                  <a:lnTo>
                    <a:pt x="7" y="0"/>
                  </a:lnTo>
                  <a:lnTo>
                    <a:pt x="3" y="0"/>
                  </a:lnTo>
                  <a:lnTo>
                    <a:pt x="1" y="2"/>
                  </a:lnTo>
                  <a:lnTo>
                    <a:pt x="3" y="6"/>
                  </a:lnTo>
                  <a:lnTo>
                    <a:pt x="0" y="2"/>
                  </a:lnTo>
                  <a:lnTo>
                    <a:pt x="1"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1" name="Freeform 6516">
              <a:extLst>
                <a:ext uri="{FF2B5EF4-FFF2-40B4-BE49-F238E27FC236}">
                  <a16:creationId xmlns:a16="http://schemas.microsoft.com/office/drawing/2014/main" id="{BB914398-814C-5151-D2C6-019EBBB657E1}"/>
                </a:ext>
              </a:extLst>
            </p:cNvPr>
            <p:cNvSpPr>
              <a:spLocks/>
            </p:cNvSpPr>
            <p:nvPr/>
          </p:nvSpPr>
          <p:spPr bwMode="gray">
            <a:xfrm>
              <a:off x="6791517" y="4621727"/>
              <a:ext cx="31643" cy="15822"/>
            </a:xfrm>
            <a:custGeom>
              <a:avLst/>
              <a:gdLst>
                <a:gd name="T0" fmla="*/ 4 w 10"/>
                <a:gd name="T1" fmla="*/ 3 h 5"/>
                <a:gd name="T2" fmla="*/ 8 w 10"/>
                <a:gd name="T3" fmla="*/ 5 h 5"/>
                <a:gd name="T4" fmla="*/ 10 w 10"/>
                <a:gd name="T5" fmla="*/ 2 h 5"/>
                <a:gd name="T6" fmla="*/ 4 w 10"/>
                <a:gd name="T7" fmla="*/ 0 h 5"/>
                <a:gd name="T8" fmla="*/ 0 w 10"/>
                <a:gd name="T9" fmla="*/ 2 h 5"/>
                <a:gd name="T10" fmla="*/ 2 w 10"/>
                <a:gd name="T11" fmla="*/ 3 h 5"/>
                <a:gd name="T12" fmla="*/ 4 w 10"/>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4" y="3"/>
                  </a:moveTo>
                  <a:lnTo>
                    <a:pt x="8" y="5"/>
                  </a:lnTo>
                  <a:lnTo>
                    <a:pt x="10" y="2"/>
                  </a:lnTo>
                  <a:lnTo>
                    <a:pt x="4" y="0"/>
                  </a:lnTo>
                  <a:lnTo>
                    <a:pt x="0" y="2"/>
                  </a:lnTo>
                  <a:lnTo>
                    <a:pt x="2" y="3"/>
                  </a:lnTo>
                  <a:lnTo>
                    <a:pt x="4"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2" name="Freeform 6518">
              <a:extLst>
                <a:ext uri="{FF2B5EF4-FFF2-40B4-BE49-F238E27FC236}">
                  <a16:creationId xmlns:a16="http://schemas.microsoft.com/office/drawing/2014/main" id="{A3960186-15EF-AC1C-AE2C-EF5AAEC6D06A}"/>
                </a:ext>
              </a:extLst>
            </p:cNvPr>
            <p:cNvSpPr>
              <a:spLocks/>
            </p:cNvSpPr>
            <p:nvPr/>
          </p:nvSpPr>
          <p:spPr bwMode="gray">
            <a:xfrm>
              <a:off x="6763040" y="4656534"/>
              <a:ext cx="47465" cy="47465"/>
            </a:xfrm>
            <a:custGeom>
              <a:avLst/>
              <a:gdLst>
                <a:gd name="T0" fmla="*/ 2 w 15"/>
                <a:gd name="T1" fmla="*/ 9 h 15"/>
                <a:gd name="T2" fmla="*/ 0 w 15"/>
                <a:gd name="T3" fmla="*/ 15 h 15"/>
                <a:gd name="T4" fmla="*/ 9 w 15"/>
                <a:gd name="T5" fmla="*/ 13 h 15"/>
                <a:gd name="T6" fmla="*/ 13 w 15"/>
                <a:gd name="T7" fmla="*/ 9 h 15"/>
                <a:gd name="T8" fmla="*/ 13 w 15"/>
                <a:gd name="T9" fmla="*/ 5 h 15"/>
                <a:gd name="T10" fmla="*/ 15 w 15"/>
                <a:gd name="T11" fmla="*/ 7 h 15"/>
                <a:gd name="T12" fmla="*/ 15 w 15"/>
                <a:gd name="T13" fmla="*/ 0 h 15"/>
                <a:gd name="T14" fmla="*/ 9 w 15"/>
                <a:gd name="T15" fmla="*/ 4 h 15"/>
                <a:gd name="T16" fmla="*/ 11 w 15"/>
                <a:gd name="T17" fmla="*/ 5 h 15"/>
                <a:gd name="T18" fmla="*/ 9 w 15"/>
                <a:gd name="T19" fmla="*/ 5 h 15"/>
                <a:gd name="T20" fmla="*/ 9 w 15"/>
                <a:gd name="T21" fmla="*/ 7 h 15"/>
                <a:gd name="T22" fmla="*/ 6 w 15"/>
                <a:gd name="T23" fmla="*/ 5 h 15"/>
                <a:gd name="T24" fmla="*/ 2 w 15"/>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2" y="9"/>
                  </a:moveTo>
                  <a:lnTo>
                    <a:pt x="0" y="15"/>
                  </a:lnTo>
                  <a:lnTo>
                    <a:pt x="9" y="13"/>
                  </a:lnTo>
                  <a:lnTo>
                    <a:pt x="13" y="9"/>
                  </a:lnTo>
                  <a:lnTo>
                    <a:pt x="13" y="5"/>
                  </a:lnTo>
                  <a:lnTo>
                    <a:pt x="15" y="7"/>
                  </a:lnTo>
                  <a:lnTo>
                    <a:pt x="15" y="0"/>
                  </a:lnTo>
                  <a:lnTo>
                    <a:pt x="9" y="4"/>
                  </a:lnTo>
                  <a:lnTo>
                    <a:pt x="11" y="5"/>
                  </a:lnTo>
                  <a:lnTo>
                    <a:pt x="9" y="5"/>
                  </a:lnTo>
                  <a:lnTo>
                    <a:pt x="9" y="7"/>
                  </a:lnTo>
                  <a:lnTo>
                    <a:pt x="6" y="5"/>
                  </a:lnTo>
                  <a:lnTo>
                    <a:pt x="2" y="9"/>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3" name="Freeform 6528">
              <a:extLst>
                <a:ext uri="{FF2B5EF4-FFF2-40B4-BE49-F238E27FC236}">
                  <a16:creationId xmlns:a16="http://schemas.microsoft.com/office/drawing/2014/main" id="{B23EF852-8F70-D153-488B-1982E00B7208}"/>
                </a:ext>
              </a:extLst>
            </p:cNvPr>
            <p:cNvSpPr>
              <a:spLocks/>
            </p:cNvSpPr>
            <p:nvPr/>
          </p:nvSpPr>
          <p:spPr bwMode="gray">
            <a:xfrm>
              <a:off x="6975048" y="5080552"/>
              <a:ext cx="22151" cy="25314"/>
            </a:xfrm>
            <a:custGeom>
              <a:avLst/>
              <a:gdLst>
                <a:gd name="T0" fmla="*/ 0 w 7"/>
                <a:gd name="T1" fmla="*/ 0 h 8"/>
                <a:gd name="T2" fmla="*/ 2 w 7"/>
                <a:gd name="T3" fmla="*/ 4 h 8"/>
                <a:gd name="T4" fmla="*/ 4 w 7"/>
                <a:gd name="T5" fmla="*/ 4 h 8"/>
                <a:gd name="T6" fmla="*/ 6 w 7"/>
                <a:gd name="T7" fmla="*/ 8 h 8"/>
                <a:gd name="T8" fmla="*/ 7 w 7"/>
                <a:gd name="T9" fmla="*/ 2 h 8"/>
                <a:gd name="T10" fmla="*/ 4 w 7"/>
                <a:gd name="T11" fmla="*/ 0 h 8"/>
                <a:gd name="T12" fmla="*/ 0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0"/>
                  </a:moveTo>
                  <a:lnTo>
                    <a:pt x="2" y="4"/>
                  </a:lnTo>
                  <a:lnTo>
                    <a:pt x="4" y="4"/>
                  </a:lnTo>
                  <a:lnTo>
                    <a:pt x="6" y="8"/>
                  </a:lnTo>
                  <a:lnTo>
                    <a:pt x="7" y="2"/>
                  </a:lnTo>
                  <a:lnTo>
                    <a:pt x="4" y="0"/>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4" name="Freeform 6529">
              <a:extLst>
                <a:ext uri="{FF2B5EF4-FFF2-40B4-BE49-F238E27FC236}">
                  <a16:creationId xmlns:a16="http://schemas.microsoft.com/office/drawing/2014/main" id="{F7AE3EB5-2FA9-3143-51F1-05DE69070B15}"/>
                </a:ext>
              </a:extLst>
            </p:cNvPr>
            <p:cNvSpPr>
              <a:spLocks/>
            </p:cNvSpPr>
            <p:nvPr/>
          </p:nvSpPr>
          <p:spPr bwMode="gray">
            <a:xfrm>
              <a:off x="6899104" y="5064730"/>
              <a:ext cx="34808" cy="15822"/>
            </a:xfrm>
            <a:custGeom>
              <a:avLst/>
              <a:gdLst>
                <a:gd name="T0" fmla="*/ 0 w 11"/>
                <a:gd name="T1" fmla="*/ 0 h 5"/>
                <a:gd name="T2" fmla="*/ 4 w 11"/>
                <a:gd name="T3" fmla="*/ 5 h 5"/>
                <a:gd name="T4" fmla="*/ 11 w 11"/>
                <a:gd name="T5" fmla="*/ 5 h 5"/>
                <a:gd name="T6" fmla="*/ 5 w 11"/>
                <a:gd name="T7" fmla="*/ 1 h 5"/>
                <a:gd name="T8" fmla="*/ 0 w 11"/>
                <a:gd name="T9" fmla="*/ 0 h 5"/>
              </a:gdLst>
              <a:ahLst/>
              <a:cxnLst>
                <a:cxn ang="0">
                  <a:pos x="T0" y="T1"/>
                </a:cxn>
                <a:cxn ang="0">
                  <a:pos x="T2" y="T3"/>
                </a:cxn>
                <a:cxn ang="0">
                  <a:pos x="T4" y="T5"/>
                </a:cxn>
                <a:cxn ang="0">
                  <a:pos x="T6" y="T7"/>
                </a:cxn>
                <a:cxn ang="0">
                  <a:pos x="T8" y="T9"/>
                </a:cxn>
              </a:cxnLst>
              <a:rect l="0" t="0" r="r" b="b"/>
              <a:pathLst>
                <a:path w="11" h="5">
                  <a:moveTo>
                    <a:pt x="0" y="0"/>
                  </a:moveTo>
                  <a:lnTo>
                    <a:pt x="4" y="5"/>
                  </a:lnTo>
                  <a:lnTo>
                    <a:pt x="11" y="5"/>
                  </a:lnTo>
                  <a:lnTo>
                    <a:pt x="5" y="1"/>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5" name="Freeform 6530">
              <a:extLst>
                <a:ext uri="{FF2B5EF4-FFF2-40B4-BE49-F238E27FC236}">
                  <a16:creationId xmlns:a16="http://schemas.microsoft.com/office/drawing/2014/main" id="{47B17148-57E9-A684-7C76-BCBB80550F2F}"/>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6" name="Freeform 6531">
              <a:extLst>
                <a:ext uri="{FF2B5EF4-FFF2-40B4-BE49-F238E27FC236}">
                  <a16:creationId xmlns:a16="http://schemas.microsoft.com/office/drawing/2014/main" id="{E8ED8238-AF1B-AFEC-E8E8-C0CFD52D8E8D}"/>
                </a:ext>
              </a:extLst>
            </p:cNvPr>
            <p:cNvSpPr>
              <a:spLocks/>
            </p:cNvSpPr>
            <p:nvPr/>
          </p:nvSpPr>
          <p:spPr bwMode="gray">
            <a:xfrm>
              <a:off x="6946568" y="5074223"/>
              <a:ext cx="28479" cy="25314"/>
            </a:xfrm>
            <a:custGeom>
              <a:avLst/>
              <a:gdLst>
                <a:gd name="T0" fmla="*/ 2 w 9"/>
                <a:gd name="T1" fmla="*/ 0 h 8"/>
                <a:gd name="T2" fmla="*/ 0 w 9"/>
                <a:gd name="T3" fmla="*/ 2 h 8"/>
                <a:gd name="T4" fmla="*/ 2 w 9"/>
                <a:gd name="T5" fmla="*/ 6 h 8"/>
                <a:gd name="T6" fmla="*/ 5 w 9"/>
                <a:gd name="T7" fmla="*/ 8 h 8"/>
                <a:gd name="T8" fmla="*/ 9 w 9"/>
                <a:gd name="T9" fmla="*/ 4 h 8"/>
                <a:gd name="T10" fmla="*/ 3 w 9"/>
                <a:gd name="T11" fmla="*/ 4 h 8"/>
                <a:gd name="T12" fmla="*/ 2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0"/>
                  </a:moveTo>
                  <a:lnTo>
                    <a:pt x="0" y="2"/>
                  </a:lnTo>
                  <a:lnTo>
                    <a:pt x="2" y="6"/>
                  </a:lnTo>
                  <a:lnTo>
                    <a:pt x="5" y="8"/>
                  </a:lnTo>
                  <a:lnTo>
                    <a:pt x="9" y="4"/>
                  </a:lnTo>
                  <a:lnTo>
                    <a:pt x="3" y="4"/>
                  </a:lnTo>
                  <a:lnTo>
                    <a:pt x="2"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7" name="Freeform 6538">
              <a:extLst>
                <a:ext uri="{FF2B5EF4-FFF2-40B4-BE49-F238E27FC236}">
                  <a16:creationId xmlns:a16="http://schemas.microsoft.com/office/drawing/2014/main" id="{DCD98028-BBEB-1784-F4BF-D4929F2300F1}"/>
                </a:ext>
              </a:extLst>
            </p:cNvPr>
            <p:cNvSpPr>
              <a:spLocks/>
            </p:cNvSpPr>
            <p:nvPr/>
          </p:nvSpPr>
          <p:spPr bwMode="gray">
            <a:xfrm>
              <a:off x="7250342" y="4874872"/>
              <a:ext cx="18986" cy="15822"/>
            </a:xfrm>
            <a:custGeom>
              <a:avLst/>
              <a:gdLst>
                <a:gd name="T0" fmla="*/ 0 w 6"/>
                <a:gd name="T1" fmla="*/ 5 h 5"/>
                <a:gd name="T2" fmla="*/ 6 w 6"/>
                <a:gd name="T3" fmla="*/ 5 h 5"/>
                <a:gd name="T4" fmla="*/ 2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5"/>
                  </a:lnTo>
                  <a:lnTo>
                    <a:pt x="2" y="0"/>
                  </a:lnTo>
                  <a:lnTo>
                    <a:pt x="0" y="5"/>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8" name="Freeform 6539">
              <a:extLst>
                <a:ext uri="{FF2B5EF4-FFF2-40B4-BE49-F238E27FC236}">
                  <a16:creationId xmlns:a16="http://schemas.microsoft.com/office/drawing/2014/main" id="{290A9F1E-BD99-D9CE-F7D1-0C550EE2B1F0}"/>
                </a:ext>
              </a:extLst>
            </p:cNvPr>
            <p:cNvSpPr>
              <a:spLocks noEditPoints="1"/>
            </p:cNvSpPr>
            <p:nvPr/>
          </p:nvSpPr>
          <p:spPr bwMode="gray">
            <a:xfrm>
              <a:off x="7269328" y="4887529"/>
              <a:ext cx="41136" cy="47465"/>
            </a:xfrm>
            <a:custGeom>
              <a:avLst/>
              <a:gdLst>
                <a:gd name="T0" fmla="*/ 13 w 13"/>
                <a:gd name="T1" fmla="*/ 7 h 15"/>
                <a:gd name="T2" fmla="*/ 13 w 13"/>
                <a:gd name="T3" fmla="*/ 7 h 15"/>
                <a:gd name="T4" fmla="*/ 9 w 13"/>
                <a:gd name="T5" fmla="*/ 0 h 15"/>
                <a:gd name="T6" fmla="*/ 6 w 13"/>
                <a:gd name="T7" fmla="*/ 3 h 15"/>
                <a:gd name="T8" fmla="*/ 6 w 13"/>
                <a:gd name="T9" fmla="*/ 3 h 15"/>
                <a:gd name="T10" fmla="*/ 2 w 13"/>
                <a:gd name="T11" fmla="*/ 3 h 15"/>
                <a:gd name="T12" fmla="*/ 0 w 13"/>
                <a:gd name="T13" fmla="*/ 7 h 15"/>
                <a:gd name="T14" fmla="*/ 6 w 13"/>
                <a:gd name="T15" fmla="*/ 15 h 15"/>
                <a:gd name="T16" fmla="*/ 6 w 13"/>
                <a:gd name="T17" fmla="*/ 11 h 15"/>
                <a:gd name="T18" fmla="*/ 11 w 13"/>
                <a:gd name="T19" fmla="*/ 15 h 15"/>
                <a:gd name="T20" fmla="*/ 13 w 13"/>
                <a:gd name="T21" fmla="*/ 7 h 15"/>
                <a:gd name="T22" fmla="*/ 8 w 13"/>
                <a:gd name="T23" fmla="*/ 7 h 15"/>
                <a:gd name="T24" fmla="*/ 11 w 13"/>
                <a:gd name="T25" fmla="*/ 7 h 15"/>
                <a:gd name="T26" fmla="*/ 6 w 13"/>
                <a:gd name="T27" fmla="*/ 11 h 15"/>
                <a:gd name="T28" fmla="*/ 8 w 13"/>
                <a:gd name="T2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13" y="7"/>
                  </a:moveTo>
                  <a:lnTo>
                    <a:pt x="13" y="7"/>
                  </a:lnTo>
                  <a:lnTo>
                    <a:pt x="9" y="0"/>
                  </a:lnTo>
                  <a:lnTo>
                    <a:pt x="6" y="3"/>
                  </a:lnTo>
                  <a:lnTo>
                    <a:pt x="6" y="3"/>
                  </a:lnTo>
                  <a:lnTo>
                    <a:pt x="2" y="3"/>
                  </a:lnTo>
                  <a:lnTo>
                    <a:pt x="0" y="7"/>
                  </a:lnTo>
                  <a:lnTo>
                    <a:pt x="6" y="15"/>
                  </a:lnTo>
                  <a:lnTo>
                    <a:pt x="6" y="11"/>
                  </a:lnTo>
                  <a:lnTo>
                    <a:pt x="11" y="15"/>
                  </a:lnTo>
                  <a:lnTo>
                    <a:pt x="13" y="7"/>
                  </a:lnTo>
                  <a:close/>
                  <a:moveTo>
                    <a:pt x="8" y="7"/>
                  </a:moveTo>
                  <a:lnTo>
                    <a:pt x="11" y="7"/>
                  </a:lnTo>
                  <a:lnTo>
                    <a:pt x="6" y="11"/>
                  </a:lnTo>
                  <a:lnTo>
                    <a:pt x="8" y="7"/>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99" name="Freeform 6540">
              <a:extLst>
                <a:ext uri="{FF2B5EF4-FFF2-40B4-BE49-F238E27FC236}">
                  <a16:creationId xmlns:a16="http://schemas.microsoft.com/office/drawing/2014/main" id="{1CD9C971-B586-872A-2440-28B2E29E5FC3}"/>
                </a:ext>
              </a:extLst>
            </p:cNvPr>
            <p:cNvSpPr>
              <a:spLocks/>
            </p:cNvSpPr>
            <p:nvPr/>
          </p:nvSpPr>
          <p:spPr bwMode="gray">
            <a:xfrm>
              <a:off x="7288315" y="4928666"/>
              <a:ext cx="15822" cy="34808"/>
            </a:xfrm>
            <a:custGeom>
              <a:avLst/>
              <a:gdLst>
                <a:gd name="T0" fmla="*/ 1 w 3"/>
                <a:gd name="T1" fmla="*/ 1 h 6"/>
                <a:gd name="T2" fmla="*/ 0 w 3"/>
                <a:gd name="T3" fmla="*/ 2 h 6"/>
                <a:gd name="T4" fmla="*/ 0 w 3"/>
                <a:gd name="T5" fmla="*/ 3 h 6"/>
                <a:gd name="T6" fmla="*/ 0 w 3"/>
                <a:gd name="T7" fmla="*/ 6 h 6"/>
                <a:gd name="T8" fmla="*/ 3 w 3"/>
                <a:gd name="T9" fmla="*/ 5 h 6"/>
                <a:gd name="T10" fmla="*/ 3 w 3"/>
                <a:gd name="T11" fmla="*/ 2 h 6"/>
                <a:gd name="T12" fmla="*/ 1 w 3"/>
                <a:gd name="T13" fmla="*/ 0 h 6"/>
                <a:gd name="T14" fmla="*/ 1 w 3"/>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1"/>
                  </a:moveTo>
                  <a:cubicBezTo>
                    <a:pt x="1" y="1"/>
                    <a:pt x="0" y="2"/>
                    <a:pt x="0" y="2"/>
                  </a:cubicBezTo>
                  <a:cubicBezTo>
                    <a:pt x="0" y="3"/>
                    <a:pt x="0" y="3"/>
                    <a:pt x="0" y="3"/>
                  </a:cubicBezTo>
                  <a:cubicBezTo>
                    <a:pt x="0" y="6"/>
                    <a:pt x="0" y="6"/>
                    <a:pt x="0" y="6"/>
                  </a:cubicBezTo>
                  <a:cubicBezTo>
                    <a:pt x="3" y="5"/>
                    <a:pt x="3" y="5"/>
                    <a:pt x="3" y="5"/>
                  </a:cubicBezTo>
                  <a:cubicBezTo>
                    <a:pt x="3" y="2"/>
                    <a:pt x="3" y="2"/>
                    <a:pt x="3" y="2"/>
                  </a:cubicBezTo>
                  <a:cubicBezTo>
                    <a:pt x="1" y="0"/>
                    <a:pt x="1" y="0"/>
                    <a:pt x="1" y="0"/>
                  </a:cubicBezTo>
                  <a:lnTo>
                    <a:pt x="1" y="1"/>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00" name="Freeform 6541">
              <a:extLst>
                <a:ext uri="{FF2B5EF4-FFF2-40B4-BE49-F238E27FC236}">
                  <a16:creationId xmlns:a16="http://schemas.microsoft.com/office/drawing/2014/main" id="{8A63C88A-E2A0-1EC1-C8FB-462D353AB6B3}"/>
                </a:ext>
              </a:extLst>
            </p:cNvPr>
            <p:cNvSpPr>
              <a:spLocks/>
            </p:cNvSpPr>
            <p:nvPr/>
          </p:nvSpPr>
          <p:spPr bwMode="gray">
            <a:xfrm>
              <a:off x="7364257" y="5033087"/>
              <a:ext cx="22151" cy="25314"/>
            </a:xfrm>
            <a:custGeom>
              <a:avLst/>
              <a:gdLst>
                <a:gd name="T0" fmla="*/ 0 w 7"/>
                <a:gd name="T1" fmla="*/ 4 h 8"/>
                <a:gd name="T2" fmla="*/ 2 w 7"/>
                <a:gd name="T3" fmla="*/ 8 h 8"/>
                <a:gd name="T4" fmla="*/ 7 w 7"/>
                <a:gd name="T5" fmla="*/ 8 h 8"/>
                <a:gd name="T6" fmla="*/ 7 w 7"/>
                <a:gd name="T7" fmla="*/ 4 h 8"/>
                <a:gd name="T8" fmla="*/ 4 w 7"/>
                <a:gd name="T9" fmla="*/ 0 h 8"/>
                <a:gd name="T10" fmla="*/ 0 w 7"/>
                <a:gd name="T11" fmla="*/ 4 h 8"/>
              </a:gdLst>
              <a:ahLst/>
              <a:cxnLst>
                <a:cxn ang="0">
                  <a:pos x="T0" y="T1"/>
                </a:cxn>
                <a:cxn ang="0">
                  <a:pos x="T2" y="T3"/>
                </a:cxn>
                <a:cxn ang="0">
                  <a:pos x="T4" y="T5"/>
                </a:cxn>
                <a:cxn ang="0">
                  <a:pos x="T6" y="T7"/>
                </a:cxn>
                <a:cxn ang="0">
                  <a:pos x="T8" y="T9"/>
                </a:cxn>
                <a:cxn ang="0">
                  <a:pos x="T10" y="T11"/>
                </a:cxn>
              </a:cxnLst>
              <a:rect l="0" t="0" r="r" b="b"/>
              <a:pathLst>
                <a:path w="7" h="8">
                  <a:moveTo>
                    <a:pt x="0" y="4"/>
                  </a:moveTo>
                  <a:lnTo>
                    <a:pt x="2" y="8"/>
                  </a:lnTo>
                  <a:lnTo>
                    <a:pt x="7" y="8"/>
                  </a:lnTo>
                  <a:lnTo>
                    <a:pt x="7" y="4"/>
                  </a:lnTo>
                  <a:lnTo>
                    <a:pt x="4" y="0"/>
                  </a:lnTo>
                  <a:lnTo>
                    <a:pt x="0" y="4"/>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01" name="Freeform 6542">
              <a:extLst>
                <a:ext uri="{FF2B5EF4-FFF2-40B4-BE49-F238E27FC236}">
                  <a16:creationId xmlns:a16="http://schemas.microsoft.com/office/drawing/2014/main" id="{6861EBF6-EAFB-4439-EAB9-8342DCD2F57D}"/>
                </a:ext>
              </a:extLst>
            </p:cNvPr>
            <p:cNvSpPr>
              <a:spLocks/>
            </p:cNvSpPr>
            <p:nvPr/>
          </p:nvSpPr>
          <p:spPr bwMode="gray">
            <a:xfrm>
              <a:off x="7269328" y="4963472"/>
              <a:ext cx="47465" cy="142394"/>
            </a:xfrm>
            <a:custGeom>
              <a:avLst/>
              <a:gdLst>
                <a:gd name="T0" fmla="*/ 4 w 8"/>
                <a:gd name="T1" fmla="*/ 22 h 24"/>
                <a:gd name="T2" fmla="*/ 3 w 8"/>
                <a:gd name="T3" fmla="*/ 21 h 24"/>
                <a:gd name="T4" fmla="*/ 5 w 8"/>
                <a:gd name="T5" fmla="*/ 21 h 24"/>
                <a:gd name="T6" fmla="*/ 4 w 8"/>
                <a:gd name="T7" fmla="*/ 18 h 24"/>
                <a:gd name="T8" fmla="*/ 6 w 8"/>
                <a:gd name="T9" fmla="*/ 14 h 24"/>
                <a:gd name="T10" fmla="*/ 5 w 8"/>
                <a:gd name="T11" fmla="*/ 11 h 24"/>
                <a:gd name="T12" fmla="*/ 7 w 8"/>
                <a:gd name="T13" fmla="*/ 12 h 24"/>
                <a:gd name="T14" fmla="*/ 8 w 8"/>
                <a:gd name="T15" fmla="*/ 9 h 24"/>
                <a:gd name="T16" fmla="*/ 7 w 8"/>
                <a:gd name="T17" fmla="*/ 6 h 24"/>
                <a:gd name="T18" fmla="*/ 8 w 8"/>
                <a:gd name="T19" fmla="*/ 6 h 24"/>
                <a:gd name="T20" fmla="*/ 8 w 8"/>
                <a:gd name="T21" fmla="*/ 4 h 24"/>
                <a:gd name="T22" fmla="*/ 7 w 8"/>
                <a:gd name="T23" fmla="*/ 1 h 24"/>
                <a:gd name="T24" fmla="*/ 3 w 8"/>
                <a:gd name="T25" fmla="*/ 0 h 24"/>
                <a:gd name="T26" fmla="*/ 3 w 8"/>
                <a:gd name="T27" fmla="*/ 2 h 24"/>
                <a:gd name="T28" fmla="*/ 5 w 8"/>
                <a:gd name="T29" fmla="*/ 4 h 24"/>
                <a:gd name="T30" fmla="*/ 5 w 8"/>
                <a:gd name="T31" fmla="*/ 5 h 24"/>
                <a:gd name="T32" fmla="*/ 6 w 8"/>
                <a:gd name="T33" fmla="*/ 6 h 24"/>
                <a:gd name="T34" fmla="*/ 7 w 8"/>
                <a:gd name="T35" fmla="*/ 6 h 24"/>
                <a:gd name="T36" fmla="*/ 5 w 8"/>
                <a:gd name="T37" fmla="*/ 9 h 24"/>
                <a:gd name="T38" fmla="*/ 5 w 8"/>
                <a:gd name="T39" fmla="*/ 10 h 24"/>
                <a:gd name="T40" fmla="*/ 5 w 8"/>
                <a:gd name="T41" fmla="*/ 10 h 24"/>
                <a:gd name="T42" fmla="*/ 4 w 8"/>
                <a:gd name="T43" fmla="*/ 17 h 24"/>
                <a:gd name="T44" fmla="*/ 3 w 8"/>
                <a:gd name="T45" fmla="*/ 16 h 24"/>
                <a:gd name="T46" fmla="*/ 3 w 8"/>
                <a:gd name="T47" fmla="*/ 19 h 24"/>
                <a:gd name="T48" fmla="*/ 3 w 8"/>
                <a:gd name="T49" fmla="*/ 20 h 24"/>
                <a:gd name="T50" fmla="*/ 3 w 8"/>
                <a:gd name="T51" fmla="*/ 20 h 24"/>
                <a:gd name="T52" fmla="*/ 0 w 8"/>
                <a:gd name="T53" fmla="*/ 21 h 24"/>
                <a:gd name="T54" fmla="*/ 0 w 8"/>
                <a:gd name="T55" fmla="*/ 24 h 24"/>
                <a:gd name="T56" fmla="*/ 2 w 8"/>
                <a:gd name="T57" fmla="*/ 24 h 24"/>
                <a:gd name="T58" fmla="*/ 4 w 8"/>
                <a:gd name="T5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24">
                  <a:moveTo>
                    <a:pt x="4" y="22"/>
                  </a:moveTo>
                  <a:cubicBezTo>
                    <a:pt x="3" y="21"/>
                    <a:pt x="3" y="21"/>
                    <a:pt x="3" y="21"/>
                  </a:cubicBezTo>
                  <a:cubicBezTo>
                    <a:pt x="5" y="21"/>
                    <a:pt x="5" y="21"/>
                    <a:pt x="5" y="21"/>
                  </a:cubicBezTo>
                  <a:cubicBezTo>
                    <a:pt x="4" y="18"/>
                    <a:pt x="4" y="18"/>
                    <a:pt x="4" y="18"/>
                  </a:cubicBezTo>
                  <a:cubicBezTo>
                    <a:pt x="6" y="14"/>
                    <a:pt x="6" y="14"/>
                    <a:pt x="6" y="14"/>
                  </a:cubicBezTo>
                  <a:cubicBezTo>
                    <a:pt x="5" y="11"/>
                    <a:pt x="5" y="11"/>
                    <a:pt x="5" y="11"/>
                  </a:cubicBezTo>
                  <a:cubicBezTo>
                    <a:pt x="7" y="12"/>
                    <a:pt x="7" y="12"/>
                    <a:pt x="7" y="12"/>
                  </a:cubicBezTo>
                  <a:cubicBezTo>
                    <a:pt x="8" y="9"/>
                    <a:pt x="8" y="9"/>
                    <a:pt x="8" y="9"/>
                  </a:cubicBezTo>
                  <a:cubicBezTo>
                    <a:pt x="7" y="6"/>
                    <a:pt x="7" y="6"/>
                    <a:pt x="7" y="6"/>
                  </a:cubicBezTo>
                  <a:cubicBezTo>
                    <a:pt x="8" y="6"/>
                    <a:pt x="8" y="6"/>
                    <a:pt x="8" y="6"/>
                  </a:cubicBezTo>
                  <a:cubicBezTo>
                    <a:pt x="8" y="4"/>
                    <a:pt x="8" y="4"/>
                    <a:pt x="8" y="4"/>
                  </a:cubicBezTo>
                  <a:cubicBezTo>
                    <a:pt x="7" y="1"/>
                    <a:pt x="7" y="1"/>
                    <a:pt x="7" y="1"/>
                  </a:cubicBezTo>
                  <a:cubicBezTo>
                    <a:pt x="3" y="0"/>
                    <a:pt x="3" y="0"/>
                    <a:pt x="3" y="0"/>
                  </a:cubicBezTo>
                  <a:cubicBezTo>
                    <a:pt x="3" y="2"/>
                    <a:pt x="3" y="2"/>
                    <a:pt x="3" y="2"/>
                  </a:cubicBezTo>
                  <a:cubicBezTo>
                    <a:pt x="5" y="4"/>
                    <a:pt x="5" y="4"/>
                    <a:pt x="5" y="4"/>
                  </a:cubicBezTo>
                  <a:cubicBezTo>
                    <a:pt x="5" y="5"/>
                    <a:pt x="5" y="5"/>
                    <a:pt x="5" y="5"/>
                  </a:cubicBezTo>
                  <a:cubicBezTo>
                    <a:pt x="6" y="6"/>
                    <a:pt x="6" y="6"/>
                    <a:pt x="6" y="6"/>
                  </a:cubicBezTo>
                  <a:cubicBezTo>
                    <a:pt x="7" y="6"/>
                    <a:pt x="7" y="6"/>
                    <a:pt x="7" y="6"/>
                  </a:cubicBezTo>
                  <a:cubicBezTo>
                    <a:pt x="5" y="9"/>
                    <a:pt x="5" y="9"/>
                    <a:pt x="5" y="9"/>
                  </a:cubicBezTo>
                  <a:cubicBezTo>
                    <a:pt x="5" y="10"/>
                    <a:pt x="5" y="10"/>
                    <a:pt x="5" y="10"/>
                  </a:cubicBezTo>
                  <a:cubicBezTo>
                    <a:pt x="5" y="10"/>
                    <a:pt x="5" y="10"/>
                    <a:pt x="5" y="10"/>
                  </a:cubicBezTo>
                  <a:cubicBezTo>
                    <a:pt x="4" y="17"/>
                    <a:pt x="4" y="17"/>
                    <a:pt x="4" y="17"/>
                  </a:cubicBezTo>
                  <a:cubicBezTo>
                    <a:pt x="3" y="16"/>
                    <a:pt x="3" y="16"/>
                    <a:pt x="3" y="16"/>
                  </a:cubicBezTo>
                  <a:cubicBezTo>
                    <a:pt x="3" y="19"/>
                    <a:pt x="3" y="19"/>
                    <a:pt x="3" y="19"/>
                  </a:cubicBezTo>
                  <a:cubicBezTo>
                    <a:pt x="3" y="19"/>
                    <a:pt x="3" y="20"/>
                    <a:pt x="3" y="20"/>
                  </a:cubicBezTo>
                  <a:cubicBezTo>
                    <a:pt x="3" y="20"/>
                    <a:pt x="3" y="20"/>
                    <a:pt x="3" y="20"/>
                  </a:cubicBezTo>
                  <a:cubicBezTo>
                    <a:pt x="0" y="21"/>
                    <a:pt x="0" y="21"/>
                    <a:pt x="0" y="21"/>
                  </a:cubicBezTo>
                  <a:cubicBezTo>
                    <a:pt x="0" y="24"/>
                    <a:pt x="0" y="24"/>
                    <a:pt x="0" y="24"/>
                  </a:cubicBezTo>
                  <a:cubicBezTo>
                    <a:pt x="2" y="24"/>
                    <a:pt x="2" y="24"/>
                    <a:pt x="2" y="24"/>
                  </a:cubicBezTo>
                  <a:lnTo>
                    <a:pt x="4" y="22"/>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02" name="Freeform 6543">
              <a:extLst>
                <a:ext uri="{FF2B5EF4-FFF2-40B4-BE49-F238E27FC236}">
                  <a16:creationId xmlns:a16="http://schemas.microsoft.com/office/drawing/2014/main" id="{6FDD5106-DFAD-AD9D-2C49-28F2A3F6D9D3}"/>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03" name="Rectangle 102">
              <a:extLst>
                <a:ext uri="{FF2B5EF4-FFF2-40B4-BE49-F238E27FC236}">
                  <a16:creationId xmlns:a16="http://schemas.microsoft.com/office/drawing/2014/main" id="{45F9C41A-BD35-C1DB-49FA-4081AD99287B}"/>
                </a:ext>
              </a:extLst>
            </p:cNvPr>
            <p:cNvSpPr/>
            <p:nvPr/>
          </p:nvSpPr>
          <p:spPr>
            <a:xfrm>
              <a:off x="809897" y="4280485"/>
              <a:ext cx="334736" cy="80989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104" name="Rectangle 103">
              <a:extLst>
                <a:ext uri="{FF2B5EF4-FFF2-40B4-BE49-F238E27FC236}">
                  <a16:creationId xmlns:a16="http://schemas.microsoft.com/office/drawing/2014/main" id="{7C75E149-C143-3B5B-3843-6A9774C617AB}"/>
                </a:ext>
              </a:extLst>
            </p:cNvPr>
            <p:cNvSpPr/>
            <p:nvPr/>
          </p:nvSpPr>
          <p:spPr>
            <a:xfrm>
              <a:off x="984693" y="4377673"/>
              <a:ext cx="334736" cy="56408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105" name="Rectangle 104">
              <a:extLst>
                <a:ext uri="{FF2B5EF4-FFF2-40B4-BE49-F238E27FC236}">
                  <a16:creationId xmlns:a16="http://schemas.microsoft.com/office/drawing/2014/main" id="{CEC4E155-4137-15FB-AF61-100A5C98624F}"/>
                </a:ext>
              </a:extLst>
            </p:cNvPr>
            <p:cNvSpPr/>
            <p:nvPr/>
          </p:nvSpPr>
          <p:spPr>
            <a:xfrm>
              <a:off x="1319428" y="4559160"/>
              <a:ext cx="5968887" cy="27867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r>
                <a:rPr lang="en-US" sz="1200">
                  <a:solidFill>
                    <a:srgbClr val="FFFFFF"/>
                  </a:solidFill>
                  <a:latin typeface="Metropolis"/>
                </a:rPr>
                <a:t>COMPLIANCE</a:t>
              </a:r>
            </a:p>
          </p:txBody>
        </p:sp>
      </p:grpSp>
      <p:grpSp>
        <p:nvGrpSpPr>
          <p:cNvPr id="106" name="Group 105">
            <a:extLst>
              <a:ext uri="{FF2B5EF4-FFF2-40B4-BE49-F238E27FC236}">
                <a16:creationId xmlns:a16="http://schemas.microsoft.com/office/drawing/2014/main" id="{DC1DEAB3-B5CB-AA57-D8D2-56717F49692F}"/>
              </a:ext>
            </a:extLst>
          </p:cNvPr>
          <p:cNvGrpSpPr/>
          <p:nvPr/>
        </p:nvGrpSpPr>
        <p:grpSpPr>
          <a:xfrm rot="16200000">
            <a:off x="5807070" y="2256147"/>
            <a:ext cx="2850178" cy="913505"/>
            <a:chOff x="809897" y="4280485"/>
            <a:chExt cx="6576511" cy="913981"/>
          </a:xfrm>
          <a:solidFill>
            <a:schemeClr val="tx1"/>
          </a:solidFill>
        </p:grpSpPr>
        <p:sp>
          <p:nvSpPr>
            <p:cNvPr id="107" name="Freeform 6530">
              <a:extLst>
                <a:ext uri="{FF2B5EF4-FFF2-40B4-BE49-F238E27FC236}">
                  <a16:creationId xmlns:a16="http://schemas.microsoft.com/office/drawing/2014/main" id="{FE20A65B-E2CE-0FBB-D9C6-75D7C0A49269}"/>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08" name="Freeform 6543">
              <a:extLst>
                <a:ext uri="{FF2B5EF4-FFF2-40B4-BE49-F238E27FC236}">
                  <a16:creationId xmlns:a16="http://schemas.microsoft.com/office/drawing/2014/main" id="{9E7AE1F3-7F79-4369-C7BB-9FF482B3EC19}"/>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09" name="Freeform 6530">
              <a:extLst>
                <a:ext uri="{FF2B5EF4-FFF2-40B4-BE49-F238E27FC236}">
                  <a16:creationId xmlns:a16="http://schemas.microsoft.com/office/drawing/2014/main" id="{6A702305-A69B-C383-C702-F0CF65F00D14}"/>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0" name="Freeform 6543">
              <a:extLst>
                <a:ext uri="{FF2B5EF4-FFF2-40B4-BE49-F238E27FC236}">
                  <a16:creationId xmlns:a16="http://schemas.microsoft.com/office/drawing/2014/main" id="{575AE70F-458A-88D8-D4A4-9F364D8D08C7}"/>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1" name="Freeform 6508">
              <a:extLst>
                <a:ext uri="{FF2B5EF4-FFF2-40B4-BE49-F238E27FC236}">
                  <a16:creationId xmlns:a16="http://schemas.microsoft.com/office/drawing/2014/main" id="{3AC659F4-20CA-3878-9244-12640C277533}"/>
                </a:ext>
              </a:extLst>
            </p:cNvPr>
            <p:cNvSpPr>
              <a:spLocks/>
            </p:cNvSpPr>
            <p:nvPr/>
          </p:nvSpPr>
          <p:spPr bwMode="gray">
            <a:xfrm>
              <a:off x="6421293" y="4760957"/>
              <a:ext cx="22151" cy="18986"/>
            </a:xfrm>
            <a:custGeom>
              <a:avLst/>
              <a:gdLst>
                <a:gd name="T0" fmla="*/ 0 w 7"/>
                <a:gd name="T1" fmla="*/ 6 h 6"/>
                <a:gd name="T2" fmla="*/ 6 w 7"/>
                <a:gd name="T3" fmla="*/ 4 h 6"/>
                <a:gd name="T4" fmla="*/ 7 w 7"/>
                <a:gd name="T5" fmla="*/ 0 h 6"/>
                <a:gd name="T6" fmla="*/ 2 w 7"/>
                <a:gd name="T7" fmla="*/ 0 h 6"/>
                <a:gd name="T8" fmla="*/ 0 w 7"/>
                <a:gd name="T9" fmla="*/ 6 h 6"/>
              </a:gdLst>
              <a:ahLst/>
              <a:cxnLst>
                <a:cxn ang="0">
                  <a:pos x="T0" y="T1"/>
                </a:cxn>
                <a:cxn ang="0">
                  <a:pos x="T2" y="T3"/>
                </a:cxn>
                <a:cxn ang="0">
                  <a:pos x="T4" y="T5"/>
                </a:cxn>
                <a:cxn ang="0">
                  <a:pos x="T6" y="T7"/>
                </a:cxn>
                <a:cxn ang="0">
                  <a:pos x="T8" y="T9"/>
                </a:cxn>
              </a:cxnLst>
              <a:rect l="0" t="0" r="r" b="b"/>
              <a:pathLst>
                <a:path w="7" h="6">
                  <a:moveTo>
                    <a:pt x="0" y="6"/>
                  </a:moveTo>
                  <a:lnTo>
                    <a:pt x="6" y="4"/>
                  </a:lnTo>
                  <a:lnTo>
                    <a:pt x="7" y="0"/>
                  </a:lnTo>
                  <a:lnTo>
                    <a:pt x="2" y="0"/>
                  </a:lnTo>
                  <a:lnTo>
                    <a:pt x="0" y="6"/>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2" name="Freeform 6509">
              <a:extLst>
                <a:ext uri="{FF2B5EF4-FFF2-40B4-BE49-F238E27FC236}">
                  <a16:creationId xmlns:a16="http://schemas.microsoft.com/office/drawing/2014/main" id="{89F0BCF5-0310-DF12-85E0-9583881C3FEC}"/>
                </a:ext>
              </a:extLst>
            </p:cNvPr>
            <p:cNvSpPr>
              <a:spLocks/>
            </p:cNvSpPr>
            <p:nvPr/>
          </p:nvSpPr>
          <p:spPr bwMode="gray">
            <a:xfrm>
              <a:off x="6551030" y="4805257"/>
              <a:ext cx="104421" cy="44300"/>
            </a:xfrm>
            <a:custGeom>
              <a:avLst/>
              <a:gdLst>
                <a:gd name="T0" fmla="*/ 28 w 33"/>
                <a:gd name="T1" fmla="*/ 3 h 14"/>
                <a:gd name="T2" fmla="*/ 26 w 33"/>
                <a:gd name="T3" fmla="*/ 0 h 14"/>
                <a:gd name="T4" fmla="*/ 15 w 33"/>
                <a:gd name="T5" fmla="*/ 0 h 14"/>
                <a:gd name="T6" fmla="*/ 9 w 33"/>
                <a:gd name="T7" fmla="*/ 0 h 14"/>
                <a:gd name="T8" fmla="*/ 6 w 33"/>
                <a:gd name="T9" fmla="*/ 0 h 14"/>
                <a:gd name="T10" fmla="*/ 4 w 33"/>
                <a:gd name="T11" fmla="*/ 0 h 14"/>
                <a:gd name="T12" fmla="*/ 0 w 33"/>
                <a:gd name="T13" fmla="*/ 3 h 14"/>
                <a:gd name="T14" fmla="*/ 4 w 33"/>
                <a:gd name="T15" fmla="*/ 7 h 14"/>
                <a:gd name="T16" fmla="*/ 6 w 33"/>
                <a:gd name="T17" fmla="*/ 7 h 14"/>
                <a:gd name="T18" fmla="*/ 7 w 33"/>
                <a:gd name="T19" fmla="*/ 7 h 14"/>
                <a:gd name="T20" fmla="*/ 9 w 33"/>
                <a:gd name="T21" fmla="*/ 9 h 14"/>
                <a:gd name="T22" fmla="*/ 11 w 33"/>
                <a:gd name="T23" fmla="*/ 13 h 14"/>
                <a:gd name="T24" fmla="*/ 15 w 33"/>
                <a:gd name="T25" fmla="*/ 13 h 14"/>
                <a:gd name="T26" fmla="*/ 17 w 33"/>
                <a:gd name="T27" fmla="*/ 13 h 14"/>
                <a:gd name="T28" fmla="*/ 20 w 33"/>
                <a:gd name="T29" fmla="*/ 14 h 14"/>
                <a:gd name="T30" fmla="*/ 22 w 33"/>
                <a:gd name="T31" fmla="*/ 11 h 14"/>
                <a:gd name="T32" fmla="*/ 22 w 33"/>
                <a:gd name="T33" fmla="*/ 11 h 14"/>
                <a:gd name="T34" fmla="*/ 24 w 33"/>
                <a:gd name="T35" fmla="*/ 13 h 14"/>
                <a:gd name="T36" fmla="*/ 26 w 33"/>
                <a:gd name="T37" fmla="*/ 11 h 14"/>
                <a:gd name="T38" fmla="*/ 26 w 33"/>
                <a:gd name="T39" fmla="*/ 9 h 14"/>
                <a:gd name="T40" fmla="*/ 28 w 33"/>
                <a:gd name="T41" fmla="*/ 11 h 14"/>
                <a:gd name="T42" fmla="*/ 33 w 33"/>
                <a:gd name="T43" fmla="*/ 11 h 14"/>
                <a:gd name="T44" fmla="*/ 33 w 33"/>
                <a:gd name="T45" fmla="*/ 7 h 14"/>
                <a:gd name="T46" fmla="*/ 32 w 33"/>
                <a:gd name="T47" fmla="*/ 5 h 14"/>
                <a:gd name="T48" fmla="*/ 28 w 33"/>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4">
                  <a:moveTo>
                    <a:pt x="28" y="3"/>
                  </a:moveTo>
                  <a:lnTo>
                    <a:pt x="26" y="0"/>
                  </a:lnTo>
                  <a:lnTo>
                    <a:pt x="15" y="0"/>
                  </a:lnTo>
                  <a:lnTo>
                    <a:pt x="9" y="0"/>
                  </a:lnTo>
                  <a:lnTo>
                    <a:pt x="6" y="0"/>
                  </a:lnTo>
                  <a:lnTo>
                    <a:pt x="4" y="0"/>
                  </a:lnTo>
                  <a:lnTo>
                    <a:pt x="0" y="3"/>
                  </a:lnTo>
                  <a:lnTo>
                    <a:pt x="4" y="7"/>
                  </a:lnTo>
                  <a:lnTo>
                    <a:pt x="6" y="7"/>
                  </a:lnTo>
                  <a:lnTo>
                    <a:pt x="7" y="7"/>
                  </a:lnTo>
                  <a:lnTo>
                    <a:pt x="9" y="9"/>
                  </a:lnTo>
                  <a:lnTo>
                    <a:pt x="11" y="13"/>
                  </a:lnTo>
                  <a:lnTo>
                    <a:pt x="15" y="13"/>
                  </a:lnTo>
                  <a:lnTo>
                    <a:pt x="17" y="13"/>
                  </a:lnTo>
                  <a:lnTo>
                    <a:pt x="20" y="14"/>
                  </a:lnTo>
                  <a:lnTo>
                    <a:pt x="22" y="11"/>
                  </a:lnTo>
                  <a:lnTo>
                    <a:pt x="22" y="11"/>
                  </a:lnTo>
                  <a:lnTo>
                    <a:pt x="24" y="13"/>
                  </a:lnTo>
                  <a:lnTo>
                    <a:pt x="26" y="11"/>
                  </a:lnTo>
                  <a:lnTo>
                    <a:pt x="26" y="9"/>
                  </a:lnTo>
                  <a:lnTo>
                    <a:pt x="28" y="11"/>
                  </a:lnTo>
                  <a:lnTo>
                    <a:pt x="33" y="11"/>
                  </a:lnTo>
                  <a:lnTo>
                    <a:pt x="33" y="7"/>
                  </a:lnTo>
                  <a:lnTo>
                    <a:pt x="32" y="5"/>
                  </a:lnTo>
                  <a:lnTo>
                    <a:pt x="28"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3" name="Freeform 6510">
              <a:extLst>
                <a:ext uri="{FF2B5EF4-FFF2-40B4-BE49-F238E27FC236}">
                  <a16:creationId xmlns:a16="http://schemas.microsoft.com/office/drawing/2014/main" id="{D0D4C353-BF6C-1B5A-134F-716CB841774E}"/>
                </a:ext>
              </a:extLst>
            </p:cNvPr>
            <p:cNvSpPr>
              <a:spLocks/>
            </p:cNvSpPr>
            <p:nvPr/>
          </p:nvSpPr>
          <p:spPr bwMode="gray">
            <a:xfrm>
              <a:off x="6782025" y="4779943"/>
              <a:ext cx="28479" cy="25314"/>
            </a:xfrm>
            <a:custGeom>
              <a:avLst/>
              <a:gdLst>
                <a:gd name="T0" fmla="*/ 9 w 9"/>
                <a:gd name="T1" fmla="*/ 8 h 8"/>
                <a:gd name="T2" fmla="*/ 7 w 9"/>
                <a:gd name="T3" fmla="*/ 2 h 8"/>
                <a:gd name="T4" fmla="*/ 3 w 9"/>
                <a:gd name="T5" fmla="*/ 0 h 8"/>
                <a:gd name="T6" fmla="*/ 0 w 9"/>
                <a:gd name="T7" fmla="*/ 2 h 8"/>
                <a:gd name="T8" fmla="*/ 1 w 9"/>
                <a:gd name="T9" fmla="*/ 4 h 8"/>
                <a:gd name="T10" fmla="*/ 9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9" y="8"/>
                  </a:moveTo>
                  <a:lnTo>
                    <a:pt x="7" y="2"/>
                  </a:lnTo>
                  <a:lnTo>
                    <a:pt x="3" y="0"/>
                  </a:lnTo>
                  <a:lnTo>
                    <a:pt x="0" y="2"/>
                  </a:lnTo>
                  <a:lnTo>
                    <a:pt x="1" y="4"/>
                  </a:lnTo>
                  <a:lnTo>
                    <a:pt x="9"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4" name="Freeform 6512">
              <a:extLst>
                <a:ext uri="{FF2B5EF4-FFF2-40B4-BE49-F238E27FC236}">
                  <a16:creationId xmlns:a16="http://schemas.microsoft.com/office/drawing/2014/main" id="{05F7FD2B-A72E-B50D-53E4-1FD830D8FC76}"/>
                </a:ext>
              </a:extLst>
            </p:cNvPr>
            <p:cNvSpPr>
              <a:spLocks/>
            </p:cNvSpPr>
            <p:nvPr/>
          </p:nvSpPr>
          <p:spPr bwMode="gray">
            <a:xfrm>
              <a:off x="6358008" y="4643877"/>
              <a:ext cx="34808" cy="28479"/>
            </a:xfrm>
            <a:custGeom>
              <a:avLst/>
              <a:gdLst>
                <a:gd name="T0" fmla="*/ 1 w 11"/>
                <a:gd name="T1" fmla="*/ 8 h 9"/>
                <a:gd name="T2" fmla="*/ 5 w 11"/>
                <a:gd name="T3" fmla="*/ 9 h 9"/>
                <a:gd name="T4" fmla="*/ 9 w 11"/>
                <a:gd name="T5" fmla="*/ 8 h 9"/>
                <a:gd name="T6" fmla="*/ 11 w 11"/>
                <a:gd name="T7" fmla="*/ 4 h 9"/>
                <a:gd name="T8" fmla="*/ 7 w 11"/>
                <a:gd name="T9" fmla="*/ 0 h 9"/>
                <a:gd name="T10" fmla="*/ 3 w 11"/>
                <a:gd name="T11" fmla="*/ 0 h 9"/>
                <a:gd name="T12" fmla="*/ 1 w 11"/>
                <a:gd name="T13" fmla="*/ 2 h 9"/>
                <a:gd name="T14" fmla="*/ 3 w 11"/>
                <a:gd name="T15" fmla="*/ 6 h 9"/>
                <a:gd name="T16" fmla="*/ 0 w 11"/>
                <a:gd name="T17" fmla="*/ 2 h 9"/>
                <a:gd name="T18" fmla="*/ 1 w 11"/>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1" y="8"/>
                  </a:moveTo>
                  <a:lnTo>
                    <a:pt x="5" y="9"/>
                  </a:lnTo>
                  <a:lnTo>
                    <a:pt x="9" y="8"/>
                  </a:lnTo>
                  <a:lnTo>
                    <a:pt x="11" y="4"/>
                  </a:lnTo>
                  <a:lnTo>
                    <a:pt x="7" y="0"/>
                  </a:lnTo>
                  <a:lnTo>
                    <a:pt x="3" y="0"/>
                  </a:lnTo>
                  <a:lnTo>
                    <a:pt x="1" y="2"/>
                  </a:lnTo>
                  <a:lnTo>
                    <a:pt x="3" y="6"/>
                  </a:lnTo>
                  <a:lnTo>
                    <a:pt x="0" y="2"/>
                  </a:lnTo>
                  <a:lnTo>
                    <a:pt x="1"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5" name="Freeform 6516">
              <a:extLst>
                <a:ext uri="{FF2B5EF4-FFF2-40B4-BE49-F238E27FC236}">
                  <a16:creationId xmlns:a16="http://schemas.microsoft.com/office/drawing/2014/main" id="{73EC2070-0BD1-DFFD-AB84-20ACA08CAA58}"/>
                </a:ext>
              </a:extLst>
            </p:cNvPr>
            <p:cNvSpPr>
              <a:spLocks/>
            </p:cNvSpPr>
            <p:nvPr/>
          </p:nvSpPr>
          <p:spPr bwMode="gray">
            <a:xfrm>
              <a:off x="6791517" y="4621727"/>
              <a:ext cx="31643" cy="15822"/>
            </a:xfrm>
            <a:custGeom>
              <a:avLst/>
              <a:gdLst>
                <a:gd name="T0" fmla="*/ 4 w 10"/>
                <a:gd name="T1" fmla="*/ 3 h 5"/>
                <a:gd name="T2" fmla="*/ 8 w 10"/>
                <a:gd name="T3" fmla="*/ 5 h 5"/>
                <a:gd name="T4" fmla="*/ 10 w 10"/>
                <a:gd name="T5" fmla="*/ 2 h 5"/>
                <a:gd name="T6" fmla="*/ 4 w 10"/>
                <a:gd name="T7" fmla="*/ 0 h 5"/>
                <a:gd name="T8" fmla="*/ 0 w 10"/>
                <a:gd name="T9" fmla="*/ 2 h 5"/>
                <a:gd name="T10" fmla="*/ 2 w 10"/>
                <a:gd name="T11" fmla="*/ 3 h 5"/>
                <a:gd name="T12" fmla="*/ 4 w 10"/>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4" y="3"/>
                  </a:moveTo>
                  <a:lnTo>
                    <a:pt x="8" y="5"/>
                  </a:lnTo>
                  <a:lnTo>
                    <a:pt x="10" y="2"/>
                  </a:lnTo>
                  <a:lnTo>
                    <a:pt x="4" y="0"/>
                  </a:lnTo>
                  <a:lnTo>
                    <a:pt x="0" y="2"/>
                  </a:lnTo>
                  <a:lnTo>
                    <a:pt x="2" y="3"/>
                  </a:lnTo>
                  <a:lnTo>
                    <a:pt x="4"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6" name="Freeform 6518">
              <a:extLst>
                <a:ext uri="{FF2B5EF4-FFF2-40B4-BE49-F238E27FC236}">
                  <a16:creationId xmlns:a16="http://schemas.microsoft.com/office/drawing/2014/main" id="{24E9AD48-270B-43B6-4C40-221180CA997F}"/>
                </a:ext>
              </a:extLst>
            </p:cNvPr>
            <p:cNvSpPr>
              <a:spLocks/>
            </p:cNvSpPr>
            <p:nvPr/>
          </p:nvSpPr>
          <p:spPr bwMode="gray">
            <a:xfrm>
              <a:off x="6763040" y="4656534"/>
              <a:ext cx="47465" cy="47465"/>
            </a:xfrm>
            <a:custGeom>
              <a:avLst/>
              <a:gdLst>
                <a:gd name="T0" fmla="*/ 2 w 15"/>
                <a:gd name="T1" fmla="*/ 9 h 15"/>
                <a:gd name="T2" fmla="*/ 0 w 15"/>
                <a:gd name="T3" fmla="*/ 15 h 15"/>
                <a:gd name="T4" fmla="*/ 9 w 15"/>
                <a:gd name="T5" fmla="*/ 13 h 15"/>
                <a:gd name="T6" fmla="*/ 13 w 15"/>
                <a:gd name="T7" fmla="*/ 9 h 15"/>
                <a:gd name="T8" fmla="*/ 13 w 15"/>
                <a:gd name="T9" fmla="*/ 5 h 15"/>
                <a:gd name="T10" fmla="*/ 15 w 15"/>
                <a:gd name="T11" fmla="*/ 7 h 15"/>
                <a:gd name="T12" fmla="*/ 15 w 15"/>
                <a:gd name="T13" fmla="*/ 0 h 15"/>
                <a:gd name="T14" fmla="*/ 9 w 15"/>
                <a:gd name="T15" fmla="*/ 4 h 15"/>
                <a:gd name="T16" fmla="*/ 11 w 15"/>
                <a:gd name="T17" fmla="*/ 5 h 15"/>
                <a:gd name="T18" fmla="*/ 9 w 15"/>
                <a:gd name="T19" fmla="*/ 5 h 15"/>
                <a:gd name="T20" fmla="*/ 9 w 15"/>
                <a:gd name="T21" fmla="*/ 7 h 15"/>
                <a:gd name="T22" fmla="*/ 6 w 15"/>
                <a:gd name="T23" fmla="*/ 5 h 15"/>
                <a:gd name="T24" fmla="*/ 2 w 15"/>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2" y="9"/>
                  </a:moveTo>
                  <a:lnTo>
                    <a:pt x="0" y="15"/>
                  </a:lnTo>
                  <a:lnTo>
                    <a:pt x="9" y="13"/>
                  </a:lnTo>
                  <a:lnTo>
                    <a:pt x="13" y="9"/>
                  </a:lnTo>
                  <a:lnTo>
                    <a:pt x="13" y="5"/>
                  </a:lnTo>
                  <a:lnTo>
                    <a:pt x="15" y="7"/>
                  </a:lnTo>
                  <a:lnTo>
                    <a:pt x="15" y="0"/>
                  </a:lnTo>
                  <a:lnTo>
                    <a:pt x="9" y="4"/>
                  </a:lnTo>
                  <a:lnTo>
                    <a:pt x="11" y="5"/>
                  </a:lnTo>
                  <a:lnTo>
                    <a:pt x="9" y="5"/>
                  </a:lnTo>
                  <a:lnTo>
                    <a:pt x="9" y="7"/>
                  </a:lnTo>
                  <a:lnTo>
                    <a:pt x="6" y="5"/>
                  </a:lnTo>
                  <a:lnTo>
                    <a:pt x="2" y="9"/>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7" name="Freeform 6528">
              <a:extLst>
                <a:ext uri="{FF2B5EF4-FFF2-40B4-BE49-F238E27FC236}">
                  <a16:creationId xmlns:a16="http://schemas.microsoft.com/office/drawing/2014/main" id="{28165133-CA00-5E52-E9BE-795C5A1B550A}"/>
                </a:ext>
              </a:extLst>
            </p:cNvPr>
            <p:cNvSpPr>
              <a:spLocks/>
            </p:cNvSpPr>
            <p:nvPr/>
          </p:nvSpPr>
          <p:spPr bwMode="gray">
            <a:xfrm>
              <a:off x="6975048" y="5080552"/>
              <a:ext cx="22151" cy="25314"/>
            </a:xfrm>
            <a:custGeom>
              <a:avLst/>
              <a:gdLst>
                <a:gd name="T0" fmla="*/ 0 w 7"/>
                <a:gd name="T1" fmla="*/ 0 h 8"/>
                <a:gd name="T2" fmla="*/ 2 w 7"/>
                <a:gd name="T3" fmla="*/ 4 h 8"/>
                <a:gd name="T4" fmla="*/ 4 w 7"/>
                <a:gd name="T5" fmla="*/ 4 h 8"/>
                <a:gd name="T6" fmla="*/ 6 w 7"/>
                <a:gd name="T7" fmla="*/ 8 h 8"/>
                <a:gd name="T8" fmla="*/ 7 w 7"/>
                <a:gd name="T9" fmla="*/ 2 h 8"/>
                <a:gd name="T10" fmla="*/ 4 w 7"/>
                <a:gd name="T11" fmla="*/ 0 h 8"/>
                <a:gd name="T12" fmla="*/ 0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0"/>
                  </a:moveTo>
                  <a:lnTo>
                    <a:pt x="2" y="4"/>
                  </a:lnTo>
                  <a:lnTo>
                    <a:pt x="4" y="4"/>
                  </a:lnTo>
                  <a:lnTo>
                    <a:pt x="6" y="8"/>
                  </a:lnTo>
                  <a:lnTo>
                    <a:pt x="7" y="2"/>
                  </a:lnTo>
                  <a:lnTo>
                    <a:pt x="4" y="0"/>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8" name="Freeform 6529">
              <a:extLst>
                <a:ext uri="{FF2B5EF4-FFF2-40B4-BE49-F238E27FC236}">
                  <a16:creationId xmlns:a16="http://schemas.microsoft.com/office/drawing/2014/main" id="{250F5053-1BCD-E04C-7EB3-CB0964E3E69C}"/>
                </a:ext>
              </a:extLst>
            </p:cNvPr>
            <p:cNvSpPr>
              <a:spLocks/>
            </p:cNvSpPr>
            <p:nvPr/>
          </p:nvSpPr>
          <p:spPr bwMode="gray">
            <a:xfrm>
              <a:off x="6899104" y="5064730"/>
              <a:ext cx="34808" cy="15822"/>
            </a:xfrm>
            <a:custGeom>
              <a:avLst/>
              <a:gdLst>
                <a:gd name="T0" fmla="*/ 0 w 11"/>
                <a:gd name="T1" fmla="*/ 0 h 5"/>
                <a:gd name="T2" fmla="*/ 4 w 11"/>
                <a:gd name="T3" fmla="*/ 5 h 5"/>
                <a:gd name="T4" fmla="*/ 11 w 11"/>
                <a:gd name="T5" fmla="*/ 5 h 5"/>
                <a:gd name="T6" fmla="*/ 5 w 11"/>
                <a:gd name="T7" fmla="*/ 1 h 5"/>
                <a:gd name="T8" fmla="*/ 0 w 11"/>
                <a:gd name="T9" fmla="*/ 0 h 5"/>
              </a:gdLst>
              <a:ahLst/>
              <a:cxnLst>
                <a:cxn ang="0">
                  <a:pos x="T0" y="T1"/>
                </a:cxn>
                <a:cxn ang="0">
                  <a:pos x="T2" y="T3"/>
                </a:cxn>
                <a:cxn ang="0">
                  <a:pos x="T4" y="T5"/>
                </a:cxn>
                <a:cxn ang="0">
                  <a:pos x="T6" y="T7"/>
                </a:cxn>
                <a:cxn ang="0">
                  <a:pos x="T8" y="T9"/>
                </a:cxn>
              </a:cxnLst>
              <a:rect l="0" t="0" r="r" b="b"/>
              <a:pathLst>
                <a:path w="11" h="5">
                  <a:moveTo>
                    <a:pt x="0" y="0"/>
                  </a:moveTo>
                  <a:lnTo>
                    <a:pt x="4" y="5"/>
                  </a:lnTo>
                  <a:lnTo>
                    <a:pt x="11" y="5"/>
                  </a:lnTo>
                  <a:lnTo>
                    <a:pt x="5" y="1"/>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19" name="Freeform 6530">
              <a:extLst>
                <a:ext uri="{FF2B5EF4-FFF2-40B4-BE49-F238E27FC236}">
                  <a16:creationId xmlns:a16="http://schemas.microsoft.com/office/drawing/2014/main" id="{9C9C6F3A-6649-EF48-0847-23134B7D58D9}"/>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20" name="Freeform 6531">
              <a:extLst>
                <a:ext uri="{FF2B5EF4-FFF2-40B4-BE49-F238E27FC236}">
                  <a16:creationId xmlns:a16="http://schemas.microsoft.com/office/drawing/2014/main" id="{34C38150-018B-00D4-A900-342A8DA2D2B0}"/>
                </a:ext>
              </a:extLst>
            </p:cNvPr>
            <p:cNvSpPr>
              <a:spLocks/>
            </p:cNvSpPr>
            <p:nvPr/>
          </p:nvSpPr>
          <p:spPr bwMode="gray">
            <a:xfrm>
              <a:off x="6946568" y="5074223"/>
              <a:ext cx="28479" cy="25314"/>
            </a:xfrm>
            <a:custGeom>
              <a:avLst/>
              <a:gdLst>
                <a:gd name="T0" fmla="*/ 2 w 9"/>
                <a:gd name="T1" fmla="*/ 0 h 8"/>
                <a:gd name="T2" fmla="*/ 0 w 9"/>
                <a:gd name="T3" fmla="*/ 2 h 8"/>
                <a:gd name="T4" fmla="*/ 2 w 9"/>
                <a:gd name="T5" fmla="*/ 6 h 8"/>
                <a:gd name="T6" fmla="*/ 5 w 9"/>
                <a:gd name="T7" fmla="*/ 8 h 8"/>
                <a:gd name="T8" fmla="*/ 9 w 9"/>
                <a:gd name="T9" fmla="*/ 4 h 8"/>
                <a:gd name="T10" fmla="*/ 3 w 9"/>
                <a:gd name="T11" fmla="*/ 4 h 8"/>
                <a:gd name="T12" fmla="*/ 2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0"/>
                  </a:moveTo>
                  <a:lnTo>
                    <a:pt x="0" y="2"/>
                  </a:lnTo>
                  <a:lnTo>
                    <a:pt x="2" y="6"/>
                  </a:lnTo>
                  <a:lnTo>
                    <a:pt x="5" y="8"/>
                  </a:lnTo>
                  <a:lnTo>
                    <a:pt x="9" y="4"/>
                  </a:lnTo>
                  <a:lnTo>
                    <a:pt x="3" y="4"/>
                  </a:lnTo>
                  <a:lnTo>
                    <a:pt x="2"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21" name="Freeform 6538">
              <a:extLst>
                <a:ext uri="{FF2B5EF4-FFF2-40B4-BE49-F238E27FC236}">
                  <a16:creationId xmlns:a16="http://schemas.microsoft.com/office/drawing/2014/main" id="{B384B1BB-3720-87D3-FBF1-8C6173393E99}"/>
                </a:ext>
              </a:extLst>
            </p:cNvPr>
            <p:cNvSpPr>
              <a:spLocks/>
            </p:cNvSpPr>
            <p:nvPr/>
          </p:nvSpPr>
          <p:spPr bwMode="gray">
            <a:xfrm>
              <a:off x="7250342" y="4874872"/>
              <a:ext cx="18986" cy="15822"/>
            </a:xfrm>
            <a:custGeom>
              <a:avLst/>
              <a:gdLst>
                <a:gd name="T0" fmla="*/ 0 w 6"/>
                <a:gd name="T1" fmla="*/ 5 h 5"/>
                <a:gd name="T2" fmla="*/ 6 w 6"/>
                <a:gd name="T3" fmla="*/ 5 h 5"/>
                <a:gd name="T4" fmla="*/ 2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5"/>
                  </a:lnTo>
                  <a:lnTo>
                    <a:pt x="2" y="0"/>
                  </a:lnTo>
                  <a:lnTo>
                    <a:pt x="0" y="5"/>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22" name="Freeform 6539">
              <a:extLst>
                <a:ext uri="{FF2B5EF4-FFF2-40B4-BE49-F238E27FC236}">
                  <a16:creationId xmlns:a16="http://schemas.microsoft.com/office/drawing/2014/main" id="{8620F2C8-498C-4278-9E13-027657D86977}"/>
                </a:ext>
              </a:extLst>
            </p:cNvPr>
            <p:cNvSpPr>
              <a:spLocks noEditPoints="1"/>
            </p:cNvSpPr>
            <p:nvPr/>
          </p:nvSpPr>
          <p:spPr bwMode="gray">
            <a:xfrm>
              <a:off x="7269328" y="4887529"/>
              <a:ext cx="41136" cy="47465"/>
            </a:xfrm>
            <a:custGeom>
              <a:avLst/>
              <a:gdLst>
                <a:gd name="T0" fmla="*/ 13 w 13"/>
                <a:gd name="T1" fmla="*/ 7 h 15"/>
                <a:gd name="T2" fmla="*/ 13 w 13"/>
                <a:gd name="T3" fmla="*/ 7 h 15"/>
                <a:gd name="T4" fmla="*/ 9 w 13"/>
                <a:gd name="T5" fmla="*/ 0 h 15"/>
                <a:gd name="T6" fmla="*/ 6 w 13"/>
                <a:gd name="T7" fmla="*/ 3 h 15"/>
                <a:gd name="T8" fmla="*/ 6 w 13"/>
                <a:gd name="T9" fmla="*/ 3 h 15"/>
                <a:gd name="T10" fmla="*/ 2 w 13"/>
                <a:gd name="T11" fmla="*/ 3 h 15"/>
                <a:gd name="T12" fmla="*/ 0 w 13"/>
                <a:gd name="T13" fmla="*/ 7 h 15"/>
                <a:gd name="T14" fmla="*/ 6 w 13"/>
                <a:gd name="T15" fmla="*/ 15 h 15"/>
                <a:gd name="T16" fmla="*/ 6 w 13"/>
                <a:gd name="T17" fmla="*/ 11 h 15"/>
                <a:gd name="T18" fmla="*/ 11 w 13"/>
                <a:gd name="T19" fmla="*/ 15 h 15"/>
                <a:gd name="T20" fmla="*/ 13 w 13"/>
                <a:gd name="T21" fmla="*/ 7 h 15"/>
                <a:gd name="T22" fmla="*/ 8 w 13"/>
                <a:gd name="T23" fmla="*/ 7 h 15"/>
                <a:gd name="T24" fmla="*/ 11 w 13"/>
                <a:gd name="T25" fmla="*/ 7 h 15"/>
                <a:gd name="T26" fmla="*/ 6 w 13"/>
                <a:gd name="T27" fmla="*/ 11 h 15"/>
                <a:gd name="T28" fmla="*/ 8 w 13"/>
                <a:gd name="T2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13" y="7"/>
                  </a:moveTo>
                  <a:lnTo>
                    <a:pt x="13" y="7"/>
                  </a:lnTo>
                  <a:lnTo>
                    <a:pt x="9" y="0"/>
                  </a:lnTo>
                  <a:lnTo>
                    <a:pt x="6" y="3"/>
                  </a:lnTo>
                  <a:lnTo>
                    <a:pt x="6" y="3"/>
                  </a:lnTo>
                  <a:lnTo>
                    <a:pt x="2" y="3"/>
                  </a:lnTo>
                  <a:lnTo>
                    <a:pt x="0" y="7"/>
                  </a:lnTo>
                  <a:lnTo>
                    <a:pt x="6" y="15"/>
                  </a:lnTo>
                  <a:lnTo>
                    <a:pt x="6" y="11"/>
                  </a:lnTo>
                  <a:lnTo>
                    <a:pt x="11" y="15"/>
                  </a:lnTo>
                  <a:lnTo>
                    <a:pt x="13" y="7"/>
                  </a:lnTo>
                  <a:close/>
                  <a:moveTo>
                    <a:pt x="8" y="7"/>
                  </a:moveTo>
                  <a:lnTo>
                    <a:pt x="11" y="7"/>
                  </a:lnTo>
                  <a:lnTo>
                    <a:pt x="6" y="11"/>
                  </a:lnTo>
                  <a:lnTo>
                    <a:pt x="8" y="7"/>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23" name="Freeform 6540">
              <a:extLst>
                <a:ext uri="{FF2B5EF4-FFF2-40B4-BE49-F238E27FC236}">
                  <a16:creationId xmlns:a16="http://schemas.microsoft.com/office/drawing/2014/main" id="{902E75AF-5B0E-FA8C-4C1D-C06C6C9D568F}"/>
                </a:ext>
              </a:extLst>
            </p:cNvPr>
            <p:cNvSpPr>
              <a:spLocks/>
            </p:cNvSpPr>
            <p:nvPr/>
          </p:nvSpPr>
          <p:spPr bwMode="gray">
            <a:xfrm>
              <a:off x="7288315" y="4928666"/>
              <a:ext cx="15822" cy="34808"/>
            </a:xfrm>
            <a:custGeom>
              <a:avLst/>
              <a:gdLst>
                <a:gd name="T0" fmla="*/ 1 w 3"/>
                <a:gd name="T1" fmla="*/ 1 h 6"/>
                <a:gd name="T2" fmla="*/ 0 w 3"/>
                <a:gd name="T3" fmla="*/ 2 h 6"/>
                <a:gd name="T4" fmla="*/ 0 w 3"/>
                <a:gd name="T5" fmla="*/ 3 h 6"/>
                <a:gd name="T6" fmla="*/ 0 w 3"/>
                <a:gd name="T7" fmla="*/ 6 h 6"/>
                <a:gd name="T8" fmla="*/ 3 w 3"/>
                <a:gd name="T9" fmla="*/ 5 h 6"/>
                <a:gd name="T10" fmla="*/ 3 w 3"/>
                <a:gd name="T11" fmla="*/ 2 h 6"/>
                <a:gd name="T12" fmla="*/ 1 w 3"/>
                <a:gd name="T13" fmla="*/ 0 h 6"/>
                <a:gd name="T14" fmla="*/ 1 w 3"/>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1"/>
                  </a:moveTo>
                  <a:cubicBezTo>
                    <a:pt x="1" y="1"/>
                    <a:pt x="0" y="2"/>
                    <a:pt x="0" y="2"/>
                  </a:cubicBezTo>
                  <a:cubicBezTo>
                    <a:pt x="0" y="3"/>
                    <a:pt x="0" y="3"/>
                    <a:pt x="0" y="3"/>
                  </a:cubicBezTo>
                  <a:cubicBezTo>
                    <a:pt x="0" y="6"/>
                    <a:pt x="0" y="6"/>
                    <a:pt x="0" y="6"/>
                  </a:cubicBezTo>
                  <a:cubicBezTo>
                    <a:pt x="3" y="5"/>
                    <a:pt x="3" y="5"/>
                    <a:pt x="3" y="5"/>
                  </a:cubicBezTo>
                  <a:cubicBezTo>
                    <a:pt x="3" y="2"/>
                    <a:pt x="3" y="2"/>
                    <a:pt x="3" y="2"/>
                  </a:cubicBezTo>
                  <a:cubicBezTo>
                    <a:pt x="1" y="0"/>
                    <a:pt x="1" y="0"/>
                    <a:pt x="1" y="0"/>
                  </a:cubicBezTo>
                  <a:lnTo>
                    <a:pt x="1" y="1"/>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24" name="Freeform 6541">
              <a:extLst>
                <a:ext uri="{FF2B5EF4-FFF2-40B4-BE49-F238E27FC236}">
                  <a16:creationId xmlns:a16="http://schemas.microsoft.com/office/drawing/2014/main" id="{CB1352AA-ED24-7ABE-2CD5-C218669A7ADB}"/>
                </a:ext>
              </a:extLst>
            </p:cNvPr>
            <p:cNvSpPr>
              <a:spLocks/>
            </p:cNvSpPr>
            <p:nvPr/>
          </p:nvSpPr>
          <p:spPr bwMode="gray">
            <a:xfrm>
              <a:off x="7364257" y="5033087"/>
              <a:ext cx="22151" cy="25314"/>
            </a:xfrm>
            <a:custGeom>
              <a:avLst/>
              <a:gdLst>
                <a:gd name="T0" fmla="*/ 0 w 7"/>
                <a:gd name="T1" fmla="*/ 4 h 8"/>
                <a:gd name="T2" fmla="*/ 2 w 7"/>
                <a:gd name="T3" fmla="*/ 8 h 8"/>
                <a:gd name="T4" fmla="*/ 7 w 7"/>
                <a:gd name="T5" fmla="*/ 8 h 8"/>
                <a:gd name="T6" fmla="*/ 7 w 7"/>
                <a:gd name="T7" fmla="*/ 4 h 8"/>
                <a:gd name="T8" fmla="*/ 4 w 7"/>
                <a:gd name="T9" fmla="*/ 0 h 8"/>
                <a:gd name="T10" fmla="*/ 0 w 7"/>
                <a:gd name="T11" fmla="*/ 4 h 8"/>
              </a:gdLst>
              <a:ahLst/>
              <a:cxnLst>
                <a:cxn ang="0">
                  <a:pos x="T0" y="T1"/>
                </a:cxn>
                <a:cxn ang="0">
                  <a:pos x="T2" y="T3"/>
                </a:cxn>
                <a:cxn ang="0">
                  <a:pos x="T4" y="T5"/>
                </a:cxn>
                <a:cxn ang="0">
                  <a:pos x="T6" y="T7"/>
                </a:cxn>
                <a:cxn ang="0">
                  <a:pos x="T8" y="T9"/>
                </a:cxn>
                <a:cxn ang="0">
                  <a:pos x="T10" y="T11"/>
                </a:cxn>
              </a:cxnLst>
              <a:rect l="0" t="0" r="r" b="b"/>
              <a:pathLst>
                <a:path w="7" h="8">
                  <a:moveTo>
                    <a:pt x="0" y="4"/>
                  </a:moveTo>
                  <a:lnTo>
                    <a:pt x="2" y="8"/>
                  </a:lnTo>
                  <a:lnTo>
                    <a:pt x="7" y="8"/>
                  </a:lnTo>
                  <a:lnTo>
                    <a:pt x="7" y="4"/>
                  </a:lnTo>
                  <a:lnTo>
                    <a:pt x="4" y="0"/>
                  </a:lnTo>
                  <a:lnTo>
                    <a:pt x="0" y="4"/>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25" name="Freeform 6542">
              <a:extLst>
                <a:ext uri="{FF2B5EF4-FFF2-40B4-BE49-F238E27FC236}">
                  <a16:creationId xmlns:a16="http://schemas.microsoft.com/office/drawing/2014/main" id="{B8B5E868-9A74-4D3C-59AA-D3367BB03E0C}"/>
                </a:ext>
              </a:extLst>
            </p:cNvPr>
            <p:cNvSpPr>
              <a:spLocks/>
            </p:cNvSpPr>
            <p:nvPr/>
          </p:nvSpPr>
          <p:spPr bwMode="gray">
            <a:xfrm>
              <a:off x="7269328" y="4963472"/>
              <a:ext cx="47465" cy="142394"/>
            </a:xfrm>
            <a:custGeom>
              <a:avLst/>
              <a:gdLst>
                <a:gd name="T0" fmla="*/ 4 w 8"/>
                <a:gd name="T1" fmla="*/ 22 h 24"/>
                <a:gd name="T2" fmla="*/ 3 w 8"/>
                <a:gd name="T3" fmla="*/ 21 h 24"/>
                <a:gd name="T4" fmla="*/ 5 w 8"/>
                <a:gd name="T5" fmla="*/ 21 h 24"/>
                <a:gd name="T6" fmla="*/ 4 w 8"/>
                <a:gd name="T7" fmla="*/ 18 h 24"/>
                <a:gd name="T8" fmla="*/ 6 w 8"/>
                <a:gd name="T9" fmla="*/ 14 h 24"/>
                <a:gd name="T10" fmla="*/ 5 w 8"/>
                <a:gd name="T11" fmla="*/ 11 h 24"/>
                <a:gd name="T12" fmla="*/ 7 w 8"/>
                <a:gd name="T13" fmla="*/ 12 h 24"/>
                <a:gd name="T14" fmla="*/ 8 w 8"/>
                <a:gd name="T15" fmla="*/ 9 h 24"/>
                <a:gd name="T16" fmla="*/ 7 w 8"/>
                <a:gd name="T17" fmla="*/ 6 h 24"/>
                <a:gd name="T18" fmla="*/ 8 w 8"/>
                <a:gd name="T19" fmla="*/ 6 h 24"/>
                <a:gd name="T20" fmla="*/ 8 w 8"/>
                <a:gd name="T21" fmla="*/ 4 h 24"/>
                <a:gd name="T22" fmla="*/ 7 w 8"/>
                <a:gd name="T23" fmla="*/ 1 h 24"/>
                <a:gd name="T24" fmla="*/ 3 w 8"/>
                <a:gd name="T25" fmla="*/ 0 h 24"/>
                <a:gd name="T26" fmla="*/ 3 w 8"/>
                <a:gd name="T27" fmla="*/ 2 h 24"/>
                <a:gd name="T28" fmla="*/ 5 w 8"/>
                <a:gd name="T29" fmla="*/ 4 h 24"/>
                <a:gd name="T30" fmla="*/ 5 w 8"/>
                <a:gd name="T31" fmla="*/ 5 h 24"/>
                <a:gd name="T32" fmla="*/ 6 w 8"/>
                <a:gd name="T33" fmla="*/ 6 h 24"/>
                <a:gd name="T34" fmla="*/ 7 w 8"/>
                <a:gd name="T35" fmla="*/ 6 h 24"/>
                <a:gd name="T36" fmla="*/ 5 w 8"/>
                <a:gd name="T37" fmla="*/ 9 h 24"/>
                <a:gd name="T38" fmla="*/ 5 w 8"/>
                <a:gd name="T39" fmla="*/ 10 h 24"/>
                <a:gd name="T40" fmla="*/ 5 w 8"/>
                <a:gd name="T41" fmla="*/ 10 h 24"/>
                <a:gd name="T42" fmla="*/ 4 w 8"/>
                <a:gd name="T43" fmla="*/ 17 h 24"/>
                <a:gd name="T44" fmla="*/ 3 w 8"/>
                <a:gd name="T45" fmla="*/ 16 h 24"/>
                <a:gd name="T46" fmla="*/ 3 w 8"/>
                <a:gd name="T47" fmla="*/ 19 h 24"/>
                <a:gd name="T48" fmla="*/ 3 w 8"/>
                <a:gd name="T49" fmla="*/ 20 h 24"/>
                <a:gd name="T50" fmla="*/ 3 w 8"/>
                <a:gd name="T51" fmla="*/ 20 h 24"/>
                <a:gd name="T52" fmla="*/ 0 w 8"/>
                <a:gd name="T53" fmla="*/ 21 h 24"/>
                <a:gd name="T54" fmla="*/ 0 w 8"/>
                <a:gd name="T55" fmla="*/ 24 h 24"/>
                <a:gd name="T56" fmla="*/ 2 w 8"/>
                <a:gd name="T57" fmla="*/ 24 h 24"/>
                <a:gd name="T58" fmla="*/ 4 w 8"/>
                <a:gd name="T5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24">
                  <a:moveTo>
                    <a:pt x="4" y="22"/>
                  </a:moveTo>
                  <a:cubicBezTo>
                    <a:pt x="3" y="21"/>
                    <a:pt x="3" y="21"/>
                    <a:pt x="3" y="21"/>
                  </a:cubicBezTo>
                  <a:cubicBezTo>
                    <a:pt x="5" y="21"/>
                    <a:pt x="5" y="21"/>
                    <a:pt x="5" y="21"/>
                  </a:cubicBezTo>
                  <a:cubicBezTo>
                    <a:pt x="4" y="18"/>
                    <a:pt x="4" y="18"/>
                    <a:pt x="4" y="18"/>
                  </a:cubicBezTo>
                  <a:cubicBezTo>
                    <a:pt x="6" y="14"/>
                    <a:pt x="6" y="14"/>
                    <a:pt x="6" y="14"/>
                  </a:cubicBezTo>
                  <a:cubicBezTo>
                    <a:pt x="5" y="11"/>
                    <a:pt x="5" y="11"/>
                    <a:pt x="5" y="11"/>
                  </a:cubicBezTo>
                  <a:cubicBezTo>
                    <a:pt x="7" y="12"/>
                    <a:pt x="7" y="12"/>
                    <a:pt x="7" y="12"/>
                  </a:cubicBezTo>
                  <a:cubicBezTo>
                    <a:pt x="8" y="9"/>
                    <a:pt x="8" y="9"/>
                    <a:pt x="8" y="9"/>
                  </a:cubicBezTo>
                  <a:cubicBezTo>
                    <a:pt x="7" y="6"/>
                    <a:pt x="7" y="6"/>
                    <a:pt x="7" y="6"/>
                  </a:cubicBezTo>
                  <a:cubicBezTo>
                    <a:pt x="8" y="6"/>
                    <a:pt x="8" y="6"/>
                    <a:pt x="8" y="6"/>
                  </a:cubicBezTo>
                  <a:cubicBezTo>
                    <a:pt x="8" y="4"/>
                    <a:pt x="8" y="4"/>
                    <a:pt x="8" y="4"/>
                  </a:cubicBezTo>
                  <a:cubicBezTo>
                    <a:pt x="7" y="1"/>
                    <a:pt x="7" y="1"/>
                    <a:pt x="7" y="1"/>
                  </a:cubicBezTo>
                  <a:cubicBezTo>
                    <a:pt x="3" y="0"/>
                    <a:pt x="3" y="0"/>
                    <a:pt x="3" y="0"/>
                  </a:cubicBezTo>
                  <a:cubicBezTo>
                    <a:pt x="3" y="2"/>
                    <a:pt x="3" y="2"/>
                    <a:pt x="3" y="2"/>
                  </a:cubicBezTo>
                  <a:cubicBezTo>
                    <a:pt x="5" y="4"/>
                    <a:pt x="5" y="4"/>
                    <a:pt x="5" y="4"/>
                  </a:cubicBezTo>
                  <a:cubicBezTo>
                    <a:pt x="5" y="5"/>
                    <a:pt x="5" y="5"/>
                    <a:pt x="5" y="5"/>
                  </a:cubicBezTo>
                  <a:cubicBezTo>
                    <a:pt x="6" y="6"/>
                    <a:pt x="6" y="6"/>
                    <a:pt x="6" y="6"/>
                  </a:cubicBezTo>
                  <a:cubicBezTo>
                    <a:pt x="7" y="6"/>
                    <a:pt x="7" y="6"/>
                    <a:pt x="7" y="6"/>
                  </a:cubicBezTo>
                  <a:cubicBezTo>
                    <a:pt x="5" y="9"/>
                    <a:pt x="5" y="9"/>
                    <a:pt x="5" y="9"/>
                  </a:cubicBezTo>
                  <a:cubicBezTo>
                    <a:pt x="5" y="10"/>
                    <a:pt x="5" y="10"/>
                    <a:pt x="5" y="10"/>
                  </a:cubicBezTo>
                  <a:cubicBezTo>
                    <a:pt x="5" y="10"/>
                    <a:pt x="5" y="10"/>
                    <a:pt x="5" y="10"/>
                  </a:cubicBezTo>
                  <a:cubicBezTo>
                    <a:pt x="4" y="17"/>
                    <a:pt x="4" y="17"/>
                    <a:pt x="4" y="17"/>
                  </a:cubicBezTo>
                  <a:cubicBezTo>
                    <a:pt x="3" y="16"/>
                    <a:pt x="3" y="16"/>
                    <a:pt x="3" y="16"/>
                  </a:cubicBezTo>
                  <a:cubicBezTo>
                    <a:pt x="3" y="19"/>
                    <a:pt x="3" y="19"/>
                    <a:pt x="3" y="19"/>
                  </a:cubicBezTo>
                  <a:cubicBezTo>
                    <a:pt x="3" y="19"/>
                    <a:pt x="3" y="20"/>
                    <a:pt x="3" y="20"/>
                  </a:cubicBezTo>
                  <a:cubicBezTo>
                    <a:pt x="3" y="20"/>
                    <a:pt x="3" y="20"/>
                    <a:pt x="3" y="20"/>
                  </a:cubicBezTo>
                  <a:cubicBezTo>
                    <a:pt x="0" y="21"/>
                    <a:pt x="0" y="21"/>
                    <a:pt x="0" y="21"/>
                  </a:cubicBezTo>
                  <a:cubicBezTo>
                    <a:pt x="0" y="24"/>
                    <a:pt x="0" y="24"/>
                    <a:pt x="0" y="24"/>
                  </a:cubicBezTo>
                  <a:cubicBezTo>
                    <a:pt x="2" y="24"/>
                    <a:pt x="2" y="24"/>
                    <a:pt x="2" y="24"/>
                  </a:cubicBezTo>
                  <a:lnTo>
                    <a:pt x="4" y="22"/>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26" name="Freeform 6543">
              <a:extLst>
                <a:ext uri="{FF2B5EF4-FFF2-40B4-BE49-F238E27FC236}">
                  <a16:creationId xmlns:a16="http://schemas.microsoft.com/office/drawing/2014/main" id="{14610FFA-FA63-3C09-E2C1-0DDBBED7356E}"/>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27" name="Rectangle 126">
              <a:extLst>
                <a:ext uri="{FF2B5EF4-FFF2-40B4-BE49-F238E27FC236}">
                  <a16:creationId xmlns:a16="http://schemas.microsoft.com/office/drawing/2014/main" id="{67B137BA-0410-8D16-3927-F5DED3B7E360}"/>
                </a:ext>
              </a:extLst>
            </p:cNvPr>
            <p:cNvSpPr/>
            <p:nvPr/>
          </p:nvSpPr>
          <p:spPr>
            <a:xfrm>
              <a:off x="809897" y="4280485"/>
              <a:ext cx="334736" cy="80989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128" name="Rectangle 127">
              <a:extLst>
                <a:ext uri="{FF2B5EF4-FFF2-40B4-BE49-F238E27FC236}">
                  <a16:creationId xmlns:a16="http://schemas.microsoft.com/office/drawing/2014/main" id="{5C6598AC-0807-C79B-8CD9-FA1C2AD4A7A3}"/>
                </a:ext>
              </a:extLst>
            </p:cNvPr>
            <p:cNvSpPr/>
            <p:nvPr/>
          </p:nvSpPr>
          <p:spPr>
            <a:xfrm>
              <a:off x="984693" y="4377673"/>
              <a:ext cx="334736" cy="56408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129" name="Rectangle 128">
              <a:extLst>
                <a:ext uri="{FF2B5EF4-FFF2-40B4-BE49-F238E27FC236}">
                  <a16:creationId xmlns:a16="http://schemas.microsoft.com/office/drawing/2014/main" id="{41D69BCC-2B83-F9B4-E4C3-84E6AEA7FA25}"/>
                </a:ext>
              </a:extLst>
            </p:cNvPr>
            <p:cNvSpPr/>
            <p:nvPr/>
          </p:nvSpPr>
          <p:spPr>
            <a:xfrm>
              <a:off x="1319428" y="4559160"/>
              <a:ext cx="5968887" cy="27867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r>
                <a:rPr lang="en-US" sz="1200">
                  <a:solidFill>
                    <a:srgbClr val="FFFFFF"/>
                  </a:solidFill>
                  <a:latin typeface="Metropolis"/>
                </a:rPr>
                <a:t>COST</a:t>
              </a:r>
            </a:p>
          </p:txBody>
        </p:sp>
      </p:grpSp>
      <p:grpSp>
        <p:nvGrpSpPr>
          <p:cNvPr id="130" name="Group 129">
            <a:extLst>
              <a:ext uri="{FF2B5EF4-FFF2-40B4-BE49-F238E27FC236}">
                <a16:creationId xmlns:a16="http://schemas.microsoft.com/office/drawing/2014/main" id="{10F1EBD6-DB60-B30D-1686-D45BF84E3B65}"/>
              </a:ext>
            </a:extLst>
          </p:cNvPr>
          <p:cNvGrpSpPr/>
          <p:nvPr/>
        </p:nvGrpSpPr>
        <p:grpSpPr>
          <a:xfrm rot="16200000">
            <a:off x="6888810" y="2256147"/>
            <a:ext cx="2850178" cy="913505"/>
            <a:chOff x="809897" y="4280485"/>
            <a:chExt cx="6576511" cy="913981"/>
          </a:xfrm>
          <a:solidFill>
            <a:schemeClr val="accent6"/>
          </a:solidFill>
        </p:grpSpPr>
        <p:sp>
          <p:nvSpPr>
            <p:cNvPr id="131" name="Freeform 6530">
              <a:extLst>
                <a:ext uri="{FF2B5EF4-FFF2-40B4-BE49-F238E27FC236}">
                  <a16:creationId xmlns:a16="http://schemas.microsoft.com/office/drawing/2014/main" id="{802A8C54-DD9F-39B1-DC04-2C86F2FE7ED4}"/>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32" name="Freeform 6543">
              <a:extLst>
                <a:ext uri="{FF2B5EF4-FFF2-40B4-BE49-F238E27FC236}">
                  <a16:creationId xmlns:a16="http://schemas.microsoft.com/office/drawing/2014/main" id="{99C5F238-1D23-F426-6A68-5696F208224C}"/>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33" name="Freeform 6530">
              <a:extLst>
                <a:ext uri="{FF2B5EF4-FFF2-40B4-BE49-F238E27FC236}">
                  <a16:creationId xmlns:a16="http://schemas.microsoft.com/office/drawing/2014/main" id="{96D360BF-D186-C147-F5AB-9494DCA59AA2}"/>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34" name="Freeform 6543">
              <a:extLst>
                <a:ext uri="{FF2B5EF4-FFF2-40B4-BE49-F238E27FC236}">
                  <a16:creationId xmlns:a16="http://schemas.microsoft.com/office/drawing/2014/main" id="{02AD1233-F0B3-B1BB-8BE7-0AE285449BDF}"/>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35" name="Freeform 6508">
              <a:extLst>
                <a:ext uri="{FF2B5EF4-FFF2-40B4-BE49-F238E27FC236}">
                  <a16:creationId xmlns:a16="http://schemas.microsoft.com/office/drawing/2014/main" id="{6E5B1262-2A74-6FAA-5F1D-A5823BD05801}"/>
                </a:ext>
              </a:extLst>
            </p:cNvPr>
            <p:cNvSpPr>
              <a:spLocks/>
            </p:cNvSpPr>
            <p:nvPr/>
          </p:nvSpPr>
          <p:spPr bwMode="gray">
            <a:xfrm>
              <a:off x="6421293" y="4760957"/>
              <a:ext cx="22151" cy="18986"/>
            </a:xfrm>
            <a:custGeom>
              <a:avLst/>
              <a:gdLst>
                <a:gd name="T0" fmla="*/ 0 w 7"/>
                <a:gd name="T1" fmla="*/ 6 h 6"/>
                <a:gd name="T2" fmla="*/ 6 w 7"/>
                <a:gd name="T3" fmla="*/ 4 h 6"/>
                <a:gd name="T4" fmla="*/ 7 w 7"/>
                <a:gd name="T5" fmla="*/ 0 h 6"/>
                <a:gd name="T6" fmla="*/ 2 w 7"/>
                <a:gd name="T7" fmla="*/ 0 h 6"/>
                <a:gd name="T8" fmla="*/ 0 w 7"/>
                <a:gd name="T9" fmla="*/ 6 h 6"/>
              </a:gdLst>
              <a:ahLst/>
              <a:cxnLst>
                <a:cxn ang="0">
                  <a:pos x="T0" y="T1"/>
                </a:cxn>
                <a:cxn ang="0">
                  <a:pos x="T2" y="T3"/>
                </a:cxn>
                <a:cxn ang="0">
                  <a:pos x="T4" y="T5"/>
                </a:cxn>
                <a:cxn ang="0">
                  <a:pos x="T6" y="T7"/>
                </a:cxn>
                <a:cxn ang="0">
                  <a:pos x="T8" y="T9"/>
                </a:cxn>
              </a:cxnLst>
              <a:rect l="0" t="0" r="r" b="b"/>
              <a:pathLst>
                <a:path w="7" h="6">
                  <a:moveTo>
                    <a:pt x="0" y="6"/>
                  </a:moveTo>
                  <a:lnTo>
                    <a:pt x="6" y="4"/>
                  </a:lnTo>
                  <a:lnTo>
                    <a:pt x="7" y="0"/>
                  </a:lnTo>
                  <a:lnTo>
                    <a:pt x="2" y="0"/>
                  </a:lnTo>
                  <a:lnTo>
                    <a:pt x="0" y="6"/>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36" name="Freeform 6509">
              <a:extLst>
                <a:ext uri="{FF2B5EF4-FFF2-40B4-BE49-F238E27FC236}">
                  <a16:creationId xmlns:a16="http://schemas.microsoft.com/office/drawing/2014/main" id="{A1739238-9A6F-6A99-AAFF-ED783CCB302B}"/>
                </a:ext>
              </a:extLst>
            </p:cNvPr>
            <p:cNvSpPr>
              <a:spLocks/>
            </p:cNvSpPr>
            <p:nvPr/>
          </p:nvSpPr>
          <p:spPr bwMode="gray">
            <a:xfrm>
              <a:off x="6551030" y="4805257"/>
              <a:ext cx="104421" cy="44300"/>
            </a:xfrm>
            <a:custGeom>
              <a:avLst/>
              <a:gdLst>
                <a:gd name="T0" fmla="*/ 28 w 33"/>
                <a:gd name="T1" fmla="*/ 3 h 14"/>
                <a:gd name="T2" fmla="*/ 26 w 33"/>
                <a:gd name="T3" fmla="*/ 0 h 14"/>
                <a:gd name="T4" fmla="*/ 15 w 33"/>
                <a:gd name="T5" fmla="*/ 0 h 14"/>
                <a:gd name="T6" fmla="*/ 9 w 33"/>
                <a:gd name="T7" fmla="*/ 0 h 14"/>
                <a:gd name="T8" fmla="*/ 6 w 33"/>
                <a:gd name="T9" fmla="*/ 0 h 14"/>
                <a:gd name="T10" fmla="*/ 4 w 33"/>
                <a:gd name="T11" fmla="*/ 0 h 14"/>
                <a:gd name="T12" fmla="*/ 0 w 33"/>
                <a:gd name="T13" fmla="*/ 3 h 14"/>
                <a:gd name="T14" fmla="*/ 4 w 33"/>
                <a:gd name="T15" fmla="*/ 7 h 14"/>
                <a:gd name="T16" fmla="*/ 6 w 33"/>
                <a:gd name="T17" fmla="*/ 7 h 14"/>
                <a:gd name="T18" fmla="*/ 7 w 33"/>
                <a:gd name="T19" fmla="*/ 7 h 14"/>
                <a:gd name="T20" fmla="*/ 9 w 33"/>
                <a:gd name="T21" fmla="*/ 9 h 14"/>
                <a:gd name="T22" fmla="*/ 11 w 33"/>
                <a:gd name="T23" fmla="*/ 13 h 14"/>
                <a:gd name="T24" fmla="*/ 15 w 33"/>
                <a:gd name="T25" fmla="*/ 13 h 14"/>
                <a:gd name="T26" fmla="*/ 17 w 33"/>
                <a:gd name="T27" fmla="*/ 13 h 14"/>
                <a:gd name="T28" fmla="*/ 20 w 33"/>
                <a:gd name="T29" fmla="*/ 14 h 14"/>
                <a:gd name="T30" fmla="*/ 22 w 33"/>
                <a:gd name="T31" fmla="*/ 11 h 14"/>
                <a:gd name="T32" fmla="*/ 22 w 33"/>
                <a:gd name="T33" fmla="*/ 11 h 14"/>
                <a:gd name="T34" fmla="*/ 24 w 33"/>
                <a:gd name="T35" fmla="*/ 13 h 14"/>
                <a:gd name="T36" fmla="*/ 26 w 33"/>
                <a:gd name="T37" fmla="*/ 11 h 14"/>
                <a:gd name="T38" fmla="*/ 26 w 33"/>
                <a:gd name="T39" fmla="*/ 9 h 14"/>
                <a:gd name="T40" fmla="*/ 28 w 33"/>
                <a:gd name="T41" fmla="*/ 11 h 14"/>
                <a:gd name="T42" fmla="*/ 33 w 33"/>
                <a:gd name="T43" fmla="*/ 11 h 14"/>
                <a:gd name="T44" fmla="*/ 33 w 33"/>
                <a:gd name="T45" fmla="*/ 7 h 14"/>
                <a:gd name="T46" fmla="*/ 32 w 33"/>
                <a:gd name="T47" fmla="*/ 5 h 14"/>
                <a:gd name="T48" fmla="*/ 28 w 33"/>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4">
                  <a:moveTo>
                    <a:pt x="28" y="3"/>
                  </a:moveTo>
                  <a:lnTo>
                    <a:pt x="26" y="0"/>
                  </a:lnTo>
                  <a:lnTo>
                    <a:pt x="15" y="0"/>
                  </a:lnTo>
                  <a:lnTo>
                    <a:pt x="9" y="0"/>
                  </a:lnTo>
                  <a:lnTo>
                    <a:pt x="6" y="0"/>
                  </a:lnTo>
                  <a:lnTo>
                    <a:pt x="4" y="0"/>
                  </a:lnTo>
                  <a:lnTo>
                    <a:pt x="0" y="3"/>
                  </a:lnTo>
                  <a:lnTo>
                    <a:pt x="4" y="7"/>
                  </a:lnTo>
                  <a:lnTo>
                    <a:pt x="6" y="7"/>
                  </a:lnTo>
                  <a:lnTo>
                    <a:pt x="7" y="7"/>
                  </a:lnTo>
                  <a:lnTo>
                    <a:pt x="9" y="9"/>
                  </a:lnTo>
                  <a:lnTo>
                    <a:pt x="11" y="13"/>
                  </a:lnTo>
                  <a:lnTo>
                    <a:pt x="15" y="13"/>
                  </a:lnTo>
                  <a:lnTo>
                    <a:pt x="17" y="13"/>
                  </a:lnTo>
                  <a:lnTo>
                    <a:pt x="20" y="14"/>
                  </a:lnTo>
                  <a:lnTo>
                    <a:pt x="22" y="11"/>
                  </a:lnTo>
                  <a:lnTo>
                    <a:pt x="22" y="11"/>
                  </a:lnTo>
                  <a:lnTo>
                    <a:pt x="24" y="13"/>
                  </a:lnTo>
                  <a:lnTo>
                    <a:pt x="26" y="11"/>
                  </a:lnTo>
                  <a:lnTo>
                    <a:pt x="26" y="9"/>
                  </a:lnTo>
                  <a:lnTo>
                    <a:pt x="28" y="11"/>
                  </a:lnTo>
                  <a:lnTo>
                    <a:pt x="33" y="11"/>
                  </a:lnTo>
                  <a:lnTo>
                    <a:pt x="33" y="7"/>
                  </a:lnTo>
                  <a:lnTo>
                    <a:pt x="32" y="5"/>
                  </a:lnTo>
                  <a:lnTo>
                    <a:pt x="28"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37" name="Freeform 6510">
              <a:extLst>
                <a:ext uri="{FF2B5EF4-FFF2-40B4-BE49-F238E27FC236}">
                  <a16:creationId xmlns:a16="http://schemas.microsoft.com/office/drawing/2014/main" id="{62639AF4-ACE3-81C0-CAC3-4B3DC9FB6DAA}"/>
                </a:ext>
              </a:extLst>
            </p:cNvPr>
            <p:cNvSpPr>
              <a:spLocks/>
            </p:cNvSpPr>
            <p:nvPr/>
          </p:nvSpPr>
          <p:spPr bwMode="gray">
            <a:xfrm>
              <a:off x="6782025" y="4779943"/>
              <a:ext cx="28479" cy="25314"/>
            </a:xfrm>
            <a:custGeom>
              <a:avLst/>
              <a:gdLst>
                <a:gd name="T0" fmla="*/ 9 w 9"/>
                <a:gd name="T1" fmla="*/ 8 h 8"/>
                <a:gd name="T2" fmla="*/ 7 w 9"/>
                <a:gd name="T3" fmla="*/ 2 h 8"/>
                <a:gd name="T4" fmla="*/ 3 w 9"/>
                <a:gd name="T5" fmla="*/ 0 h 8"/>
                <a:gd name="T6" fmla="*/ 0 w 9"/>
                <a:gd name="T7" fmla="*/ 2 h 8"/>
                <a:gd name="T8" fmla="*/ 1 w 9"/>
                <a:gd name="T9" fmla="*/ 4 h 8"/>
                <a:gd name="T10" fmla="*/ 9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9" y="8"/>
                  </a:moveTo>
                  <a:lnTo>
                    <a:pt x="7" y="2"/>
                  </a:lnTo>
                  <a:lnTo>
                    <a:pt x="3" y="0"/>
                  </a:lnTo>
                  <a:lnTo>
                    <a:pt x="0" y="2"/>
                  </a:lnTo>
                  <a:lnTo>
                    <a:pt x="1" y="4"/>
                  </a:lnTo>
                  <a:lnTo>
                    <a:pt x="9"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38" name="Freeform 6512">
              <a:extLst>
                <a:ext uri="{FF2B5EF4-FFF2-40B4-BE49-F238E27FC236}">
                  <a16:creationId xmlns:a16="http://schemas.microsoft.com/office/drawing/2014/main" id="{D6DFA21F-BA76-4145-2165-0AB46A2A1D47}"/>
                </a:ext>
              </a:extLst>
            </p:cNvPr>
            <p:cNvSpPr>
              <a:spLocks/>
            </p:cNvSpPr>
            <p:nvPr/>
          </p:nvSpPr>
          <p:spPr bwMode="gray">
            <a:xfrm>
              <a:off x="6358008" y="4643877"/>
              <a:ext cx="34808" cy="28479"/>
            </a:xfrm>
            <a:custGeom>
              <a:avLst/>
              <a:gdLst>
                <a:gd name="T0" fmla="*/ 1 w 11"/>
                <a:gd name="T1" fmla="*/ 8 h 9"/>
                <a:gd name="T2" fmla="*/ 5 w 11"/>
                <a:gd name="T3" fmla="*/ 9 h 9"/>
                <a:gd name="T4" fmla="*/ 9 w 11"/>
                <a:gd name="T5" fmla="*/ 8 h 9"/>
                <a:gd name="T6" fmla="*/ 11 w 11"/>
                <a:gd name="T7" fmla="*/ 4 h 9"/>
                <a:gd name="T8" fmla="*/ 7 w 11"/>
                <a:gd name="T9" fmla="*/ 0 h 9"/>
                <a:gd name="T10" fmla="*/ 3 w 11"/>
                <a:gd name="T11" fmla="*/ 0 h 9"/>
                <a:gd name="T12" fmla="*/ 1 w 11"/>
                <a:gd name="T13" fmla="*/ 2 h 9"/>
                <a:gd name="T14" fmla="*/ 3 w 11"/>
                <a:gd name="T15" fmla="*/ 6 h 9"/>
                <a:gd name="T16" fmla="*/ 0 w 11"/>
                <a:gd name="T17" fmla="*/ 2 h 9"/>
                <a:gd name="T18" fmla="*/ 1 w 11"/>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1" y="8"/>
                  </a:moveTo>
                  <a:lnTo>
                    <a:pt x="5" y="9"/>
                  </a:lnTo>
                  <a:lnTo>
                    <a:pt x="9" y="8"/>
                  </a:lnTo>
                  <a:lnTo>
                    <a:pt x="11" y="4"/>
                  </a:lnTo>
                  <a:lnTo>
                    <a:pt x="7" y="0"/>
                  </a:lnTo>
                  <a:lnTo>
                    <a:pt x="3" y="0"/>
                  </a:lnTo>
                  <a:lnTo>
                    <a:pt x="1" y="2"/>
                  </a:lnTo>
                  <a:lnTo>
                    <a:pt x="3" y="6"/>
                  </a:lnTo>
                  <a:lnTo>
                    <a:pt x="0" y="2"/>
                  </a:lnTo>
                  <a:lnTo>
                    <a:pt x="1" y="8"/>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39" name="Freeform 6516">
              <a:extLst>
                <a:ext uri="{FF2B5EF4-FFF2-40B4-BE49-F238E27FC236}">
                  <a16:creationId xmlns:a16="http://schemas.microsoft.com/office/drawing/2014/main" id="{0889E61F-E7B8-3E9C-1F03-72B31D3F4631}"/>
                </a:ext>
              </a:extLst>
            </p:cNvPr>
            <p:cNvSpPr>
              <a:spLocks/>
            </p:cNvSpPr>
            <p:nvPr/>
          </p:nvSpPr>
          <p:spPr bwMode="gray">
            <a:xfrm>
              <a:off x="6791517" y="4621727"/>
              <a:ext cx="31643" cy="15822"/>
            </a:xfrm>
            <a:custGeom>
              <a:avLst/>
              <a:gdLst>
                <a:gd name="T0" fmla="*/ 4 w 10"/>
                <a:gd name="T1" fmla="*/ 3 h 5"/>
                <a:gd name="T2" fmla="*/ 8 w 10"/>
                <a:gd name="T3" fmla="*/ 5 h 5"/>
                <a:gd name="T4" fmla="*/ 10 w 10"/>
                <a:gd name="T5" fmla="*/ 2 h 5"/>
                <a:gd name="T6" fmla="*/ 4 w 10"/>
                <a:gd name="T7" fmla="*/ 0 h 5"/>
                <a:gd name="T8" fmla="*/ 0 w 10"/>
                <a:gd name="T9" fmla="*/ 2 h 5"/>
                <a:gd name="T10" fmla="*/ 2 w 10"/>
                <a:gd name="T11" fmla="*/ 3 h 5"/>
                <a:gd name="T12" fmla="*/ 4 w 10"/>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4" y="3"/>
                  </a:moveTo>
                  <a:lnTo>
                    <a:pt x="8" y="5"/>
                  </a:lnTo>
                  <a:lnTo>
                    <a:pt x="10" y="2"/>
                  </a:lnTo>
                  <a:lnTo>
                    <a:pt x="4" y="0"/>
                  </a:lnTo>
                  <a:lnTo>
                    <a:pt x="0" y="2"/>
                  </a:lnTo>
                  <a:lnTo>
                    <a:pt x="2" y="3"/>
                  </a:lnTo>
                  <a:lnTo>
                    <a:pt x="4" y="3"/>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0" name="Freeform 6518">
              <a:extLst>
                <a:ext uri="{FF2B5EF4-FFF2-40B4-BE49-F238E27FC236}">
                  <a16:creationId xmlns:a16="http://schemas.microsoft.com/office/drawing/2014/main" id="{D50CBE96-900A-DD07-1030-D78088FE1241}"/>
                </a:ext>
              </a:extLst>
            </p:cNvPr>
            <p:cNvSpPr>
              <a:spLocks/>
            </p:cNvSpPr>
            <p:nvPr/>
          </p:nvSpPr>
          <p:spPr bwMode="gray">
            <a:xfrm>
              <a:off x="6763040" y="4656534"/>
              <a:ext cx="47465" cy="47465"/>
            </a:xfrm>
            <a:custGeom>
              <a:avLst/>
              <a:gdLst>
                <a:gd name="T0" fmla="*/ 2 w 15"/>
                <a:gd name="T1" fmla="*/ 9 h 15"/>
                <a:gd name="T2" fmla="*/ 0 w 15"/>
                <a:gd name="T3" fmla="*/ 15 h 15"/>
                <a:gd name="T4" fmla="*/ 9 w 15"/>
                <a:gd name="T5" fmla="*/ 13 h 15"/>
                <a:gd name="T6" fmla="*/ 13 w 15"/>
                <a:gd name="T7" fmla="*/ 9 h 15"/>
                <a:gd name="T8" fmla="*/ 13 w 15"/>
                <a:gd name="T9" fmla="*/ 5 h 15"/>
                <a:gd name="T10" fmla="*/ 15 w 15"/>
                <a:gd name="T11" fmla="*/ 7 h 15"/>
                <a:gd name="T12" fmla="*/ 15 w 15"/>
                <a:gd name="T13" fmla="*/ 0 h 15"/>
                <a:gd name="T14" fmla="*/ 9 w 15"/>
                <a:gd name="T15" fmla="*/ 4 h 15"/>
                <a:gd name="T16" fmla="*/ 11 w 15"/>
                <a:gd name="T17" fmla="*/ 5 h 15"/>
                <a:gd name="T18" fmla="*/ 9 w 15"/>
                <a:gd name="T19" fmla="*/ 5 h 15"/>
                <a:gd name="T20" fmla="*/ 9 w 15"/>
                <a:gd name="T21" fmla="*/ 7 h 15"/>
                <a:gd name="T22" fmla="*/ 6 w 15"/>
                <a:gd name="T23" fmla="*/ 5 h 15"/>
                <a:gd name="T24" fmla="*/ 2 w 15"/>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2" y="9"/>
                  </a:moveTo>
                  <a:lnTo>
                    <a:pt x="0" y="15"/>
                  </a:lnTo>
                  <a:lnTo>
                    <a:pt x="9" y="13"/>
                  </a:lnTo>
                  <a:lnTo>
                    <a:pt x="13" y="9"/>
                  </a:lnTo>
                  <a:lnTo>
                    <a:pt x="13" y="5"/>
                  </a:lnTo>
                  <a:lnTo>
                    <a:pt x="15" y="7"/>
                  </a:lnTo>
                  <a:lnTo>
                    <a:pt x="15" y="0"/>
                  </a:lnTo>
                  <a:lnTo>
                    <a:pt x="9" y="4"/>
                  </a:lnTo>
                  <a:lnTo>
                    <a:pt x="11" y="5"/>
                  </a:lnTo>
                  <a:lnTo>
                    <a:pt x="9" y="5"/>
                  </a:lnTo>
                  <a:lnTo>
                    <a:pt x="9" y="7"/>
                  </a:lnTo>
                  <a:lnTo>
                    <a:pt x="6" y="5"/>
                  </a:lnTo>
                  <a:lnTo>
                    <a:pt x="2" y="9"/>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1" name="Freeform 6528">
              <a:extLst>
                <a:ext uri="{FF2B5EF4-FFF2-40B4-BE49-F238E27FC236}">
                  <a16:creationId xmlns:a16="http://schemas.microsoft.com/office/drawing/2014/main" id="{67E07317-2D28-CFE5-C35D-370D5126F898}"/>
                </a:ext>
              </a:extLst>
            </p:cNvPr>
            <p:cNvSpPr>
              <a:spLocks/>
            </p:cNvSpPr>
            <p:nvPr/>
          </p:nvSpPr>
          <p:spPr bwMode="gray">
            <a:xfrm>
              <a:off x="6975048" y="5080552"/>
              <a:ext cx="22151" cy="25314"/>
            </a:xfrm>
            <a:custGeom>
              <a:avLst/>
              <a:gdLst>
                <a:gd name="T0" fmla="*/ 0 w 7"/>
                <a:gd name="T1" fmla="*/ 0 h 8"/>
                <a:gd name="T2" fmla="*/ 2 w 7"/>
                <a:gd name="T3" fmla="*/ 4 h 8"/>
                <a:gd name="T4" fmla="*/ 4 w 7"/>
                <a:gd name="T5" fmla="*/ 4 h 8"/>
                <a:gd name="T6" fmla="*/ 6 w 7"/>
                <a:gd name="T7" fmla="*/ 8 h 8"/>
                <a:gd name="T8" fmla="*/ 7 w 7"/>
                <a:gd name="T9" fmla="*/ 2 h 8"/>
                <a:gd name="T10" fmla="*/ 4 w 7"/>
                <a:gd name="T11" fmla="*/ 0 h 8"/>
                <a:gd name="T12" fmla="*/ 0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0"/>
                  </a:moveTo>
                  <a:lnTo>
                    <a:pt x="2" y="4"/>
                  </a:lnTo>
                  <a:lnTo>
                    <a:pt x="4" y="4"/>
                  </a:lnTo>
                  <a:lnTo>
                    <a:pt x="6" y="8"/>
                  </a:lnTo>
                  <a:lnTo>
                    <a:pt x="7" y="2"/>
                  </a:lnTo>
                  <a:lnTo>
                    <a:pt x="4" y="0"/>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2" name="Freeform 6529">
              <a:extLst>
                <a:ext uri="{FF2B5EF4-FFF2-40B4-BE49-F238E27FC236}">
                  <a16:creationId xmlns:a16="http://schemas.microsoft.com/office/drawing/2014/main" id="{D383F326-25E9-D914-FC2E-25A8B6577A75}"/>
                </a:ext>
              </a:extLst>
            </p:cNvPr>
            <p:cNvSpPr>
              <a:spLocks/>
            </p:cNvSpPr>
            <p:nvPr/>
          </p:nvSpPr>
          <p:spPr bwMode="gray">
            <a:xfrm>
              <a:off x="6899104" y="5064730"/>
              <a:ext cx="34808" cy="15822"/>
            </a:xfrm>
            <a:custGeom>
              <a:avLst/>
              <a:gdLst>
                <a:gd name="T0" fmla="*/ 0 w 11"/>
                <a:gd name="T1" fmla="*/ 0 h 5"/>
                <a:gd name="T2" fmla="*/ 4 w 11"/>
                <a:gd name="T3" fmla="*/ 5 h 5"/>
                <a:gd name="T4" fmla="*/ 11 w 11"/>
                <a:gd name="T5" fmla="*/ 5 h 5"/>
                <a:gd name="T6" fmla="*/ 5 w 11"/>
                <a:gd name="T7" fmla="*/ 1 h 5"/>
                <a:gd name="T8" fmla="*/ 0 w 11"/>
                <a:gd name="T9" fmla="*/ 0 h 5"/>
              </a:gdLst>
              <a:ahLst/>
              <a:cxnLst>
                <a:cxn ang="0">
                  <a:pos x="T0" y="T1"/>
                </a:cxn>
                <a:cxn ang="0">
                  <a:pos x="T2" y="T3"/>
                </a:cxn>
                <a:cxn ang="0">
                  <a:pos x="T4" y="T5"/>
                </a:cxn>
                <a:cxn ang="0">
                  <a:pos x="T6" y="T7"/>
                </a:cxn>
                <a:cxn ang="0">
                  <a:pos x="T8" y="T9"/>
                </a:cxn>
              </a:cxnLst>
              <a:rect l="0" t="0" r="r" b="b"/>
              <a:pathLst>
                <a:path w="11" h="5">
                  <a:moveTo>
                    <a:pt x="0" y="0"/>
                  </a:moveTo>
                  <a:lnTo>
                    <a:pt x="4" y="5"/>
                  </a:lnTo>
                  <a:lnTo>
                    <a:pt x="11" y="5"/>
                  </a:lnTo>
                  <a:lnTo>
                    <a:pt x="5" y="1"/>
                  </a:lnTo>
                  <a:lnTo>
                    <a:pt x="0"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3" name="Freeform 6530">
              <a:extLst>
                <a:ext uri="{FF2B5EF4-FFF2-40B4-BE49-F238E27FC236}">
                  <a16:creationId xmlns:a16="http://schemas.microsoft.com/office/drawing/2014/main" id="{6BB8C844-23B0-BA45-2DBF-E9D53B2C8432}"/>
                </a:ext>
              </a:extLst>
            </p:cNvPr>
            <p:cNvSpPr>
              <a:spLocks/>
            </p:cNvSpPr>
            <p:nvPr/>
          </p:nvSpPr>
          <p:spPr bwMode="gray">
            <a:xfrm>
              <a:off x="7152249" y="5128016"/>
              <a:ext cx="34808" cy="25314"/>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4" name="Freeform 6531">
              <a:extLst>
                <a:ext uri="{FF2B5EF4-FFF2-40B4-BE49-F238E27FC236}">
                  <a16:creationId xmlns:a16="http://schemas.microsoft.com/office/drawing/2014/main" id="{6C2D51CB-98F3-5561-2736-865223678BC6}"/>
                </a:ext>
              </a:extLst>
            </p:cNvPr>
            <p:cNvSpPr>
              <a:spLocks/>
            </p:cNvSpPr>
            <p:nvPr/>
          </p:nvSpPr>
          <p:spPr bwMode="gray">
            <a:xfrm>
              <a:off x="6946568" y="5074223"/>
              <a:ext cx="28479" cy="25314"/>
            </a:xfrm>
            <a:custGeom>
              <a:avLst/>
              <a:gdLst>
                <a:gd name="T0" fmla="*/ 2 w 9"/>
                <a:gd name="T1" fmla="*/ 0 h 8"/>
                <a:gd name="T2" fmla="*/ 0 w 9"/>
                <a:gd name="T3" fmla="*/ 2 h 8"/>
                <a:gd name="T4" fmla="*/ 2 w 9"/>
                <a:gd name="T5" fmla="*/ 6 h 8"/>
                <a:gd name="T6" fmla="*/ 5 w 9"/>
                <a:gd name="T7" fmla="*/ 8 h 8"/>
                <a:gd name="T8" fmla="*/ 9 w 9"/>
                <a:gd name="T9" fmla="*/ 4 h 8"/>
                <a:gd name="T10" fmla="*/ 3 w 9"/>
                <a:gd name="T11" fmla="*/ 4 h 8"/>
                <a:gd name="T12" fmla="*/ 2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0"/>
                  </a:moveTo>
                  <a:lnTo>
                    <a:pt x="0" y="2"/>
                  </a:lnTo>
                  <a:lnTo>
                    <a:pt x="2" y="6"/>
                  </a:lnTo>
                  <a:lnTo>
                    <a:pt x="5" y="8"/>
                  </a:lnTo>
                  <a:lnTo>
                    <a:pt x="9" y="4"/>
                  </a:lnTo>
                  <a:lnTo>
                    <a:pt x="3" y="4"/>
                  </a:lnTo>
                  <a:lnTo>
                    <a:pt x="2"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5" name="Freeform 6538">
              <a:extLst>
                <a:ext uri="{FF2B5EF4-FFF2-40B4-BE49-F238E27FC236}">
                  <a16:creationId xmlns:a16="http://schemas.microsoft.com/office/drawing/2014/main" id="{52EEAF04-25E6-0591-DD30-001B7A6336CD}"/>
                </a:ext>
              </a:extLst>
            </p:cNvPr>
            <p:cNvSpPr>
              <a:spLocks/>
            </p:cNvSpPr>
            <p:nvPr/>
          </p:nvSpPr>
          <p:spPr bwMode="gray">
            <a:xfrm>
              <a:off x="7250342" y="4874872"/>
              <a:ext cx="18986" cy="15822"/>
            </a:xfrm>
            <a:custGeom>
              <a:avLst/>
              <a:gdLst>
                <a:gd name="T0" fmla="*/ 0 w 6"/>
                <a:gd name="T1" fmla="*/ 5 h 5"/>
                <a:gd name="T2" fmla="*/ 6 w 6"/>
                <a:gd name="T3" fmla="*/ 5 h 5"/>
                <a:gd name="T4" fmla="*/ 2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5"/>
                  </a:lnTo>
                  <a:lnTo>
                    <a:pt x="2" y="0"/>
                  </a:lnTo>
                  <a:lnTo>
                    <a:pt x="0" y="5"/>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6" name="Freeform 6539">
              <a:extLst>
                <a:ext uri="{FF2B5EF4-FFF2-40B4-BE49-F238E27FC236}">
                  <a16:creationId xmlns:a16="http://schemas.microsoft.com/office/drawing/2014/main" id="{57D7595D-002A-4ED4-FE39-2F2682B4EFED}"/>
                </a:ext>
              </a:extLst>
            </p:cNvPr>
            <p:cNvSpPr>
              <a:spLocks noEditPoints="1"/>
            </p:cNvSpPr>
            <p:nvPr/>
          </p:nvSpPr>
          <p:spPr bwMode="gray">
            <a:xfrm>
              <a:off x="7269328" y="4887529"/>
              <a:ext cx="41136" cy="47465"/>
            </a:xfrm>
            <a:custGeom>
              <a:avLst/>
              <a:gdLst>
                <a:gd name="T0" fmla="*/ 13 w 13"/>
                <a:gd name="T1" fmla="*/ 7 h 15"/>
                <a:gd name="T2" fmla="*/ 13 w 13"/>
                <a:gd name="T3" fmla="*/ 7 h 15"/>
                <a:gd name="T4" fmla="*/ 9 w 13"/>
                <a:gd name="T5" fmla="*/ 0 h 15"/>
                <a:gd name="T6" fmla="*/ 6 w 13"/>
                <a:gd name="T7" fmla="*/ 3 h 15"/>
                <a:gd name="T8" fmla="*/ 6 w 13"/>
                <a:gd name="T9" fmla="*/ 3 h 15"/>
                <a:gd name="T10" fmla="*/ 2 w 13"/>
                <a:gd name="T11" fmla="*/ 3 h 15"/>
                <a:gd name="T12" fmla="*/ 0 w 13"/>
                <a:gd name="T13" fmla="*/ 7 h 15"/>
                <a:gd name="T14" fmla="*/ 6 w 13"/>
                <a:gd name="T15" fmla="*/ 15 h 15"/>
                <a:gd name="T16" fmla="*/ 6 w 13"/>
                <a:gd name="T17" fmla="*/ 11 h 15"/>
                <a:gd name="T18" fmla="*/ 11 w 13"/>
                <a:gd name="T19" fmla="*/ 15 h 15"/>
                <a:gd name="T20" fmla="*/ 13 w 13"/>
                <a:gd name="T21" fmla="*/ 7 h 15"/>
                <a:gd name="T22" fmla="*/ 8 w 13"/>
                <a:gd name="T23" fmla="*/ 7 h 15"/>
                <a:gd name="T24" fmla="*/ 11 w 13"/>
                <a:gd name="T25" fmla="*/ 7 h 15"/>
                <a:gd name="T26" fmla="*/ 6 w 13"/>
                <a:gd name="T27" fmla="*/ 11 h 15"/>
                <a:gd name="T28" fmla="*/ 8 w 13"/>
                <a:gd name="T2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13" y="7"/>
                  </a:moveTo>
                  <a:lnTo>
                    <a:pt x="13" y="7"/>
                  </a:lnTo>
                  <a:lnTo>
                    <a:pt x="9" y="0"/>
                  </a:lnTo>
                  <a:lnTo>
                    <a:pt x="6" y="3"/>
                  </a:lnTo>
                  <a:lnTo>
                    <a:pt x="6" y="3"/>
                  </a:lnTo>
                  <a:lnTo>
                    <a:pt x="2" y="3"/>
                  </a:lnTo>
                  <a:lnTo>
                    <a:pt x="0" y="7"/>
                  </a:lnTo>
                  <a:lnTo>
                    <a:pt x="6" y="15"/>
                  </a:lnTo>
                  <a:lnTo>
                    <a:pt x="6" y="11"/>
                  </a:lnTo>
                  <a:lnTo>
                    <a:pt x="11" y="15"/>
                  </a:lnTo>
                  <a:lnTo>
                    <a:pt x="13" y="7"/>
                  </a:lnTo>
                  <a:close/>
                  <a:moveTo>
                    <a:pt x="8" y="7"/>
                  </a:moveTo>
                  <a:lnTo>
                    <a:pt x="11" y="7"/>
                  </a:lnTo>
                  <a:lnTo>
                    <a:pt x="6" y="11"/>
                  </a:lnTo>
                  <a:lnTo>
                    <a:pt x="8" y="7"/>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7" name="Freeform 6540">
              <a:extLst>
                <a:ext uri="{FF2B5EF4-FFF2-40B4-BE49-F238E27FC236}">
                  <a16:creationId xmlns:a16="http://schemas.microsoft.com/office/drawing/2014/main" id="{EE5A6C79-3885-1F84-EFB9-DCB7C4806AEC}"/>
                </a:ext>
              </a:extLst>
            </p:cNvPr>
            <p:cNvSpPr>
              <a:spLocks/>
            </p:cNvSpPr>
            <p:nvPr/>
          </p:nvSpPr>
          <p:spPr bwMode="gray">
            <a:xfrm>
              <a:off x="7288315" y="4928666"/>
              <a:ext cx="15822" cy="34808"/>
            </a:xfrm>
            <a:custGeom>
              <a:avLst/>
              <a:gdLst>
                <a:gd name="T0" fmla="*/ 1 w 3"/>
                <a:gd name="T1" fmla="*/ 1 h 6"/>
                <a:gd name="T2" fmla="*/ 0 w 3"/>
                <a:gd name="T3" fmla="*/ 2 h 6"/>
                <a:gd name="T4" fmla="*/ 0 w 3"/>
                <a:gd name="T5" fmla="*/ 3 h 6"/>
                <a:gd name="T6" fmla="*/ 0 w 3"/>
                <a:gd name="T7" fmla="*/ 6 h 6"/>
                <a:gd name="T8" fmla="*/ 3 w 3"/>
                <a:gd name="T9" fmla="*/ 5 h 6"/>
                <a:gd name="T10" fmla="*/ 3 w 3"/>
                <a:gd name="T11" fmla="*/ 2 h 6"/>
                <a:gd name="T12" fmla="*/ 1 w 3"/>
                <a:gd name="T13" fmla="*/ 0 h 6"/>
                <a:gd name="T14" fmla="*/ 1 w 3"/>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1"/>
                  </a:moveTo>
                  <a:cubicBezTo>
                    <a:pt x="1" y="1"/>
                    <a:pt x="0" y="2"/>
                    <a:pt x="0" y="2"/>
                  </a:cubicBezTo>
                  <a:cubicBezTo>
                    <a:pt x="0" y="3"/>
                    <a:pt x="0" y="3"/>
                    <a:pt x="0" y="3"/>
                  </a:cubicBezTo>
                  <a:cubicBezTo>
                    <a:pt x="0" y="6"/>
                    <a:pt x="0" y="6"/>
                    <a:pt x="0" y="6"/>
                  </a:cubicBezTo>
                  <a:cubicBezTo>
                    <a:pt x="3" y="5"/>
                    <a:pt x="3" y="5"/>
                    <a:pt x="3" y="5"/>
                  </a:cubicBezTo>
                  <a:cubicBezTo>
                    <a:pt x="3" y="2"/>
                    <a:pt x="3" y="2"/>
                    <a:pt x="3" y="2"/>
                  </a:cubicBezTo>
                  <a:cubicBezTo>
                    <a:pt x="1" y="0"/>
                    <a:pt x="1" y="0"/>
                    <a:pt x="1" y="0"/>
                  </a:cubicBezTo>
                  <a:lnTo>
                    <a:pt x="1" y="1"/>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8" name="Freeform 6541">
              <a:extLst>
                <a:ext uri="{FF2B5EF4-FFF2-40B4-BE49-F238E27FC236}">
                  <a16:creationId xmlns:a16="http://schemas.microsoft.com/office/drawing/2014/main" id="{E6B1D62F-C301-F25E-792D-E4A6E9B17818}"/>
                </a:ext>
              </a:extLst>
            </p:cNvPr>
            <p:cNvSpPr>
              <a:spLocks/>
            </p:cNvSpPr>
            <p:nvPr/>
          </p:nvSpPr>
          <p:spPr bwMode="gray">
            <a:xfrm>
              <a:off x="7364257" y="5033087"/>
              <a:ext cx="22151" cy="25314"/>
            </a:xfrm>
            <a:custGeom>
              <a:avLst/>
              <a:gdLst>
                <a:gd name="T0" fmla="*/ 0 w 7"/>
                <a:gd name="T1" fmla="*/ 4 h 8"/>
                <a:gd name="T2" fmla="*/ 2 w 7"/>
                <a:gd name="T3" fmla="*/ 8 h 8"/>
                <a:gd name="T4" fmla="*/ 7 w 7"/>
                <a:gd name="T5" fmla="*/ 8 h 8"/>
                <a:gd name="T6" fmla="*/ 7 w 7"/>
                <a:gd name="T7" fmla="*/ 4 h 8"/>
                <a:gd name="T8" fmla="*/ 4 w 7"/>
                <a:gd name="T9" fmla="*/ 0 h 8"/>
                <a:gd name="T10" fmla="*/ 0 w 7"/>
                <a:gd name="T11" fmla="*/ 4 h 8"/>
              </a:gdLst>
              <a:ahLst/>
              <a:cxnLst>
                <a:cxn ang="0">
                  <a:pos x="T0" y="T1"/>
                </a:cxn>
                <a:cxn ang="0">
                  <a:pos x="T2" y="T3"/>
                </a:cxn>
                <a:cxn ang="0">
                  <a:pos x="T4" y="T5"/>
                </a:cxn>
                <a:cxn ang="0">
                  <a:pos x="T6" y="T7"/>
                </a:cxn>
                <a:cxn ang="0">
                  <a:pos x="T8" y="T9"/>
                </a:cxn>
                <a:cxn ang="0">
                  <a:pos x="T10" y="T11"/>
                </a:cxn>
              </a:cxnLst>
              <a:rect l="0" t="0" r="r" b="b"/>
              <a:pathLst>
                <a:path w="7" h="8">
                  <a:moveTo>
                    <a:pt x="0" y="4"/>
                  </a:moveTo>
                  <a:lnTo>
                    <a:pt x="2" y="8"/>
                  </a:lnTo>
                  <a:lnTo>
                    <a:pt x="7" y="8"/>
                  </a:lnTo>
                  <a:lnTo>
                    <a:pt x="7" y="4"/>
                  </a:lnTo>
                  <a:lnTo>
                    <a:pt x="4" y="0"/>
                  </a:lnTo>
                  <a:lnTo>
                    <a:pt x="0" y="4"/>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49" name="Freeform 6542">
              <a:extLst>
                <a:ext uri="{FF2B5EF4-FFF2-40B4-BE49-F238E27FC236}">
                  <a16:creationId xmlns:a16="http://schemas.microsoft.com/office/drawing/2014/main" id="{830980C9-1254-4B37-C011-B65F98140AF2}"/>
                </a:ext>
              </a:extLst>
            </p:cNvPr>
            <p:cNvSpPr>
              <a:spLocks/>
            </p:cNvSpPr>
            <p:nvPr/>
          </p:nvSpPr>
          <p:spPr bwMode="gray">
            <a:xfrm>
              <a:off x="7269328" y="4963472"/>
              <a:ext cx="47465" cy="142394"/>
            </a:xfrm>
            <a:custGeom>
              <a:avLst/>
              <a:gdLst>
                <a:gd name="T0" fmla="*/ 4 w 8"/>
                <a:gd name="T1" fmla="*/ 22 h 24"/>
                <a:gd name="T2" fmla="*/ 3 w 8"/>
                <a:gd name="T3" fmla="*/ 21 h 24"/>
                <a:gd name="T4" fmla="*/ 5 w 8"/>
                <a:gd name="T5" fmla="*/ 21 h 24"/>
                <a:gd name="T6" fmla="*/ 4 w 8"/>
                <a:gd name="T7" fmla="*/ 18 h 24"/>
                <a:gd name="T8" fmla="*/ 6 w 8"/>
                <a:gd name="T9" fmla="*/ 14 h 24"/>
                <a:gd name="T10" fmla="*/ 5 w 8"/>
                <a:gd name="T11" fmla="*/ 11 h 24"/>
                <a:gd name="T12" fmla="*/ 7 w 8"/>
                <a:gd name="T13" fmla="*/ 12 h 24"/>
                <a:gd name="T14" fmla="*/ 8 w 8"/>
                <a:gd name="T15" fmla="*/ 9 h 24"/>
                <a:gd name="T16" fmla="*/ 7 w 8"/>
                <a:gd name="T17" fmla="*/ 6 h 24"/>
                <a:gd name="T18" fmla="*/ 8 w 8"/>
                <a:gd name="T19" fmla="*/ 6 h 24"/>
                <a:gd name="T20" fmla="*/ 8 w 8"/>
                <a:gd name="T21" fmla="*/ 4 h 24"/>
                <a:gd name="T22" fmla="*/ 7 w 8"/>
                <a:gd name="T23" fmla="*/ 1 h 24"/>
                <a:gd name="T24" fmla="*/ 3 w 8"/>
                <a:gd name="T25" fmla="*/ 0 h 24"/>
                <a:gd name="T26" fmla="*/ 3 w 8"/>
                <a:gd name="T27" fmla="*/ 2 h 24"/>
                <a:gd name="T28" fmla="*/ 5 w 8"/>
                <a:gd name="T29" fmla="*/ 4 h 24"/>
                <a:gd name="T30" fmla="*/ 5 w 8"/>
                <a:gd name="T31" fmla="*/ 5 h 24"/>
                <a:gd name="T32" fmla="*/ 6 w 8"/>
                <a:gd name="T33" fmla="*/ 6 h 24"/>
                <a:gd name="T34" fmla="*/ 7 w 8"/>
                <a:gd name="T35" fmla="*/ 6 h 24"/>
                <a:gd name="T36" fmla="*/ 5 w 8"/>
                <a:gd name="T37" fmla="*/ 9 h 24"/>
                <a:gd name="T38" fmla="*/ 5 w 8"/>
                <a:gd name="T39" fmla="*/ 10 h 24"/>
                <a:gd name="T40" fmla="*/ 5 w 8"/>
                <a:gd name="T41" fmla="*/ 10 h 24"/>
                <a:gd name="T42" fmla="*/ 4 w 8"/>
                <a:gd name="T43" fmla="*/ 17 h 24"/>
                <a:gd name="T44" fmla="*/ 3 w 8"/>
                <a:gd name="T45" fmla="*/ 16 h 24"/>
                <a:gd name="T46" fmla="*/ 3 w 8"/>
                <a:gd name="T47" fmla="*/ 19 h 24"/>
                <a:gd name="T48" fmla="*/ 3 w 8"/>
                <a:gd name="T49" fmla="*/ 20 h 24"/>
                <a:gd name="T50" fmla="*/ 3 w 8"/>
                <a:gd name="T51" fmla="*/ 20 h 24"/>
                <a:gd name="T52" fmla="*/ 0 w 8"/>
                <a:gd name="T53" fmla="*/ 21 h 24"/>
                <a:gd name="T54" fmla="*/ 0 w 8"/>
                <a:gd name="T55" fmla="*/ 24 h 24"/>
                <a:gd name="T56" fmla="*/ 2 w 8"/>
                <a:gd name="T57" fmla="*/ 24 h 24"/>
                <a:gd name="T58" fmla="*/ 4 w 8"/>
                <a:gd name="T5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24">
                  <a:moveTo>
                    <a:pt x="4" y="22"/>
                  </a:moveTo>
                  <a:cubicBezTo>
                    <a:pt x="3" y="21"/>
                    <a:pt x="3" y="21"/>
                    <a:pt x="3" y="21"/>
                  </a:cubicBezTo>
                  <a:cubicBezTo>
                    <a:pt x="5" y="21"/>
                    <a:pt x="5" y="21"/>
                    <a:pt x="5" y="21"/>
                  </a:cubicBezTo>
                  <a:cubicBezTo>
                    <a:pt x="4" y="18"/>
                    <a:pt x="4" y="18"/>
                    <a:pt x="4" y="18"/>
                  </a:cubicBezTo>
                  <a:cubicBezTo>
                    <a:pt x="6" y="14"/>
                    <a:pt x="6" y="14"/>
                    <a:pt x="6" y="14"/>
                  </a:cubicBezTo>
                  <a:cubicBezTo>
                    <a:pt x="5" y="11"/>
                    <a:pt x="5" y="11"/>
                    <a:pt x="5" y="11"/>
                  </a:cubicBezTo>
                  <a:cubicBezTo>
                    <a:pt x="7" y="12"/>
                    <a:pt x="7" y="12"/>
                    <a:pt x="7" y="12"/>
                  </a:cubicBezTo>
                  <a:cubicBezTo>
                    <a:pt x="8" y="9"/>
                    <a:pt x="8" y="9"/>
                    <a:pt x="8" y="9"/>
                  </a:cubicBezTo>
                  <a:cubicBezTo>
                    <a:pt x="7" y="6"/>
                    <a:pt x="7" y="6"/>
                    <a:pt x="7" y="6"/>
                  </a:cubicBezTo>
                  <a:cubicBezTo>
                    <a:pt x="8" y="6"/>
                    <a:pt x="8" y="6"/>
                    <a:pt x="8" y="6"/>
                  </a:cubicBezTo>
                  <a:cubicBezTo>
                    <a:pt x="8" y="4"/>
                    <a:pt x="8" y="4"/>
                    <a:pt x="8" y="4"/>
                  </a:cubicBezTo>
                  <a:cubicBezTo>
                    <a:pt x="7" y="1"/>
                    <a:pt x="7" y="1"/>
                    <a:pt x="7" y="1"/>
                  </a:cubicBezTo>
                  <a:cubicBezTo>
                    <a:pt x="3" y="0"/>
                    <a:pt x="3" y="0"/>
                    <a:pt x="3" y="0"/>
                  </a:cubicBezTo>
                  <a:cubicBezTo>
                    <a:pt x="3" y="2"/>
                    <a:pt x="3" y="2"/>
                    <a:pt x="3" y="2"/>
                  </a:cubicBezTo>
                  <a:cubicBezTo>
                    <a:pt x="5" y="4"/>
                    <a:pt x="5" y="4"/>
                    <a:pt x="5" y="4"/>
                  </a:cubicBezTo>
                  <a:cubicBezTo>
                    <a:pt x="5" y="5"/>
                    <a:pt x="5" y="5"/>
                    <a:pt x="5" y="5"/>
                  </a:cubicBezTo>
                  <a:cubicBezTo>
                    <a:pt x="6" y="6"/>
                    <a:pt x="6" y="6"/>
                    <a:pt x="6" y="6"/>
                  </a:cubicBezTo>
                  <a:cubicBezTo>
                    <a:pt x="7" y="6"/>
                    <a:pt x="7" y="6"/>
                    <a:pt x="7" y="6"/>
                  </a:cubicBezTo>
                  <a:cubicBezTo>
                    <a:pt x="5" y="9"/>
                    <a:pt x="5" y="9"/>
                    <a:pt x="5" y="9"/>
                  </a:cubicBezTo>
                  <a:cubicBezTo>
                    <a:pt x="5" y="10"/>
                    <a:pt x="5" y="10"/>
                    <a:pt x="5" y="10"/>
                  </a:cubicBezTo>
                  <a:cubicBezTo>
                    <a:pt x="5" y="10"/>
                    <a:pt x="5" y="10"/>
                    <a:pt x="5" y="10"/>
                  </a:cubicBezTo>
                  <a:cubicBezTo>
                    <a:pt x="4" y="17"/>
                    <a:pt x="4" y="17"/>
                    <a:pt x="4" y="17"/>
                  </a:cubicBezTo>
                  <a:cubicBezTo>
                    <a:pt x="3" y="16"/>
                    <a:pt x="3" y="16"/>
                    <a:pt x="3" y="16"/>
                  </a:cubicBezTo>
                  <a:cubicBezTo>
                    <a:pt x="3" y="19"/>
                    <a:pt x="3" y="19"/>
                    <a:pt x="3" y="19"/>
                  </a:cubicBezTo>
                  <a:cubicBezTo>
                    <a:pt x="3" y="19"/>
                    <a:pt x="3" y="20"/>
                    <a:pt x="3" y="20"/>
                  </a:cubicBezTo>
                  <a:cubicBezTo>
                    <a:pt x="3" y="20"/>
                    <a:pt x="3" y="20"/>
                    <a:pt x="3" y="20"/>
                  </a:cubicBezTo>
                  <a:cubicBezTo>
                    <a:pt x="0" y="21"/>
                    <a:pt x="0" y="21"/>
                    <a:pt x="0" y="21"/>
                  </a:cubicBezTo>
                  <a:cubicBezTo>
                    <a:pt x="0" y="24"/>
                    <a:pt x="0" y="24"/>
                    <a:pt x="0" y="24"/>
                  </a:cubicBezTo>
                  <a:cubicBezTo>
                    <a:pt x="2" y="24"/>
                    <a:pt x="2" y="24"/>
                    <a:pt x="2" y="24"/>
                  </a:cubicBezTo>
                  <a:lnTo>
                    <a:pt x="4" y="22"/>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50" name="Freeform 6543">
              <a:extLst>
                <a:ext uri="{FF2B5EF4-FFF2-40B4-BE49-F238E27FC236}">
                  <a16:creationId xmlns:a16="http://schemas.microsoft.com/office/drawing/2014/main" id="{48D4B171-4295-8B2B-0076-A6654ECD7D79}"/>
                </a:ext>
              </a:extLst>
            </p:cNvPr>
            <p:cNvSpPr>
              <a:spLocks/>
            </p:cNvSpPr>
            <p:nvPr/>
          </p:nvSpPr>
          <p:spPr bwMode="gray">
            <a:xfrm>
              <a:off x="7250342" y="5128016"/>
              <a:ext cx="79107" cy="66450"/>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w="9525">
              <a:noFill/>
              <a:round/>
              <a:headEnd/>
              <a:tailEnd/>
            </a:ln>
            <a:scene3d>
              <a:camera prst="isometricOffAxis2Top"/>
              <a:lightRig rig="threePt" dir="t"/>
            </a:scene3d>
          </p:spPr>
          <p:txBody>
            <a:bodyPr vert="horz" wrap="square" lIns="91368" tIns="45684" rIns="91368" bIns="45684" numCol="1" anchor="t" anchorCtr="0" compatLnSpc="1">
              <a:prstTxWarp prst="textNoShape">
                <a:avLst/>
              </a:prstTxWarp>
            </a:bodyPr>
            <a:lstStyle/>
            <a:p>
              <a:pPr defTabSz="914126">
                <a:defRPr/>
              </a:pPr>
              <a:endParaRPr lang="en-US" sz="1797">
                <a:solidFill>
                  <a:srgbClr val="717074"/>
                </a:solidFill>
                <a:latin typeface="Metropolis"/>
              </a:endParaRPr>
            </a:p>
          </p:txBody>
        </p:sp>
        <p:sp>
          <p:nvSpPr>
            <p:cNvPr id="151" name="Rectangle 150">
              <a:extLst>
                <a:ext uri="{FF2B5EF4-FFF2-40B4-BE49-F238E27FC236}">
                  <a16:creationId xmlns:a16="http://schemas.microsoft.com/office/drawing/2014/main" id="{4C27E74F-2BF0-03C7-9633-66CD82212286}"/>
                </a:ext>
              </a:extLst>
            </p:cNvPr>
            <p:cNvSpPr/>
            <p:nvPr/>
          </p:nvSpPr>
          <p:spPr>
            <a:xfrm>
              <a:off x="809897" y="4280485"/>
              <a:ext cx="334736" cy="80989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152" name="Rectangle 151">
              <a:extLst>
                <a:ext uri="{FF2B5EF4-FFF2-40B4-BE49-F238E27FC236}">
                  <a16:creationId xmlns:a16="http://schemas.microsoft.com/office/drawing/2014/main" id="{732BC49E-1E47-4753-9A50-33D5122EE2A3}"/>
                </a:ext>
              </a:extLst>
            </p:cNvPr>
            <p:cNvSpPr/>
            <p:nvPr/>
          </p:nvSpPr>
          <p:spPr>
            <a:xfrm>
              <a:off x="984693" y="4377673"/>
              <a:ext cx="334736" cy="56408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sp>
          <p:nvSpPr>
            <p:cNvPr id="153" name="Rectangle 152">
              <a:extLst>
                <a:ext uri="{FF2B5EF4-FFF2-40B4-BE49-F238E27FC236}">
                  <a16:creationId xmlns:a16="http://schemas.microsoft.com/office/drawing/2014/main" id="{32F1D43D-B125-C64B-60A8-0777843814C2}"/>
                </a:ext>
              </a:extLst>
            </p:cNvPr>
            <p:cNvSpPr/>
            <p:nvPr/>
          </p:nvSpPr>
          <p:spPr>
            <a:xfrm>
              <a:off x="1319428" y="4559160"/>
              <a:ext cx="5968887" cy="27867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r>
                <a:rPr lang="en-US" sz="1200">
                  <a:solidFill>
                    <a:srgbClr val="FFFFFF"/>
                  </a:solidFill>
                  <a:latin typeface="Metropolis"/>
                </a:rPr>
                <a:t>SUSTAINABILITY</a:t>
              </a:r>
            </a:p>
          </p:txBody>
        </p:sp>
      </p:grpSp>
      <p:sp>
        <p:nvSpPr>
          <p:cNvPr id="154" name="TextBox 153">
            <a:extLst>
              <a:ext uri="{FF2B5EF4-FFF2-40B4-BE49-F238E27FC236}">
                <a16:creationId xmlns:a16="http://schemas.microsoft.com/office/drawing/2014/main" id="{31F80540-1DC7-A403-5DD3-11C29F9ED3F6}"/>
              </a:ext>
            </a:extLst>
          </p:cNvPr>
          <p:cNvSpPr txBox="1"/>
          <p:nvPr/>
        </p:nvSpPr>
        <p:spPr>
          <a:xfrm>
            <a:off x="8487595" y="2212480"/>
            <a:ext cx="1727587" cy="254171"/>
          </a:xfrm>
          <a:prstGeom prst="rect">
            <a:avLst/>
          </a:prstGeom>
          <a:noFill/>
        </p:spPr>
        <p:txBody>
          <a:bodyPr wrap="none" lIns="0" tIns="0" rIns="0" bIns="0" rtlCol="0">
            <a:spAutoFit/>
          </a:bodyPr>
          <a:lstStyle/>
          <a:p>
            <a:pPr algn="l">
              <a:lnSpc>
                <a:spcPct val="130000"/>
              </a:lnSpc>
            </a:pPr>
            <a:r>
              <a:rPr lang="en-US" sz="1400"/>
              <a:t>Pillars of Operations</a:t>
            </a:r>
          </a:p>
        </p:txBody>
      </p:sp>
      <p:grpSp>
        <p:nvGrpSpPr>
          <p:cNvPr id="155" name="Group 154">
            <a:extLst>
              <a:ext uri="{FF2B5EF4-FFF2-40B4-BE49-F238E27FC236}">
                <a16:creationId xmlns:a16="http://schemas.microsoft.com/office/drawing/2014/main" id="{8217291E-393D-0AB4-614C-BDA8DC0B7826}"/>
              </a:ext>
            </a:extLst>
          </p:cNvPr>
          <p:cNvGrpSpPr/>
          <p:nvPr/>
        </p:nvGrpSpPr>
        <p:grpSpPr>
          <a:xfrm>
            <a:off x="450611" y="5257954"/>
            <a:ext cx="11201142" cy="1391760"/>
            <a:chOff x="450847" y="5104756"/>
            <a:chExt cx="11206978" cy="1392486"/>
          </a:xfrm>
        </p:grpSpPr>
        <p:grpSp>
          <p:nvGrpSpPr>
            <p:cNvPr id="156" name="Group 155">
              <a:extLst>
                <a:ext uri="{FF2B5EF4-FFF2-40B4-BE49-F238E27FC236}">
                  <a16:creationId xmlns:a16="http://schemas.microsoft.com/office/drawing/2014/main" id="{6718B62D-350A-183C-FD8F-E739C3DB584E}"/>
                </a:ext>
              </a:extLst>
            </p:cNvPr>
            <p:cNvGrpSpPr/>
            <p:nvPr/>
          </p:nvGrpSpPr>
          <p:grpSpPr>
            <a:xfrm>
              <a:off x="450847" y="5250640"/>
              <a:ext cx="11206978" cy="986355"/>
              <a:chOff x="342212" y="4034947"/>
              <a:chExt cx="16554443" cy="1457000"/>
            </a:xfrm>
          </p:grpSpPr>
          <p:grpSp>
            <p:nvGrpSpPr>
              <p:cNvPr id="163" name="Group 162">
                <a:extLst>
                  <a:ext uri="{FF2B5EF4-FFF2-40B4-BE49-F238E27FC236}">
                    <a16:creationId xmlns:a16="http://schemas.microsoft.com/office/drawing/2014/main" id="{3285BED6-E9D5-341A-45C4-727FA9DF9F3E}"/>
                  </a:ext>
                </a:extLst>
              </p:cNvPr>
              <p:cNvGrpSpPr/>
              <p:nvPr/>
            </p:nvGrpSpPr>
            <p:grpSpPr>
              <a:xfrm>
                <a:off x="342212" y="4429761"/>
                <a:ext cx="16554443" cy="354600"/>
                <a:chOff x="347241" y="2093158"/>
                <a:chExt cx="16554443" cy="533019"/>
              </a:xfrm>
            </p:grpSpPr>
            <p:sp>
              <p:nvSpPr>
                <p:cNvPr id="192" name="Arrow: Right 561">
                  <a:extLst>
                    <a:ext uri="{FF2B5EF4-FFF2-40B4-BE49-F238E27FC236}">
                      <a16:creationId xmlns:a16="http://schemas.microsoft.com/office/drawing/2014/main" id="{CBC08671-D18A-666C-8C9B-C0679D0C0811}"/>
                    </a:ext>
                  </a:extLst>
                </p:cNvPr>
                <p:cNvSpPr/>
                <p:nvPr/>
              </p:nvSpPr>
              <p:spPr>
                <a:xfrm>
                  <a:off x="6096000" y="2093158"/>
                  <a:ext cx="10805684" cy="533019"/>
                </a:xfrm>
                <a:prstGeom prst="rightArrow">
                  <a:avLst>
                    <a:gd name="adj1" fmla="val 100000"/>
                    <a:gd name="adj2" fmla="val 50000"/>
                  </a:avLst>
                </a:prstGeom>
                <a:gradFill>
                  <a:gsLst>
                    <a:gs pos="500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FFFFFF"/>
                    </a:solidFill>
                    <a:latin typeface="Metropolis Extra Light" pitchFamily="2" charset="77"/>
                  </a:endParaRPr>
                </a:p>
              </p:txBody>
            </p:sp>
            <p:sp>
              <p:nvSpPr>
                <p:cNvPr id="193" name="Arrow: Right 562">
                  <a:extLst>
                    <a:ext uri="{FF2B5EF4-FFF2-40B4-BE49-F238E27FC236}">
                      <a16:creationId xmlns:a16="http://schemas.microsoft.com/office/drawing/2014/main" id="{F14770D7-D81A-8730-3FED-B84E82DF71A1}"/>
                    </a:ext>
                  </a:extLst>
                </p:cNvPr>
                <p:cNvSpPr/>
                <p:nvPr/>
              </p:nvSpPr>
              <p:spPr>
                <a:xfrm flipH="1">
                  <a:off x="347241" y="2093158"/>
                  <a:ext cx="5781688" cy="533019"/>
                </a:xfrm>
                <a:prstGeom prst="rightArrow">
                  <a:avLst>
                    <a:gd name="adj1" fmla="val 100000"/>
                    <a:gd name="adj2" fmla="val 50000"/>
                  </a:avLst>
                </a:prstGeom>
                <a:gradFill>
                  <a:gsLst>
                    <a:gs pos="5000">
                      <a:schemeClr val="accent3"/>
                    </a:gs>
                    <a:gs pos="100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FFFFFF"/>
                    </a:solidFill>
                    <a:latin typeface="Metropolis Extra Light" pitchFamily="2" charset="77"/>
                  </a:endParaRPr>
                </a:p>
              </p:txBody>
            </p:sp>
          </p:grpSp>
          <p:sp>
            <p:nvSpPr>
              <p:cNvPr id="164" name="TextBox 163">
                <a:extLst>
                  <a:ext uri="{FF2B5EF4-FFF2-40B4-BE49-F238E27FC236}">
                    <a16:creationId xmlns:a16="http://schemas.microsoft.com/office/drawing/2014/main" id="{DD506A4F-FB1D-9E7A-2D44-DD9D47A7D194}"/>
                  </a:ext>
                </a:extLst>
              </p:cNvPr>
              <p:cNvSpPr txBox="1"/>
              <p:nvPr/>
            </p:nvSpPr>
            <p:spPr>
              <a:xfrm>
                <a:off x="9027808" y="5273643"/>
                <a:ext cx="2410337" cy="218304"/>
              </a:xfrm>
              <a:prstGeom prst="rect">
                <a:avLst/>
              </a:prstGeom>
              <a:noFill/>
            </p:spPr>
            <p:txBody>
              <a:bodyPr wrap="square" lIns="0" tIns="0" rIns="0" bIns="0" rtlCol="0" anchor="t">
                <a:noAutofit/>
              </a:bodyPr>
              <a:lstStyle/>
              <a:p>
                <a:pPr algn="ctr" defTabSz="914126">
                  <a:defRPr/>
                </a:pPr>
                <a:r>
                  <a:rPr lang="en-US" sz="1000">
                    <a:solidFill>
                      <a:srgbClr val="3F3F3F">
                        <a:lumMod val="75000"/>
                      </a:srgbClr>
                    </a:solidFill>
                    <a:latin typeface="Metropolis Extra Light" pitchFamily="2" charset="77"/>
                  </a:rPr>
                  <a:t>VMware on Public Clouds (VMC, AVS, GVCS)</a:t>
                </a:r>
              </a:p>
            </p:txBody>
          </p:sp>
          <p:sp>
            <p:nvSpPr>
              <p:cNvPr id="165" name="TextBox 164">
                <a:extLst>
                  <a:ext uri="{FF2B5EF4-FFF2-40B4-BE49-F238E27FC236}">
                    <a16:creationId xmlns:a16="http://schemas.microsoft.com/office/drawing/2014/main" id="{8CABD2CA-6F2F-B8E2-EB57-07FDADCE17EC}"/>
                  </a:ext>
                </a:extLst>
              </p:cNvPr>
              <p:cNvSpPr txBox="1"/>
              <p:nvPr/>
            </p:nvSpPr>
            <p:spPr>
              <a:xfrm>
                <a:off x="4010427" y="5273642"/>
                <a:ext cx="1262875" cy="206021"/>
              </a:xfrm>
              <a:prstGeom prst="rect">
                <a:avLst/>
              </a:prstGeom>
              <a:noFill/>
            </p:spPr>
            <p:txBody>
              <a:bodyPr wrap="square" lIns="0" tIns="0" rIns="0" bIns="0" rtlCol="0" anchor="t">
                <a:noAutofit/>
              </a:bodyPr>
              <a:lstStyle/>
              <a:p>
                <a:pPr algn="ctr" defTabSz="914126">
                  <a:defRPr/>
                </a:pPr>
                <a:r>
                  <a:rPr lang="en-US" sz="1000">
                    <a:solidFill>
                      <a:srgbClr val="3F3F3F">
                        <a:lumMod val="75000"/>
                      </a:srgbClr>
                    </a:solidFill>
                    <a:latin typeface="Metropolis Extra Light" pitchFamily="2" charset="77"/>
                  </a:rPr>
                  <a:t>Data Center</a:t>
                </a:r>
              </a:p>
            </p:txBody>
          </p:sp>
          <p:sp>
            <p:nvSpPr>
              <p:cNvPr id="166" name="TextBox 165">
                <a:extLst>
                  <a:ext uri="{FF2B5EF4-FFF2-40B4-BE49-F238E27FC236}">
                    <a16:creationId xmlns:a16="http://schemas.microsoft.com/office/drawing/2014/main" id="{0C286D2B-318C-6BAD-4BEE-FFFADD148084}"/>
                  </a:ext>
                </a:extLst>
              </p:cNvPr>
              <p:cNvSpPr txBox="1"/>
              <p:nvPr/>
            </p:nvSpPr>
            <p:spPr>
              <a:xfrm>
                <a:off x="1367042" y="5273642"/>
                <a:ext cx="1172522" cy="206021"/>
              </a:xfrm>
              <a:prstGeom prst="rect">
                <a:avLst/>
              </a:prstGeom>
              <a:noFill/>
            </p:spPr>
            <p:txBody>
              <a:bodyPr wrap="square" lIns="0" tIns="0" rIns="0" bIns="0" rtlCol="0" anchor="t">
                <a:noAutofit/>
              </a:bodyPr>
              <a:lstStyle/>
              <a:p>
                <a:pPr algn="ctr" defTabSz="914126">
                  <a:defRPr/>
                </a:pPr>
                <a:r>
                  <a:rPr lang="en-US" sz="1000">
                    <a:solidFill>
                      <a:srgbClr val="3F3F3F">
                        <a:lumMod val="75000"/>
                      </a:srgbClr>
                    </a:solidFill>
                    <a:latin typeface="Metropolis Extra Light" pitchFamily="2" charset="77"/>
                  </a:rPr>
                  <a:t>Edge</a:t>
                </a:r>
              </a:p>
            </p:txBody>
          </p:sp>
          <p:grpSp>
            <p:nvGrpSpPr>
              <p:cNvPr id="167" name="Group 166">
                <a:extLst>
                  <a:ext uri="{FF2B5EF4-FFF2-40B4-BE49-F238E27FC236}">
                    <a16:creationId xmlns:a16="http://schemas.microsoft.com/office/drawing/2014/main" id="{495FD587-EB96-30F3-56CC-CF00E1C3B6B2}"/>
                  </a:ext>
                </a:extLst>
              </p:cNvPr>
              <p:cNvGrpSpPr/>
              <p:nvPr/>
            </p:nvGrpSpPr>
            <p:grpSpPr>
              <a:xfrm>
                <a:off x="9637179" y="4082216"/>
                <a:ext cx="1097280" cy="1097279"/>
                <a:chOff x="1038245" y="5217380"/>
                <a:chExt cx="1097280" cy="1097279"/>
              </a:xfrm>
            </p:grpSpPr>
            <p:grpSp>
              <p:nvGrpSpPr>
                <p:cNvPr id="187" name="Group 186">
                  <a:extLst>
                    <a:ext uri="{FF2B5EF4-FFF2-40B4-BE49-F238E27FC236}">
                      <a16:creationId xmlns:a16="http://schemas.microsoft.com/office/drawing/2014/main" id="{208122FD-0AC8-3A5F-4628-7790B88118B5}"/>
                    </a:ext>
                  </a:extLst>
                </p:cNvPr>
                <p:cNvGrpSpPr>
                  <a:grpSpLocks noChangeAspect="1"/>
                </p:cNvGrpSpPr>
                <p:nvPr/>
              </p:nvGrpSpPr>
              <p:grpSpPr>
                <a:xfrm>
                  <a:off x="1038245" y="5217380"/>
                  <a:ext cx="1097280" cy="1097279"/>
                  <a:chOff x="3865730" y="3116592"/>
                  <a:chExt cx="1281878" cy="1281878"/>
                </a:xfrm>
              </p:grpSpPr>
              <p:sp>
                <p:nvSpPr>
                  <p:cNvPr id="189" name="Oval 188">
                    <a:extLst>
                      <a:ext uri="{FF2B5EF4-FFF2-40B4-BE49-F238E27FC236}">
                        <a16:creationId xmlns:a16="http://schemas.microsoft.com/office/drawing/2014/main" id="{51668026-C125-4D72-D6CE-0CEA123E7E0B}"/>
                      </a:ext>
                    </a:extLst>
                  </p:cNvPr>
                  <p:cNvSpPr/>
                  <p:nvPr/>
                </p:nvSpPr>
                <p:spPr>
                  <a:xfrm>
                    <a:off x="3865730" y="3116592"/>
                    <a:ext cx="1281878" cy="1281878"/>
                  </a:xfrm>
                  <a:prstGeom prst="ellipse">
                    <a:avLst/>
                  </a:prstGeom>
                  <a:solidFill>
                    <a:schemeClr val="accent3">
                      <a:lumMod val="50000"/>
                      <a:alpha val="20000"/>
                    </a:scheme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sp>
                <p:nvSpPr>
                  <p:cNvPr id="190" name="Oval 189">
                    <a:extLst>
                      <a:ext uri="{FF2B5EF4-FFF2-40B4-BE49-F238E27FC236}">
                        <a16:creationId xmlns:a16="http://schemas.microsoft.com/office/drawing/2014/main" id="{F9BD76CD-5F53-BD4F-E256-D33E6855AF73}"/>
                      </a:ext>
                    </a:extLst>
                  </p:cNvPr>
                  <p:cNvSpPr/>
                  <p:nvPr/>
                </p:nvSpPr>
                <p:spPr>
                  <a:xfrm>
                    <a:off x="3961947" y="3212808"/>
                    <a:ext cx="1089444" cy="1089444"/>
                  </a:xfrm>
                  <a:prstGeom prst="ellipse">
                    <a:avLst/>
                  </a:prstGeom>
                  <a:solidFill>
                    <a:schemeClr val="accent3"/>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sp>
                <p:nvSpPr>
                  <p:cNvPr id="191" name="Freeform: Shape 161">
                    <a:extLst>
                      <a:ext uri="{FF2B5EF4-FFF2-40B4-BE49-F238E27FC236}">
                        <a16:creationId xmlns:a16="http://schemas.microsoft.com/office/drawing/2014/main" id="{8BE8B995-658C-B4F0-2292-309D468AC91B}"/>
                      </a:ext>
                    </a:extLst>
                  </p:cNvPr>
                  <p:cNvSpPr/>
                  <p:nvPr/>
                </p:nvSpPr>
                <p:spPr>
                  <a:xfrm>
                    <a:off x="4118401" y="3369262"/>
                    <a:ext cx="932990" cy="932991"/>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3">
                          <a:lumMod val="50000"/>
                          <a:alpha val="0"/>
                        </a:schemeClr>
                      </a:gs>
                      <a:gs pos="100000">
                        <a:schemeClr val="accent3">
                          <a:lumMod val="50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grpSp>
            <p:pic>
              <p:nvPicPr>
                <p:cNvPr id="188" name="Graphic 187">
                  <a:extLst>
                    <a:ext uri="{FF2B5EF4-FFF2-40B4-BE49-F238E27FC236}">
                      <a16:creationId xmlns:a16="http://schemas.microsoft.com/office/drawing/2014/main" id="{3669BDC1-E211-B8EA-C22C-87C87C5F52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3431" y="5579907"/>
                  <a:ext cx="571738" cy="327366"/>
                </a:xfrm>
                <a:prstGeom prst="rect">
                  <a:avLst/>
                </a:prstGeom>
              </p:spPr>
            </p:pic>
          </p:grpSp>
          <p:grpSp>
            <p:nvGrpSpPr>
              <p:cNvPr id="168" name="Group 167">
                <a:extLst>
                  <a:ext uri="{FF2B5EF4-FFF2-40B4-BE49-F238E27FC236}">
                    <a16:creationId xmlns:a16="http://schemas.microsoft.com/office/drawing/2014/main" id="{73CB45B2-A0E2-C938-6E82-9405480D843B}"/>
                  </a:ext>
                </a:extLst>
              </p:cNvPr>
              <p:cNvGrpSpPr/>
              <p:nvPr/>
            </p:nvGrpSpPr>
            <p:grpSpPr>
              <a:xfrm>
                <a:off x="4123754" y="4055901"/>
                <a:ext cx="1097280" cy="1097279"/>
                <a:chOff x="2694829" y="5217380"/>
                <a:chExt cx="1097280" cy="1097279"/>
              </a:xfrm>
            </p:grpSpPr>
            <p:grpSp>
              <p:nvGrpSpPr>
                <p:cNvPr id="182" name="Group 181">
                  <a:extLst>
                    <a:ext uri="{FF2B5EF4-FFF2-40B4-BE49-F238E27FC236}">
                      <a16:creationId xmlns:a16="http://schemas.microsoft.com/office/drawing/2014/main" id="{386BF7BF-5B60-C85F-7D18-FD19D6C03192}"/>
                    </a:ext>
                  </a:extLst>
                </p:cNvPr>
                <p:cNvGrpSpPr>
                  <a:grpSpLocks noChangeAspect="1"/>
                </p:cNvGrpSpPr>
                <p:nvPr/>
              </p:nvGrpSpPr>
              <p:grpSpPr>
                <a:xfrm>
                  <a:off x="2694829" y="5217380"/>
                  <a:ext cx="1097280" cy="1097279"/>
                  <a:chOff x="3865730" y="3116592"/>
                  <a:chExt cx="1281878" cy="1281878"/>
                </a:xfrm>
              </p:grpSpPr>
              <p:sp>
                <p:nvSpPr>
                  <p:cNvPr id="184" name="Oval 183">
                    <a:extLst>
                      <a:ext uri="{FF2B5EF4-FFF2-40B4-BE49-F238E27FC236}">
                        <a16:creationId xmlns:a16="http://schemas.microsoft.com/office/drawing/2014/main" id="{2D4DC678-98C0-DC47-564F-2FAB445AB0AD}"/>
                      </a:ext>
                    </a:extLst>
                  </p:cNvPr>
                  <p:cNvSpPr/>
                  <p:nvPr/>
                </p:nvSpPr>
                <p:spPr>
                  <a:xfrm>
                    <a:off x="3865730" y="3116592"/>
                    <a:ext cx="1281878" cy="1281878"/>
                  </a:xfrm>
                  <a:prstGeom prst="ellipse">
                    <a:avLst/>
                  </a:prstGeom>
                  <a:solidFill>
                    <a:schemeClr val="accent1">
                      <a:lumMod val="50000"/>
                      <a:alpha val="20000"/>
                    </a:scheme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sp>
                <p:nvSpPr>
                  <p:cNvPr id="185" name="Oval 184">
                    <a:extLst>
                      <a:ext uri="{FF2B5EF4-FFF2-40B4-BE49-F238E27FC236}">
                        <a16:creationId xmlns:a16="http://schemas.microsoft.com/office/drawing/2014/main" id="{45BD7D3D-4F37-0828-D21D-37CCD5E56DE1}"/>
                      </a:ext>
                    </a:extLst>
                  </p:cNvPr>
                  <p:cNvSpPr/>
                  <p:nvPr/>
                </p:nvSpPr>
                <p:spPr>
                  <a:xfrm>
                    <a:off x="3961947" y="3212808"/>
                    <a:ext cx="1089444" cy="1089444"/>
                  </a:xfrm>
                  <a:prstGeom prst="ellipse">
                    <a:avLst/>
                  </a:prstGeom>
                  <a:solidFill>
                    <a:schemeClr val="accent3"/>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sp>
                <p:nvSpPr>
                  <p:cNvPr id="186" name="Freeform: Shape 168">
                    <a:extLst>
                      <a:ext uri="{FF2B5EF4-FFF2-40B4-BE49-F238E27FC236}">
                        <a16:creationId xmlns:a16="http://schemas.microsoft.com/office/drawing/2014/main" id="{32D9449A-6207-8988-E0C9-4075580D8BE0}"/>
                      </a:ext>
                    </a:extLst>
                  </p:cNvPr>
                  <p:cNvSpPr/>
                  <p:nvPr/>
                </p:nvSpPr>
                <p:spPr>
                  <a:xfrm>
                    <a:off x="4118401" y="3369262"/>
                    <a:ext cx="932990" cy="932991"/>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3">
                          <a:lumMod val="50000"/>
                          <a:alpha val="0"/>
                        </a:schemeClr>
                      </a:gs>
                      <a:gs pos="100000">
                        <a:schemeClr val="accent3">
                          <a:lumMod val="50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grpSp>
            <p:pic>
              <p:nvPicPr>
                <p:cNvPr id="183" name="Graphic 182">
                  <a:extLst>
                    <a:ext uri="{FF2B5EF4-FFF2-40B4-BE49-F238E27FC236}">
                      <a16:creationId xmlns:a16="http://schemas.microsoft.com/office/drawing/2014/main" id="{A619A416-C05E-F914-0C49-BCBD5FBBBF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8137" y="5580034"/>
                  <a:ext cx="571294" cy="327112"/>
                </a:xfrm>
                <a:prstGeom prst="rect">
                  <a:avLst/>
                </a:prstGeom>
              </p:spPr>
            </p:pic>
          </p:grpSp>
          <p:grpSp>
            <p:nvGrpSpPr>
              <p:cNvPr id="169" name="Group 168">
                <a:extLst>
                  <a:ext uri="{FF2B5EF4-FFF2-40B4-BE49-F238E27FC236}">
                    <a16:creationId xmlns:a16="http://schemas.microsoft.com/office/drawing/2014/main" id="{581D0A38-7254-04F0-59C3-E13F7F41B1BD}"/>
                  </a:ext>
                </a:extLst>
              </p:cNvPr>
              <p:cNvGrpSpPr/>
              <p:nvPr/>
            </p:nvGrpSpPr>
            <p:grpSpPr>
              <a:xfrm>
                <a:off x="1367042" y="4081236"/>
                <a:ext cx="1097280" cy="1097279"/>
                <a:chOff x="4361882" y="5217380"/>
                <a:chExt cx="1097280" cy="1097279"/>
              </a:xfrm>
            </p:grpSpPr>
            <p:grpSp>
              <p:nvGrpSpPr>
                <p:cNvPr id="177" name="Group 176">
                  <a:extLst>
                    <a:ext uri="{FF2B5EF4-FFF2-40B4-BE49-F238E27FC236}">
                      <a16:creationId xmlns:a16="http://schemas.microsoft.com/office/drawing/2014/main" id="{C5115AAF-810F-792F-5D1F-706FFFC864B2}"/>
                    </a:ext>
                  </a:extLst>
                </p:cNvPr>
                <p:cNvGrpSpPr>
                  <a:grpSpLocks noChangeAspect="1"/>
                </p:cNvGrpSpPr>
                <p:nvPr/>
              </p:nvGrpSpPr>
              <p:grpSpPr>
                <a:xfrm>
                  <a:off x="4361882" y="5217380"/>
                  <a:ext cx="1097280" cy="1097279"/>
                  <a:chOff x="3865730" y="3116592"/>
                  <a:chExt cx="1281878" cy="1281878"/>
                </a:xfrm>
              </p:grpSpPr>
              <p:sp>
                <p:nvSpPr>
                  <p:cNvPr id="179" name="Oval 178">
                    <a:extLst>
                      <a:ext uri="{FF2B5EF4-FFF2-40B4-BE49-F238E27FC236}">
                        <a16:creationId xmlns:a16="http://schemas.microsoft.com/office/drawing/2014/main" id="{BC50ABDC-7F1E-D538-FB36-5D9D52FE88D1}"/>
                      </a:ext>
                    </a:extLst>
                  </p:cNvPr>
                  <p:cNvSpPr/>
                  <p:nvPr/>
                </p:nvSpPr>
                <p:spPr>
                  <a:xfrm>
                    <a:off x="3865730" y="3116592"/>
                    <a:ext cx="1281878" cy="1281878"/>
                  </a:xfrm>
                  <a:prstGeom prst="ellipse">
                    <a:avLst/>
                  </a:prstGeom>
                  <a:solidFill>
                    <a:schemeClr val="accent1">
                      <a:lumMod val="75000"/>
                      <a:alpha val="20000"/>
                    </a:scheme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sp>
                <p:nvSpPr>
                  <p:cNvPr id="180" name="Oval 179">
                    <a:extLst>
                      <a:ext uri="{FF2B5EF4-FFF2-40B4-BE49-F238E27FC236}">
                        <a16:creationId xmlns:a16="http://schemas.microsoft.com/office/drawing/2014/main" id="{1F07AFDB-D56D-E636-2BDF-DAF72C98B247}"/>
                      </a:ext>
                    </a:extLst>
                  </p:cNvPr>
                  <p:cNvSpPr/>
                  <p:nvPr/>
                </p:nvSpPr>
                <p:spPr>
                  <a:xfrm>
                    <a:off x="3961947" y="3212808"/>
                    <a:ext cx="1089444" cy="1089444"/>
                  </a:xfrm>
                  <a:prstGeom prst="ellipse">
                    <a:avLst/>
                  </a:prstGeom>
                  <a:solidFill>
                    <a:schemeClr val="accent3"/>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sp>
                <p:nvSpPr>
                  <p:cNvPr id="181" name="Freeform: Shape 175">
                    <a:extLst>
                      <a:ext uri="{FF2B5EF4-FFF2-40B4-BE49-F238E27FC236}">
                        <a16:creationId xmlns:a16="http://schemas.microsoft.com/office/drawing/2014/main" id="{808EE5D7-6E41-5BAE-A87B-6452BD6FDEC3}"/>
                      </a:ext>
                    </a:extLst>
                  </p:cNvPr>
                  <p:cNvSpPr/>
                  <p:nvPr/>
                </p:nvSpPr>
                <p:spPr>
                  <a:xfrm>
                    <a:off x="4118401" y="3369262"/>
                    <a:ext cx="932990" cy="932991"/>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3">
                          <a:lumMod val="50000"/>
                          <a:alpha val="0"/>
                        </a:schemeClr>
                      </a:gs>
                      <a:gs pos="100000">
                        <a:schemeClr val="accent3">
                          <a:lumMod val="50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grpSp>
            <p:pic>
              <p:nvPicPr>
                <p:cNvPr id="178" name="Graphic 177">
                  <a:extLst>
                    <a:ext uri="{FF2B5EF4-FFF2-40B4-BE49-F238E27FC236}">
                      <a16:creationId xmlns:a16="http://schemas.microsoft.com/office/drawing/2014/main" id="{271D4C39-F1A9-DBBB-BB40-BFEE9896A8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0083" y="5505450"/>
                  <a:ext cx="596188" cy="528876"/>
                </a:xfrm>
                <a:prstGeom prst="rect">
                  <a:avLst/>
                </a:prstGeom>
              </p:spPr>
            </p:pic>
          </p:grpSp>
          <p:grpSp>
            <p:nvGrpSpPr>
              <p:cNvPr id="170" name="Group 169">
                <a:extLst>
                  <a:ext uri="{FF2B5EF4-FFF2-40B4-BE49-F238E27FC236}">
                    <a16:creationId xmlns:a16="http://schemas.microsoft.com/office/drawing/2014/main" id="{B9357660-E375-3612-DABC-B12A7F831FF9}"/>
                  </a:ext>
                </a:extLst>
              </p:cNvPr>
              <p:cNvGrpSpPr/>
              <p:nvPr/>
            </p:nvGrpSpPr>
            <p:grpSpPr>
              <a:xfrm>
                <a:off x="6880466" y="4034947"/>
                <a:ext cx="1097280" cy="1097279"/>
                <a:chOff x="7396991" y="1437150"/>
                <a:chExt cx="1097280" cy="1097279"/>
              </a:xfrm>
            </p:grpSpPr>
            <p:grpSp>
              <p:nvGrpSpPr>
                <p:cNvPr id="172" name="Group 171">
                  <a:extLst>
                    <a:ext uri="{FF2B5EF4-FFF2-40B4-BE49-F238E27FC236}">
                      <a16:creationId xmlns:a16="http://schemas.microsoft.com/office/drawing/2014/main" id="{D1A2D188-76FF-4FC6-A907-1273B8FD4A64}"/>
                    </a:ext>
                  </a:extLst>
                </p:cNvPr>
                <p:cNvGrpSpPr>
                  <a:grpSpLocks noChangeAspect="1"/>
                </p:cNvGrpSpPr>
                <p:nvPr/>
              </p:nvGrpSpPr>
              <p:grpSpPr>
                <a:xfrm>
                  <a:off x="7396991" y="1437150"/>
                  <a:ext cx="1097280" cy="1097279"/>
                  <a:chOff x="3865730" y="3116592"/>
                  <a:chExt cx="1281878" cy="1281878"/>
                </a:xfrm>
              </p:grpSpPr>
              <p:sp>
                <p:nvSpPr>
                  <p:cNvPr id="174" name="Oval 173">
                    <a:extLst>
                      <a:ext uri="{FF2B5EF4-FFF2-40B4-BE49-F238E27FC236}">
                        <a16:creationId xmlns:a16="http://schemas.microsoft.com/office/drawing/2014/main" id="{9C18B967-381E-4BFD-864F-448E018D5F28}"/>
                      </a:ext>
                    </a:extLst>
                  </p:cNvPr>
                  <p:cNvSpPr/>
                  <p:nvPr/>
                </p:nvSpPr>
                <p:spPr>
                  <a:xfrm>
                    <a:off x="3865730" y="3116592"/>
                    <a:ext cx="1281878" cy="1281878"/>
                  </a:xfrm>
                  <a:prstGeom prst="ellipse">
                    <a:avLst/>
                  </a:prstGeom>
                  <a:solidFill>
                    <a:schemeClr val="accent1">
                      <a:lumMod val="75000"/>
                      <a:alpha val="20000"/>
                    </a:scheme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sp>
                <p:nvSpPr>
                  <p:cNvPr id="175" name="Oval 174">
                    <a:extLst>
                      <a:ext uri="{FF2B5EF4-FFF2-40B4-BE49-F238E27FC236}">
                        <a16:creationId xmlns:a16="http://schemas.microsoft.com/office/drawing/2014/main" id="{326956BE-863A-D4AA-0316-711BB3088E64}"/>
                      </a:ext>
                    </a:extLst>
                  </p:cNvPr>
                  <p:cNvSpPr/>
                  <p:nvPr/>
                </p:nvSpPr>
                <p:spPr>
                  <a:xfrm>
                    <a:off x="3961947" y="3212808"/>
                    <a:ext cx="1089444" cy="1089444"/>
                  </a:xfrm>
                  <a:prstGeom prst="ellipse">
                    <a:avLst/>
                  </a:prstGeom>
                  <a:solidFill>
                    <a:schemeClr val="accent3"/>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sp>
                <p:nvSpPr>
                  <p:cNvPr id="176" name="Freeform: Shape 175">
                    <a:extLst>
                      <a:ext uri="{FF2B5EF4-FFF2-40B4-BE49-F238E27FC236}">
                        <a16:creationId xmlns:a16="http://schemas.microsoft.com/office/drawing/2014/main" id="{0F6D1385-5E74-8CB6-7A82-99DE1DAB3A53}"/>
                      </a:ext>
                    </a:extLst>
                  </p:cNvPr>
                  <p:cNvSpPr/>
                  <p:nvPr/>
                </p:nvSpPr>
                <p:spPr>
                  <a:xfrm>
                    <a:off x="4118401" y="3369262"/>
                    <a:ext cx="932990" cy="932991"/>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3">
                          <a:lumMod val="50000"/>
                          <a:alpha val="0"/>
                        </a:schemeClr>
                      </a:gs>
                      <a:gs pos="100000">
                        <a:schemeClr val="accent3">
                          <a:lumMod val="50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100">
                      <a:solidFill>
                        <a:srgbClr val="3F3F3F">
                          <a:lumMod val="75000"/>
                        </a:srgbClr>
                      </a:solidFill>
                      <a:latin typeface="Metropolis Extra Light" pitchFamily="2" charset="77"/>
                    </a:endParaRPr>
                  </a:p>
                </p:txBody>
              </p:sp>
            </p:grpSp>
            <p:pic>
              <p:nvPicPr>
                <p:cNvPr id="173" name="Graphic 172">
                  <a:extLst>
                    <a:ext uri="{FF2B5EF4-FFF2-40B4-BE49-F238E27FC236}">
                      <a16:creationId xmlns:a16="http://schemas.microsoft.com/office/drawing/2014/main" id="{BBC5F649-B4EF-F4E8-61B7-BE43586B21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3200" y="1713359"/>
                  <a:ext cx="544861" cy="544861"/>
                </a:xfrm>
                <a:prstGeom prst="rect">
                  <a:avLst/>
                </a:prstGeom>
              </p:spPr>
            </p:pic>
          </p:grpSp>
          <p:sp>
            <p:nvSpPr>
              <p:cNvPr id="171" name="TextBox 170">
                <a:extLst>
                  <a:ext uri="{FF2B5EF4-FFF2-40B4-BE49-F238E27FC236}">
                    <a16:creationId xmlns:a16="http://schemas.microsoft.com/office/drawing/2014/main" id="{AAB5AD95-04F4-CDC4-976E-8FB72608CA02}"/>
                  </a:ext>
                </a:extLst>
              </p:cNvPr>
              <p:cNvSpPr txBox="1"/>
              <p:nvPr/>
            </p:nvSpPr>
            <p:spPr>
              <a:xfrm>
                <a:off x="6712689" y="5273642"/>
                <a:ext cx="1619860" cy="206021"/>
              </a:xfrm>
              <a:prstGeom prst="rect">
                <a:avLst/>
              </a:prstGeom>
              <a:noFill/>
            </p:spPr>
            <p:txBody>
              <a:bodyPr wrap="square" lIns="0" tIns="0" rIns="0" bIns="0" rtlCol="0" anchor="t">
                <a:noAutofit/>
              </a:bodyPr>
              <a:lstStyle/>
              <a:p>
                <a:pPr algn="ctr" defTabSz="914126">
                  <a:defRPr/>
                </a:pPr>
                <a:r>
                  <a:rPr lang="en-US" sz="1000">
                    <a:solidFill>
                      <a:srgbClr val="3F3F3F">
                        <a:lumMod val="75000"/>
                      </a:srgbClr>
                    </a:solidFill>
                    <a:latin typeface="Metropolis Extra Light" pitchFamily="2" charset="77"/>
                  </a:rPr>
                  <a:t>Managed Data Center</a:t>
                </a:r>
              </a:p>
            </p:txBody>
          </p:sp>
        </p:grpSp>
        <p:grpSp>
          <p:nvGrpSpPr>
            <p:cNvPr id="157" name="Group 156">
              <a:extLst>
                <a:ext uri="{FF2B5EF4-FFF2-40B4-BE49-F238E27FC236}">
                  <a16:creationId xmlns:a16="http://schemas.microsoft.com/office/drawing/2014/main" id="{754988CE-37ED-CB03-CD3C-FED469B0F7B4}"/>
                </a:ext>
              </a:extLst>
            </p:cNvPr>
            <p:cNvGrpSpPr>
              <a:grpSpLocks noChangeAspect="1"/>
            </p:cNvGrpSpPr>
            <p:nvPr/>
          </p:nvGrpSpPr>
          <p:grpSpPr>
            <a:xfrm>
              <a:off x="9418378" y="5104756"/>
              <a:ext cx="1097279" cy="1097279"/>
              <a:chOff x="3865730" y="3116592"/>
              <a:chExt cx="1281877" cy="1281878"/>
            </a:xfrm>
          </p:grpSpPr>
          <p:sp>
            <p:nvSpPr>
              <p:cNvPr id="160" name="Oval 159">
                <a:extLst>
                  <a:ext uri="{FF2B5EF4-FFF2-40B4-BE49-F238E27FC236}">
                    <a16:creationId xmlns:a16="http://schemas.microsoft.com/office/drawing/2014/main" id="{5469E1A8-B47E-ED81-97BC-442841E03B4A}"/>
                  </a:ext>
                </a:extLst>
              </p:cNvPr>
              <p:cNvSpPr/>
              <p:nvPr/>
            </p:nvSpPr>
            <p:spPr>
              <a:xfrm>
                <a:off x="3865730" y="3116592"/>
                <a:ext cx="1281877" cy="1281878"/>
              </a:xfrm>
              <a:prstGeom prst="ellipse">
                <a:avLst/>
              </a:prstGeom>
              <a:solidFill>
                <a:schemeClr val="accent1">
                  <a:lumMod val="75000"/>
                  <a:alpha val="20000"/>
                </a:scheme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3F3F3F">
                      <a:lumMod val="75000"/>
                    </a:srgbClr>
                  </a:solidFill>
                  <a:latin typeface="Metropolis Extra Light" pitchFamily="2" charset="77"/>
                </a:endParaRPr>
              </a:p>
            </p:txBody>
          </p:sp>
          <p:sp>
            <p:nvSpPr>
              <p:cNvPr id="161" name="Oval 160">
                <a:extLst>
                  <a:ext uri="{FF2B5EF4-FFF2-40B4-BE49-F238E27FC236}">
                    <a16:creationId xmlns:a16="http://schemas.microsoft.com/office/drawing/2014/main" id="{1C9140DC-6AD6-E7EF-59F5-62B88A846AF0}"/>
                  </a:ext>
                </a:extLst>
              </p:cNvPr>
              <p:cNvSpPr/>
              <p:nvPr/>
            </p:nvSpPr>
            <p:spPr>
              <a:xfrm>
                <a:off x="3961947" y="3212808"/>
                <a:ext cx="1089444" cy="1089444"/>
              </a:xfrm>
              <a:prstGeom prst="ellipse">
                <a:avLst/>
              </a:prstGeom>
              <a:solidFill>
                <a:schemeClr val="accent3"/>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3F3F3F">
                      <a:lumMod val="75000"/>
                    </a:srgbClr>
                  </a:solidFill>
                  <a:latin typeface="Metropolis Extra Light" pitchFamily="2" charset="77"/>
                </a:endParaRPr>
              </a:p>
            </p:txBody>
          </p:sp>
          <p:sp>
            <p:nvSpPr>
              <p:cNvPr id="162" name="Freeform: Shape 175">
                <a:extLst>
                  <a:ext uri="{FF2B5EF4-FFF2-40B4-BE49-F238E27FC236}">
                    <a16:creationId xmlns:a16="http://schemas.microsoft.com/office/drawing/2014/main" id="{5A9AEFC3-7615-2857-DB63-23E465F9B80F}"/>
                  </a:ext>
                </a:extLst>
              </p:cNvPr>
              <p:cNvSpPr/>
              <p:nvPr/>
            </p:nvSpPr>
            <p:spPr>
              <a:xfrm>
                <a:off x="4118401" y="3369262"/>
                <a:ext cx="932990" cy="932991"/>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3">
                      <a:lumMod val="50000"/>
                      <a:alpha val="0"/>
                    </a:schemeClr>
                  </a:gs>
                  <a:gs pos="100000">
                    <a:schemeClr val="accent3">
                      <a:lumMod val="50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3F3F3F">
                      <a:lumMod val="75000"/>
                    </a:srgbClr>
                  </a:solidFill>
                  <a:latin typeface="Metropolis Extra Light" pitchFamily="2" charset="77"/>
                </a:endParaRPr>
              </a:p>
            </p:txBody>
          </p:sp>
        </p:grpSp>
        <p:pic>
          <p:nvPicPr>
            <p:cNvPr id="158" name="Graphic 157">
              <a:extLst>
                <a:ext uri="{FF2B5EF4-FFF2-40B4-BE49-F238E27FC236}">
                  <a16:creationId xmlns:a16="http://schemas.microsoft.com/office/drawing/2014/main" id="{E5BBBB07-6D98-1CFC-EB87-0D5FAF86E8C3}"/>
                </a:ext>
              </a:extLst>
            </p:cNvPr>
            <p:cNvPicPr>
              <a:picLocks noChangeAspect="1"/>
            </p:cNvPicPr>
            <p:nvPr/>
          </p:nvPicPr>
          <p:blipFill>
            <a:blip r:embed="rId2">
              <a:extLst>
                <a:ext uri="{96DAC541-7B7A-43D3-8B79-37D633B846F1}">
                  <asvg:svgBlip xmlns:asvg="http://schemas.microsoft.com/office/drawing/2016/SVG/main" r:embed="rId10"/>
                </a:ext>
              </a:extLst>
            </a:blip>
            <a:stretch>
              <a:fillRect/>
            </a:stretch>
          </p:blipFill>
          <p:spPr>
            <a:xfrm>
              <a:off x="9628154" y="5455633"/>
              <a:ext cx="690774" cy="395524"/>
            </a:xfrm>
            <a:prstGeom prst="rect">
              <a:avLst/>
            </a:prstGeom>
          </p:spPr>
        </p:pic>
        <p:sp>
          <p:nvSpPr>
            <p:cNvPr id="159" name="TextBox 158">
              <a:extLst>
                <a:ext uri="{FF2B5EF4-FFF2-40B4-BE49-F238E27FC236}">
                  <a16:creationId xmlns:a16="http://schemas.microsoft.com/office/drawing/2014/main" id="{F879250E-DB46-E9CF-C771-1505795F7B9E}"/>
                </a:ext>
              </a:extLst>
            </p:cNvPr>
            <p:cNvSpPr txBox="1"/>
            <p:nvPr/>
          </p:nvSpPr>
          <p:spPr>
            <a:xfrm>
              <a:off x="9163342" y="6357770"/>
              <a:ext cx="1554480" cy="139472"/>
            </a:xfrm>
            <a:prstGeom prst="rect">
              <a:avLst/>
            </a:prstGeom>
            <a:noFill/>
          </p:spPr>
          <p:txBody>
            <a:bodyPr wrap="square" lIns="0" tIns="0" rIns="0" bIns="0" rtlCol="0" anchor="b">
              <a:noAutofit/>
            </a:bodyPr>
            <a:lstStyle/>
            <a:p>
              <a:pPr algn="ctr" defTabSz="914126">
                <a:defRPr/>
              </a:pPr>
              <a:r>
                <a:rPr lang="en-US" sz="1100">
                  <a:solidFill>
                    <a:srgbClr val="3F3F3F">
                      <a:lumMod val="75000"/>
                    </a:srgbClr>
                  </a:solidFill>
                  <a:latin typeface="Metropolis Extra Light" pitchFamily="2" charset="77"/>
                </a:rPr>
                <a:t>Native Public Clouds</a:t>
              </a:r>
            </a:p>
          </p:txBody>
        </p:sp>
      </p:grpSp>
      <p:grpSp>
        <p:nvGrpSpPr>
          <p:cNvPr id="194" name="Group 193">
            <a:extLst>
              <a:ext uri="{FF2B5EF4-FFF2-40B4-BE49-F238E27FC236}">
                <a16:creationId xmlns:a16="http://schemas.microsoft.com/office/drawing/2014/main" id="{D3980DEE-08F4-D0E0-39EB-9524654A6C23}"/>
              </a:ext>
            </a:extLst>
          </p:cNvPr>
          <p:cNvGrpSpPr/>
          <p:nvPr/>
        </p:nvGrpSpPr>
        <p:grpSpPr>
          <a:xfrm>
            <a:off x="6403612" y="5948560"/>
            <a:ext cx="1478666" cy="232979"/>
            <a:chOff x="8223497" y="3720667"/>
            <a:chExt cx="3650422" cy="575162"/>
          </a:xfrm>
        </p:grpSpPr>
        <p:grpSp>
          <p:nvGrpSpPr>
            <p:cNvPr id="195" name="Group 194">
              <a:extLst>
                <a:ext uri="{FF2B5EF4-FFF2-40B4-BE49-F238E27FC236}">
                  <a16:creationId xmlns:a16="http://schemas.microsoft.com/office/drawing/2014/main" id="{AD18E420-1514-A18B-BC01-2456C3BEDDFE}"/>
                </a:ext>
              </a:extLst>
            </p:cNvPr>
            <p:cNvGrpSpPr/>
            <p:nvPr/>
          </p:nvGrpSpPr>
          <p:grpSpPr>
            <a:xfrm>
              <a:off x="9505490" y="3725649"/>
              <a:ext cx="1080323" cy="570180"/>
              <a:chOff x="9353090" y="3573249"/>
              <a:chExt cx="1080323" cy="570180"/>
            </a:xfrm>
          </p:grpSpPr>
          <p:sp>
            <p:nvSpPr>
              <p:cNvPr id="214" name="Google Shape;6974;p175">
                <a:extLst>
                  <a:ext uri="{FF2B5EF4-FFF2-40B4-BE49-F238E27FC236}">
                    <a16:creationId xmlns:a16="http://schemas.microsoft.com/office/drawing/2014/main" id="{97C6B641-D849-4888-EF9E-F7F579E234BE}"/>
                  </a:ext>
                </a:extLst>
              </p:cNvPr>
              <p:cNvSpPr/>
              <p:nvPr/>
            </p:nvSpPr>
            <p:spPr>
              <a:xfrm>
                <a:off x="9437289" y="3577261"/>
                <a:ext cx="912455" cy="562164"/>
              </a:xfrm>
              <a:custGeom>
                <a:avLst/>
                <a:gdLst/>
                <a:ahLst/>
                <a:cxnLst/>
                <a:rect l="l" t="t" r="r" b="b"/>
                <a:pathLst>
                  <a:path w="2061114" h="2061114" extrusionOk="0">
                    <a:moveTo>
                      <a:pt x="0" y="0"/>
                    </a:moveTo>
                    <a:lnTo>
                      <a:pt x="2061115" y="0"/>
                    </a:lnTo>
                    <a:lnTo>
                      <a:pt x="2061115" y="2061115"/>
                    </a:lnTo>
                    <a:lnTo>
                      <a:pt x="0" y="2061115"/>
                    </a:lnTo>
                    <a:close/>
                  </a:path>
                </a:pathLst>
              </a:custGeom>
              <a:gradFill>
                <a:gsLst>
                  <a:gs pos="0">
                    <a:srgbClr val="0066CA"/>
                  </a:gs>
                  <a:gs pos="100000">
                    <a:srgbClr val="008FD8"/>
                  </a:gs>
                </a:gsLst>
                <a:lin ang="18900044" scaled="0"/>
              </a:gradFill>
              <a:ln>
                <a:noFill/>
              </a:ln>
            </p:spPr>
            <p:txBody>
              <a:bodyPr spcFirstLastPara="1" wrap="square" lIns="82233" tIns="41103" rIns="82233" bIns="41103" anchor="ctr" anchorCtr="0">
                <a:noAutofit/>
              </a:bodyPr>
              <a:lstStyle/>
              <a:p>
                <a:pPr algn="ctr" defTabSz="914126">
                  <a:defRPr/>
                </a:pPr>
                <a:endParaRPr sz="1200">
                  <a:solidFill>
                    <a:srgbClr val="FFFFFF"/>
                  </a:solidFill>
                  <a:latin typeface="Arial"/>
                  <a:ea typeface="Arial"/>
                  <a:cs typeface="Arial"/>
                  <a:sym typeface="Arial"/>
                </a:endParaRPr>
              </a:p>
            </p:txBody>
          </p:sp>
          <p:pic>
            <p:nvPicPr>
              <p:cNvPr id="215" name="Google Shape;6975;p175">
                <a:extLst>
                  <a:ext uri="{FF2B5EF4-FFF2-40B4-BE49-F238E27FC236}">
                    <a16:creationId xmlns:a16="http://schemas.microsoft.com/office/drawing/2014/main" id="{3AEFA73D-18B6-E10B-5005-A7FE411892A3}"/>
                  </a:ext>
                </a:extLst>
              </p:cNvPr>
              <p:cNvPicPr preferRelativeResize="0"/>
              <p:nvPr/>
            </p:nvPicPr>
            <p:blipFill rotWithShape="1">
              <a:blip r:embed="rId11">
                <a:alphaModFix/>
              </a:blip>
              <a:srcRect/>
              <a:stretch/>
            </p:blipFill>
            <p:spPr>
              <a:xfrm>
                <a:off x="9353090" y="3573249"/>
                <a:ext cx="1080323" cy="570180"/>
              </a:xfrm>
              <a:prstGeom prst="rect">
                <a:avLst/>
              </a:prstGeom>
              <a:noFill/>
              <a:ln>
                <a:noFill/>
              </a:ln>
            </p:spPr>
          </p:pic>
        </p:grpSp>
        <p:grpSp>
          <p:nvGrpSpPr>
            <p:cNvPr id="196" name="Google Shape;7018;p175">
              <a:extLst>
                <a:ext uri="{FF2B5EF4-FFF2-40B4-BE49-F238E27FC236}">
                  <a16:creationId xmlns:a16="http://schemas.microsoft.com/office/drawing/2014/main" id="{C676D8FF-0C09-7758-E807-3247D59C6456}"/>
                </a:ext>
              </a:extLst>
            </p:cNvPr>
            <p:cNvGrpSpPr/>
            <p:nvPr/>
          </p:nvGrpSpPr>
          <p:grpSpPr>
            <a:xfrm>
              <a:off x="10969132" y="3720667"/>
              <a:ext cx="904787" cy="549151"/>
              <a:chOff x="8554213" y="3556349"/>
              <a:chExt cx="1216057" cy="738072"/>
            </a:xfrm>
          </p:grpSpPr>
          <p:sp>
            <p:nvSpPr>
              <p:cNvPr id="200" name="Google Shape;7019;p175">
                <a:extLst>
                  <a:ext uri="{FF2B5EF4-FFF2-40B4-BE49-F238E27FC236}">
                    <a16:creationId xmlns:a16="http://schemas.microsoft.com/office/drawing/2014/main" id="{59007376-804C-4EDB-AD30-A2E9D2F68092}"/>
                  </a:ext>
                </a:extLst>
              </p:cNvPr>
              <p:cNvSpPr/>
              <p:nvPr/>
            </p:nvSpPr>
            <p:spPr>
              <a:xfrm>
                <a:off x="8554213" y="3556349"/>
                <a:ext cx="1216057" cy="738072"/>
              </a:xfrm>
              <a:custGeom>
                <a:avLst/>
                <a:gdLst/>
                <a:ahLst/>
                <a:cxnLst/>
                <a:rect l="l" t="t" r="r" b="b"/>
                <a:pathLst>
                  <a:path w="2061114" h="2061114" extrusionOk="0">
                    <a:moveTo>
                      <a:pt x="0" y="0"/>
                    </a:moveTo>
                    <a:lnTo>
                      <a:pt x="2061115" y="0"/>
                    </a:lnTo>
                    <a:lnTo>
                      <a:pt x="2061115" y="2061115"/>
                    </a:lnTo>
                    <a:lnTo>
                      <a:pt x="0" y="2061115"/>
                    </a:lnTo>
                    <a:close/>
                  </a:path>
                </a:pathLst>
              </a:custGeom>
              <a:gradFill>
                <a:gsLst>
                  <a:gs pos="0">
                    <a:srgbClr val="669733"/>
                  </a:gs>
                  <a:gs pos="100000">
                    <a:srgbClr val="78BC20"/>
                  </a:gs>
                </a:gsLst>
                <a:lin ang="18900044" scaled="0"/>
              </a:gradFill>
              <a:ln>
                <a:noFill/>
              </a:ln>
            </p:spPr>
            <p:txBody>
              <a:bodyPr spcFirstLastPara="1" wrap="square" lIns="82233" tIns="41103" rIns="82233" bIns="41103" anchor="ctr" anchorCtr="0">
                <a:noAutofit/>
              </a:bodyPr>
              <a:lstStyle/>
              <a:p>
                <a:pPr algn="ctr" defTabSz="914126">
                  <a:defRPr/>
                </a:pPr>
                <a:endParaRPr sz="1200">
                  <a:solidFill>
                    <a:srgbClr val="FFFFFF"/>
                  </a:solidFill>
                  <a:latin typeface="Arial"/>
                  <a:ea typeface="Arial"/>
                  <a:cs typeface="Arial"/>
                  <a:sym typeface="Arial"/>
                </a:endParaRPr>
              </a:p>
            </p:txBody>
          </p:sp>
          <p:grpSp>
            <p:nvGrpSpPr>
              <p:cNvPr id="201" name="Google Shape;7020;p175">
                <a:extLst>
                  <a:ext uri="{FF2B5EF4-FFF2-40B4-BE49-F238E27FC236}">
                    <a16:creationId xmlns:a16="http://schemas.microsoft.com/office/drawing/2014/main" id="{77C637F6-8EF7-E32F-BD1E-BBD33AECB7E1}"/>
                  </a:ext>
                </a:extLst>
              </p:cNvPr>
              <p:cNvGrpSpPr/>
              <p:nvPr/>
            </p:nvGrpSpPr>
            <p:grpSpPr>
              <a:xfrm>
                <a:off x="8730496" y="3677360"/>
                <a:ext cx="827881" cy="521467"/>
                <a:chOff x="4798492" y="2510877"/>
                <a:chExt cx="2461735" cy="1550601"/>
              </a:xfrm>
            </p:grpSpPr>
            <p:grpSp>
              <p:nvGrpSpPr>
                <p:cNvPr id="202" name="Google Shape;7021;p175">
                  <a:extLst>
                    <a:ext uri="{FF2B5EF4-FFF2-40B4-BE49-F238E27FC236}">
                      <a16:creationId xmlns:a16="http://schemas.microsoft.com/office/drawing/2014/main" id="{D64FF73F-968D-1B39-CFF7-99779A367660}"/>
                    </a:ext>
                  </a:extLst>
                </p:cNvPr>
                <p:cNvGrpSpPr/>
                <p:nvPr/>
              </p:nvGrpSpPr>
              <p:grpSpPr>
                <a:xfrm>
                  <a:off x="4798492" y="3624719"/>
                  <a:ext cx="2461735" cy="436759"/>
                  <a:chOff x="4798492" y="3624719"/>
                  <a:chExt cx="2461735" cy="436759"/>
                </a:xfrm>
              </p:grpSpPr>
              <p:sp>
                <p:nvSpPr>
                  <p:cNvPr id="208" name="Google Shape;7022;p175">
                    <a:extLst>
                      <a:ext uri="{FF2B5EF4-FFF2-40B4-BE49-F238E27FC236}">
                        <a16:creationId xmlns:a16="http://schemas.microsoft.com/office/drawing/2014/main" id="{F43791D1-35FB-0BFD-5FED-D9D51BE33B68}"/>
                      </a:ext>
                    </a:extLst>
                  </p:cNvPr>
                  <p:cNvSpPr/>
                  <p:nvPr/>
                </p:nvSpPr>
                <p:spPr>
                  <a:xfrm>
                    <a:off x="4798492" y="3624719"/>
                    <a:ext cx="1333266" cy="436759"/>
                  </a:xfrm>
                  <a:custGeom>
                    <a:avLst/>
                    <a:gdLst/>
                    <a:ahLst/>
                    <a:cxnLst/>
                    <a:rect l="l" t="t" r="r" b="b"/>
                    <a:pathLst>
                      <a:path w="1333266" h="436759" extrusionOk="0">
                        <a:moveTo>
                          <a:pt x="171360" y="338541"/>
                        </a:moveTo>
                        <a:cubicBezTo>
                          <a:pt x="125386" y="338541"/>
                          <a:pt x="83590" y="321823"/>
                          <a:pt x="50154" y="288387"/>
                        </a:cubicBezTo>
                        <a:cubicBezTo>
                          <a:pt x="16718" y="254951"/>
                          <a:pt x="0" y="215245"/>
                          <a:pt x="0" y="169270"/>
                        </a:cubicBezTo>
                        <a:cubicBezTo>
                          <a:pt x="0" y="123296"/>
                          <a:pt x="16718" y="83590"/>
                          <a:pt x="50154" y="50154"/>
                        </a:cubicBezTo>
                        <a:cubicBezTo>
                          <a:pt x="83590" y="16718"/>
                          <a:pt x="123296" y="0"/>
                          <a:pt x="171360" y="0"/>
                        </a:cubicBezTo>
                        <a:cubicBezTo>
                          <a:pt x="215245" y="0"/>
                          <a:pt x="254951" y="14628"/>
                          <a:pt x="286297" y="45975"/>
                        </a:cubicBezTo>
                        <a:lnTo>
                          <a:pt x="252861" y="79411"/>
                        </a:lnTo>
                        <a:cubicBezTo>
                          <a:pt x="229874" y="56423"/>
                          <a:pt x="202707" y="45975"/>
                          <a:pt x="169270" y="45975"/>
                        </a:cubicBezTo>
                        <a:cubicBezTo>
                          <a:pt x="135834" y="45975"/>
                          <a:pt x="106578" y="58513"/>
                          <a:pt x="83590" y="81501"/>
                        </a:cubicBezTo>
                        <a:cubicBezTo>
                          <a:pt x="60603" y="104488"/>
                          <a:pt x="48064" y="133745"/>
                          <a:pt x="48064" y="169270"/>
                        </a:cubicBezTo>
                        <a:cubicBezTo>
                          <a:pt x="48064" y="202707"/>
                          <a:pt x="60603" y="231963"/>
                          <a:pt x="83590" y="257040"/>
                        </a:cubicBezTo>
                        <a:cubicBezTo>
                          <a:pt x="106578" y="280028"/>
                          <a:pt x="135834" y="292566"/>
                          <a:pt x="169270" y="292566"/>
                        </a:cubicBezTo>
                        <a:cubicBezTo>
                          <a:pt x="202707" y="292566"/>
                          <a:pt x="231963" y="282118"/>
                          <a:pt x="254951" y="259130"/>
                        </a:cubicBezTo>
                        <a:cubicBezTo>
                          <a:pt x="267489" y="246592"/>
                          <a:pt x="275848" y="225694"/>
                          <a:pt x="280028" y="200617"/>
                        </a:cubicBezTo>
                        <a:lnTo>
                          <a:pt x="169270" y="200617"/>
                        </a:lnTo>
                        <a:lnTo>
                          <a:pt x="169270" y="154642"/>
                        </a:lnTo>
                        <a:lnTo>
                          <a:pt x="323913" y="154642"/>
                        </a:lnTo>
                        <a:cubicBezTo>
                          <a:pt x="326002" y="163001"/>
                          <a:pt x="326002" y="173450"/>
                          <a:pt x="326002" y="183899"/>
                        </a:cubicBezTo>
                        <a:cubicBezTo>
                          <a:pt x="326002" y="229874"/>
                          <a:pt x="313464" y="265399"/>
                          <a:pt x="286297" y="292566"/>
                        </a:cubicBezTo>
                        <a:cubicBezTo>
                          <a:pt x="259130" y="321823"/>
                          <a:pt x="219425" y="338541"/>
                          <a:pt x="171360" y="338541"/>
                        </a:cubicBezTo>
                        <a:close/>
                        <a:moveTo>
                          <a:pt x="532889" y="307195"/>
                        </a:moveTo>
                        <a:cubicBezTo>
                          <a:pt x="511991" y="328092"/>
                          <a:pt x="486914" y="338541"/>
                          <a:pt x="455567" y="338541"/>
                        </a:cubicBezTo>
                        <a:cubicBezTo>
                          <a:pt x="424221" y="338541"/>
                          <a:pt x="399144" y="328092"/>
                          <a:pt x="378246" y="307195"/>
                        </a:cubicBezTo>
                        <a:cubicBezTo>
                          <a:pt x="357349" y="286297"/>
                          <a:pt x="346900" y="261220"/>
                          <a:pt x="346900" y="229874"/>
                        </a:cubicBezTo>
                        <a:cubicBezTo>
                          <a:pt x="346900" y="198527"/>
                          <a:pt x="357349" y="173450"/>
                          <a:pt x="378246" y="152552"/>
                        </a:cubicBezTo>
                        <a:cubicBezTo>
                          <a:pt x="399144" y="131655"/>
                          <a:pt x="424221" y="121206"/>
                          <a:pt x="455567" y="121206"/>
                        </a:cubicBezTo>
                        <a:cubicBezTo>
                          <a:pt x="486914" y="121206"/>
                          <a:pt x="511991" y="131655"/>
                          <a:pt x="532889" y="152552"/>
                        </a:cubicBezTo>
                        <a:cubicBezTo>
                          <a:pt x="553786" y="173450"/>
                          <a:pt x="564235" y="198527"/>
                          <a:pt x="564235" y="229874"/>
                        </a:cubicBezTo>
                        <a:cubicBezTo>
                          <a:pt x="564235" y="261220"/>
                          <a:pt x="553786" y="286297"/>
                          <a:pt x="532889" y="307195"/>
                        </a:cubicBezTo>
                        <a:close/>
                        <a:moveTo>
                          <a:pt x="411683" y="275848"/>
                        </a:moveTo>
                        <a:cubicBezTo>
                          <a:pt x="424221" y="288387"/>
                          <a:pt x="438849" y="294656"/>
                          <a:pt x="455567" y="294656"/>
                        </a:cubicBezTo>
                        <a:cubicBezTo>
                          <a:pt x="472286" y="294656"/>
                          <a:pt x="486914" y="288387"/>
                          <a:pt x="499452" y="275848"/>
                        </a:cubicBezTo>
                        <a:cubicBezTo>
                          <a:pt x="511991" y="263310"/>
                          <a:pt x="518260" y="246592"/>
                          <a:pt x="518260" y="227784"/>
                        </a:cubicBezTo>
                        <a:cubicBezTo>
                          <a:pt x="518260" y="208976"/>
                          <a:pt x="511991" y="192258"/>
                          <a:pt x="499452" y="179719"/>
                        </a:cubicBezTo>
                        <a:cubicBezTo>
                          <a:pt x="486914" y="167181"/>
                          <a:pt x="472286" y="160911"/>
                          <a:pt x="455567" y="160911"/>
                        </a:cubicBezTo>
                        <a:cubicBezTo>
                          <a:pt x="438849" y="160911"/>
                          <a:pt x="424221" y="167181"/>
                          <a:pt x="411683" y="179719"/>
                        </a:cubicBezTo>
                        <a:cubicBezTo>
                          <a:pt x="399144" y="192258"/>
                          <a:pt x="392875" y="206886"/>
                          <a:pt x="392875" y="227784"/>
                        </a:cubicBezTo>
                        <a:cubicBezTo>
                          <a:pt x="392875" y="248681"/>
                          <a:pt x="399144" y="263310"/>
                          <a:pt x="411683" y="275848"/>
                        </a:cubicBezTo>
                        <a:close/>
                        <a:moveTo>
                          <a:pt x="771121" y="307195"/>
                        </a:moveTo>
                        <a:cubicBezTo>
                          <a:pt x="750224" y="328092"/>
                          <a:pt x="725146" y="338541"/>
                          <a:pt x="693800" y="338541"/>
                        </a:cubicBezTo>
                        <a:cubicBezTo>
                          <a:pt x="662454" y="338541"/>
                          <a:pt x="637377" y="328092"/>
                          <a:pt x="616479" y="307195"/>
                        </a:cubicBezTo>
                        <a:cubicBezTo>
                          <a:pt x="595581" y="286297"/>
                          <a:pt x="585133" y="261220"/>
                          <a:pt x="585133" y="229874"/>
                        </a:cubicBezTo>
                        <a:cubicBezTo>
                          <a:pt x="585133" y="198527"/>
                          <a:pt x="595581" y="173450"/>
                          <a:pt x="616479" y="152552"/>
                        </a:cubicBezTo>
                        <a:cubicBezTo>
                          <a:pt x="637377" y="131655"/>
                          <a:pt x="662454" y="121206"/>
                          <a:pt x="693800" y="121206"/>
                        </a:cubicBezTo>
                        <a:cubicBezTo>
                          <a:pt x="725146" y="121206"/>
                          <a:pt x="750224" y="131655"/>
                          <a:pt x="771121" y="152552"/>
                        </a:cubicBezTo>
                        <a:cubicBezTo>
                          <a:pt x="792019" y="173450"/>
                          <a:pt x="802467" y="198527"/>
                          <a:pt x="802467" y="229874"/>
                        </a:cubicBezTo>
                        <a:cubicBezTo>
                          <a:pt x="802467" y="261220"/>
                          <a:pt x="792019" y="286297"/>
                          <a:pt x="771121" y="307195"/>
                        </a:cubicBezTo>
                        <a:close/>
                        <a:moveTo>
                          <a:pt x="649915" y="275848"/>
                        </a:moveTo>
                        <a:cubicBezTo>
                          <a:pt x="662454" y="288387"/>
                          <a:pt x="677082" y="294656"/>
                          <a:pt x="693800" y="294656"/>
                        </a:cubicBezTo>
                        <a:cubicBezTo>
                          <a:pt x="710518" y="294656"/>
                          <a:pt x="725146" y="288387"/>
                          <a:pt x="737685" y="275848"/>
                        </a:cubicBezTo>
                        <a:cubicBezTo>
                          <a:pt x="750224" y="263310"/>
                          <a:pt x="756493" y="246592"/>
                          <a:pt x="756493" y="227784"/>
                        </a:cubicBezTo>
                        <a:cubicBezTo>
                          <a:pt x="756493" y="208976"/>
                          <a:pt x="750224" y="192258"/>
                          <a:pt x="737685" y="179719"/>
                        </a:cubicBezTo>
                        <a:cubicBezTo>
                          <a:pt x="725146" y="167181"/>
                          <a:pt x="710518" y="160911"/>
                          <a:pt x="693800" y="160911"/>
                        </a:cubicBezTo>
                        <a:cubicBezTo>
                          <a:pt x="677082" y="160911"/>
                          <a:pt x="662454" y="167181"/>
                          <a:pt x="649915" y="179719"/>
                        </a:cubicBezTo>
                        <a:cubicBezTo>
                          <a:pt x="637377" y="192258"/>
                          <a:pt x="631107" y="206886"/>
                          <a:pt x="631107" y="227784"/>
                        </a:cubicBezTo>
                        <a:cubicBezTo>
                          <a:pt x="631107" y="248681"/>
                          <a:pt x="637377" y="263310"/>
                          <a:pt x="649915" y="275848"/>
                        </a:cubicBezTo>
                        <a:close/>
                        <a:moveTo>
                          <a:pt x="927853" y="436760"/>
                        </a:moveTo>
                        <a:cubicBezTo>
                          <a:pt x="902776" y="436760"/>
                          <a:pt x="883968" y="430490"/>
                          <a:pt x="867250" y="417952"/>
                        </a:cubicBezTo>
                        <a:cubicBezTo>
                          <a:pt x="850532" y="405413"/>
                          <a:pt x="837993" y="390785"/>
                          <a:pt x="831724" y="371977"/>
                        </a:cubicBezTo>
                        <a:lnTo>
                          <a:pt x="873519" y="355259"/>
                        </a:lnTo>
                        <a:cubicBezTo>
                          <a:pt x="877699" y="365708"/>
                          <a:pt x="883968" y="374067"/>
                          <a:pt x="894417" y="382426"/>
                        </a:cubicBezTo>
                        <a:cubicBezTo>
                          <a:pt x="902776" y="390785"/>
                          <a:pt x="915315" y="394965"/>
                          <a:pt x="927853" y="394965"/>
                        </a:cubicBezTo>
                        <a:cubicBezTo>
                          <a:pt x="946661" y="394965"/>
                          <a:pt x="959199" y="388695"/>
                          <a:pt x="969648" y="378246"/>
                        </a:cubicBezTo>
                        <a:cubicBezTo>
                          <a:pt x="980097" y="367798"/>
                          <a:pt x="984277" y="351080"/>
                          <a:pt x="984277" y="330182"/>
                        </a:cubicBezTo>
                        <a:lnTo>
                          <a:pt x="984277" y="313464"/>
                        </a:lnTo>
                        <a:lnTo>
                          <a:pt x="982187" y="313464"/>
                        </a:lnTo>
                        <a:cubicBezTo>
                          <a:pt x="969648" y="330182"/>
                          <a:pt x="948751" y="338541"/>
                          <a:pt x="925763" y="338541"/>
                        </a:cubicBezTo>
                        <a:cubicBezTo>
                          <a:pt x="898596" y="338541"/>
                          <a:pt x="873519" y="328092"/>
                          <a:pt x="852622" y="307195"/>
                        </a:cubicBezTo>
                        <a:cubicBezTo>
                          <a:pt x="831724" y="286297"/>
                          <a:pt x="821275" y="261220"/>
                          <a:pt x="821275" y="229874"/>
                        </a:cubicBezTo>
                        <a:cubicBezTo>
                          <a:pt x="821275" y="200617"/>
                          <a:pt x="831724" y="173450"/>
                          <a:pt x="852622" y="152552"/>
                        </a:cubicBezTo>
                        <a:cubicBezTo>
                          <a:pt x="873519" y="131655"/>
                          <a:pt x="898596" y="121206"/>
                          <a:pt x="925763" y="121206"/>
                        </a:cubicBezTo>
                        <a:cubicBezTo>
                          <a:pt x="938302" y="121206"/>
                          <a:pt x="948751" y="123296"/>
                          <a:pt x="959199" y="127475"/>
                        </a:cubicBezTo>
                        <a:cubicBezTo>
                          <a:pt x="969648" y="131655"/>
                          <a:pt x="978007" y="137924"/>
                          <a:pt x="982187" y="144193"/>
                        </a:cubicBezTo>
                        <a:lnTo>
                          <a:pt x="984277" y="144193"/>
                        </a:lnTo>
                        <a:lnTo>
                          <a:pt x="984277" y="127475"/>
                        </a:lnTo>
                        <a:lnTo>
                          <a:pt x="1030251" y="127475"/>
                        </a:lnTo>
                        <a:lnTo>
                          <a:pt x="1030251" y="323913"/>
                        </a:lnTo>
                        <a:cubicBezTo>
                          <a:pt x="1030251" y="361528"/>
                          <a:pt x="1019802" y="390785"/>
                          <a:pt x="1000995" y="409593"/>
                        </a:cubicBezTo>
                        <a:cubicBezTo>
                          <a:pt x="982187" y="426311"/>
                          <a:pt x="957110" y="436760"/>
                          <a:pt x="927853" y="436760"/>
                        </a:cubicBezTo>
                        <a:close/>
                        <a:moveTo>
                          <a:pt x="929943" y="294656"/>
                        </a:moveTo>
                        <a:cubicBezTo>
                          <a:pt x="946661" y="294656"/>
                          <a:pt x="961289" y="288387"/>
                          <a:pt x="971738" y="275848"/>
                        </a:cubicBezTo>
                        <a:cubicBezTo>
                          <a:pt x="982187" y="263310"/>
                          <a:pt x="988456" y="248681"/>
                          <a:pt x="988456" y="229874"/>
                        </a:cubicBezTo>
                        <a:cubicBezTo>
                          <a:pt x="988456" y="211066"/>
                          <a:pt x="982187" y="194348"/>
                          <a:pt x="971738" y="181809"/>
                        </a:cubicBezTo>
                        <a:cubicBezTo>
                          <a:pt x="961289" y="169270"/>
                          <a:pt x="946661" y="163001"/>
                          <a:pt x="929943" y="163001"/>
                        </a:cubicBezTo>
                        <a:cubicBezTo>
                          <a:pt x="913225" y="163001"/>
                          <a:pt x="898596" y="169270"/>
                          <a:pt x="886058" y="181809"/>
                        </a:cubicBezTo>
                        <a:cubicBezTo>
                          <a:pt x="873519" y="194348"/>
                          <a:pt x="869340" y="211066"/>
                          <a:pt x="869340" y="229874"/>
                        </a:cubicBezTo>
                        <a:cubicBezTo>
                          <a:pt x="869340" y="248681"/>
                          <a:pt x="875609" y="263310"/>
                          <a:pt x="886058" y="275848"/>
                        </a:cubicBezTo>
                        <a:cubicBezTo>
                          <a:pt x="898596" y="288387"/>
                          <a:pt x="913225" y="294656"/>
                          <a:pt x="929943" y="294656"/>
                        </a:cubicBezTo>
                        <a:close/>
                        <a:moveTo>
                          <a:pt x="1111752" y="12539"/>
                        </a:moveTo>
                        <a:lnTo>
                          <a:pt x="1111752" y="332272"/>
                        </a:lnTo>
                        <a:lnTo>
                          <a:pt x="1063687" y="332272"/>
                        </a:lnTo>
                        <a:lnTo>
                          <a:pt x="1063687" y="12539"/>
                        </a:lnTo>
                        <a:lnTo>
                          <a:pt x="1111752" y="12539"/>
                        </a:lnTo>
                        <a:close/>
                        <a:moveTo>
                          <a:pt x="1243407" y="338541"/>
                        </a:moveTo>
                        <a:cubicBezTo>
                          <a:pt x="1212060" y="338541"/>
                          <a:pt x="1186983" y="328092"/>
                          <a:pt x="1166086" y="307195"/>
                        </a:cubicBezTo>
                        <a:cubicBezTo>
                          <a:pt x="1145188" y="286297"/>
                          <a:pt x="1134739" y="261220"/>
                          <a:pt x="1134739" y="229874"/>
                        </a:cubicBezTo>
                        <a:cubicBezTo>
                          <a:pt x="1134739" y="198527"/>
                          <a:pt x="1145188" y="171360"/>
                          <a:pt x="1163996" y="152552"/>
                        </a:cubicBezTo>
                        <a:cubicBezTo>
                          <a:pt x="1184893" y="131655"/>
                          <a:pt x="1207881" y="121206"/>
                          <a:pt x="1237137" y="121206"/>
                        </a:cubicBezTo>
                        <a:cubicBezTo>
                          <a:pt x="1249676" y="121206"/>
                          <a:pt x="1262215" y="123296"/>
                          <a:pt x="1274753" y="127475"/>
                        </a:cubicBezTo>
                        <a:cubicBezTo>
                          <a:pt x="1285202" y="131655"/>
                          <a:pt x="1295651" y="137924"/>
                          <a:pt x="1301920" y="146283"/>
                        </a:cubicBezTo>
                        <a:cubicBezTo>
                          <a:pt x="1310279" y="154642"/>
                          <a:pt x="1314458" y="160911"/>
                          <a:pt x="1318638" y="169270"/>
                        </a:cubicBezTo>
                        <a:cubicBezTo>
                          <a:pt x="1322818" y="175540"/>
                          <a:pt x="1326997" y="183899"/>
                          <a:pt x="1329087" y="190168"/>
                        </a:cubicBezTo>
                        <a:lnTo>
                          <a:pt x="1333266" y="202707"/>
                        </a:lnTo>
                        <a:lnTo>
                          <a:pt x="1186983" y="263310"/>
                        </a:lnTo>
                        <a:cubicBezTo>
                          <a:pt x="1197432" y="286297"/>
                          <a:pt x="1216240" y="296746"/>
                          <a:pt x="1239227" y="296746"/>
                        </a:cubicBezTo>
                        <a:cubicBezTo>
                          <a:pt x="1262215" y="296746"/>
                          <a:pt x="1278933" y="286297"/>
                          <a:pt x="1293561" y="267489"/>
                        </a:cubicBezTo>
                        <a:lnTo>
                          <a:pt x="1331177" y="292566"/>
                        </a:lnTo>
                        <a:cubicBezTo>
                          <a:pt x="1322818" y="305105"/>
                          <a:pt x="1310279" y="315554"/>
                          <a:pt x="1295651" y="326002"/>
                        </a:cubicBezTo>
                        <a:cubicBezTo>
                          <a:pt x="1283112" y="332272"/>
                          <a:pt x="1264304" y="338541"/>
                          <a:pt x="1243407" y="338541"/>
                        </a:cubicBezTo>
                        <a:close/>
                        <a:moveTo>
                          <a:pt x="1182804" y="225694"/>
                        </a:moveTo>
                        <a:lnTo>
                          <a:pt x="1281022" y="185989"/>
                        </a:lnTo>
                        <a:cubicBezTo>
                          <a:pt x="1278933" y="179719"/>
                          <a:pt x="1272663" y="173450"/>
                          <a:pt x="1266394" y="169270"/>
                        </a:cubicBezTo>
                        <a:cubicBezTo>
                          <a:pt x="1258035" y="165091"/>
                          <a:pt x="1249676" y="163001"/>
                          <a:pt x="1241317" y="163001"/>
                        </a:cubicBezTo>
                        <a:cubicBezTo>
                          <a:pt x="1226689" y="163001"/>
                          <a:pt x="1214150" y="169270"/>
                          <a:pt x="1201611" y="179719"/>
                        </a:cubicBezTo>
                        <a:cubicBezTo>
                          <a:pt x="1186983" y="192258"/>
                          <a:pt x="1180714" y="206886"/>
                          <a:pt x="1182804" y="225694"/>
                        </a:cubicBez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sp>
                <p:nvSpPr>
                  <p:cNvPr id="209" name="Google Shape;7023;p175">
                    <a:extLst>
                      <a:ext uri="{FF2B5EF4-FFF2-40B4-BE49-F238E27FC236}">
                        <a16:creationId xmlns:a16="http://schemas.microsoft.com/office/drawing/2014/main" id="{40007615-AF2B-5EB7-C437-1118254FA37C}"/>
                      </a:ext>
                    </a:extLst>
                  </p:cNvPr>
                  <p:cNvSpPr/>
                  <p:nvPr/>
                </p:nvSpPr>
                <p:spPr>
                  <a:xfrm>
                    <a:off x="6232066" y="3653976"/>
                    <a:ext cx="269578" cy="309284"/>
                  </a:xfrm>
                  <a:custGeom>
                    <a:avLst/>
                    <a:gdLst/>
                    <a:ahLst/>
                    <a:cxnLst/>
                    <a:rect l="l" t="t" r="r" b="b"/>
                    <a:pathLst>
                      <a:path w="269578" h="309284" extrusionOk="0">
                        <a:moveTo>
                          <a:pt x="152552" y="309284"/>
                        </a:moveTo>
                        <a:cubicBezTo>
                          <a:pt x="108667" y="309284"/>
                          <a:pt x="73142" y="294656"/>
                          <a:pt x="43885" y="265399"/>
                        </a:cubicBezTo>
                        <a:cubicBezTo>
                          <a:pt x="14628" y="236143"/>
                          <a:pt x="0" y="198527"/>
                          <a:pt x="0" y="154642"/>
                        </a:cubicBezTo>
                        <a:cubicBezTo>
                          <a:pt x="0" y="110757"/>
                          <a:pt x="14628" y="73142"/>
                          <a:pt x="43885" y="43885"/>
                        </a:cubicBezTo>
                        <a:cubicBezTo>
                          <a:pt x="73142" y="14628"/>
                          <a:pt x="110757" y="0"/>
                          <a:pt x="152552" y="0"/>
                        </a:cubicBezTo>
                        <a:cubicBezTo>
                          <a:pt x="196437" y="0"/>
                          <a:pt x="234053" y="16718"/>
                          <a:pt x="261220" y="48064"/>
                        </a:cubicBezTo>
                        <a:lnTo>
                          <a:pt x="234053" y="75231"/>
                        </a:lnTo>
                        <a:cubicBezTo>
                          <a:pt x="213155" y="50154"/>
                          <a:pt x="185988" y="37616"/>
                          <a:pt x="152552" y="37616"/>
                        </a:cubicBezTo>
                        <a:cubicBezTo>
                          <a:pt x="121206" y="37616"/>
                          <a:pt x="94039" y="48064"/>
                          <a:pt x="71052" y="71052"/>
                        </a:cubicBezTo>
                        <a:cubicBezTo>
                          <a:pt x="48064" y="91949"/>
                          <a:pt x="37616" y="121206"/>
                          <a:pt x="37616" y="156732"/>
                        </a:cubicBezTo>
                        <a:cubicBezTo>
                          <a:pt x="37616" y="192258"/>
                          <a:pt x="48064" y="219425"/>
                          <a:pt x="71052" y="242412"/>
                        </a:cubicBezTo>
                        <a:cubicBezTo>
                          <a:pt x="94039" y="263310"/>
                          <a:pt x="121206" y="275848"/>
                          <a:pt x="152552" y="275848"/>
                        </a:cubicBezTo>
                        <a:cubicBezTo>
                          <a:pt x="188078" y="275848"/>
                          <a:pt x="217335" y="261220"/>
                          <a:pt x="242412" y="231963"/>
                        </a:cubicBezTo>
                        <a:lnTo>
                          <a:pt x="269579" y="259130"/>
                        </a:lnTo>
                        <a:cubicBezTo>
                          <a:pt x="257040" y="275848"/>
                          <a:pt x="238232" y="288387"/>
                          <a:pt x="219425" y="296746"/>
                        </a:cubicBezTo>
                        <a:cubicBezTo>
                          <a:pt x="198527" y="305105"/>
                          <a:pt x="177630" y="309284"/>
                          <a:pt x="152552" y="309284"/>
                        </a:cubicBez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sp>
                <p:nvSpPr>
                  <p:cNvPr id="210" name="Google Shape;7024;p175">
                    <a:extLst>
                      <a:ext uri="{FF2B5EF4-FFF2-40B4-BE49-F238E27FC236}">
                        <a16:creationId xmlns:a16="http://schemas.microsoft.com/office/drawing/2014/main" id="{AF08B095-F64A-DBB4-4AF2-585924A05FC3}"/>
                      </a:ext>
                    </a:extLst>
                  </p:cNvPr>
                  <p:cNvSpPr/>
                  <p:nvPr/>
                </p:nvSpPr>
                <p:spPr>
                  <a:xfrm>
                    <a:off x="6537171" y="3660245"/>
                    <a:ext cx="37615" cy="296745"/>
                  </a:xfrm>
                  <a:custGeom>
                    <a:avLst/>
                    <a:gdLst/>
                    <a:ahLst/>
                    <a:cxnLst/>
                    <a:rect l="l" t="t" r="r" b="b"/>
                    <a:pathLst>
                      <a:path w="37615" h="296745" extrusionOk="0">
                        <a:moveTo>
                          <a:pt x="37616" y="296746"/>
                        </a:moveTo>
                        <a:lnTo>
                          <a:pt x="0" y="296746"/>
                        </a:lnTo>
                        <a:lnTo>
                          <a:pt x="0" y="0"/>
                        </a:lnTo>
                        <a:lnTo>
                          <a:pt x="37616" y="0"/>
                        </a:lnTo>
                        <a:lnTo>
                          <a:pt x="37616" y="296746"/>
                        </a:ln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sp>
                <p:nvSpPr>
                  <p:cNvPr id="211" name="Google Shape;7025;p175">
                    <a:extLst>
                      <a:ext uri="{FF2B5EF4-FFF2-40B4-BE49-F238E27FC236}">
                        <a16:creationId xmlns:a16="http://schemas.microsoft.com/office/drawing/2014/main" id="{85868857-8C1A-E37C-E38D-D59AF9FEAB73}"/>
                      </a:ext>
                    </a:extLst>
                  </p:cNvPr>
                  <p:cNvSpPr/>
                  <p:nvPr/>
                </p:nvSpPr>
                <p:spPr>
                  <a:xfrm>
                    <a:off x="6606133" y="3748015"/>
                    <a:ext cx="208975" cy="217334"/>
                  </a:xfrm>
                  <a:custGeom>
                    <a:avLst/>
                    <a:gdLst/>
                    <a:ahLst/>
                    <a:cxnLst/>
                    <a:rect l="l" t="t" r="r" b="b"/>
                    <a:pathLst>
                      <a:path w="208975" h="217334" extrusionOk="0">
                        <a:moveTo>
                          <a:pt x="29257" y="31346"/>
                        </a:moveTo>
                        <a:cubicBezTo>
                          <a:pt x="48065" y="10449"/>
                          <a:pt x="73142" y="0"/>
                          <a:pt x="104488" y="0"/>
                        </a:cubicBezTo>
                        <a:cubicBezTo>
                          <a:pt x="133745" y="0"/>
                          <a:pt x="158822" y="10449"/>
                          <a:pt x="179719" y="31346"/>
                        </a:cubicBezTo>
                        <a:cubicBezTo>
                          <a:pt x="198527" y="52244"/>
                          <a:pt x="208976" y="77321"/>
                          <a:pt x="208976" y="108667"/>
                        </a:cubicBezTo>
                        <a:cubicBezTo>
                          <a:pt x="208976" y="140014"/>
                          <a:pt x="198527" y="165091"/>
                          <a:pt x="179719" y="185989"/>
                        </a:cubicBezTo>
                        <a:cubicBezTo>
                          <a:pt x="160912" y="206886"/>
                          <a:pt x="135834" y="217335"/>
                          <a:pt x="104488" y="217335"/>
                        </a:cubicBezTo>
                        <a:cubicBezTo>
                          <a:pt x="75231" y="217335"/>
                          <a:pt x="50154" y="206886"/>
                          <a:pt x="29257" y="185989"/>
                        </a:cubicBezTo>
                        <a:cubicBezTo>
                          <a:pt x="10449" y="165091"/>
                          <a:pt x="0" y="140014"/>
                          <a:pt x="0" y="108667"/>
                        </a:cubicBezTo>
                        <a:cubicBezTo>
                          <a:pt x="0" y="77321"/>
                          <a:pt x="10449" y="50154"/>
                          <a:pt x="29257" y="31346"/>
                        </a:cubicBezTo>
                        <a:close/>
                        <a:moveTo>
                          <a:pt x="58513" y="160911"/>
                        </a:moveTo>
                        <a:cubicBezTo>
                          <a:pt x="71052" y="173450"/>
                          <a:pt x="87770" y="181809"/>
                          <a:pt x="104488" y="181809"/>
                        </a:cubicBezTo>
                        <a:cubicBezTo>
                          <a:pt x="123296" y="181809"/>
                          <a:pt x="137924" y="175540"/>
                          <a:pt x="150463" y="160911"/>
                        </a:cubicBezTo>
                        <a:cubicBezTo>
                          <a:pt x="163001" y="148373"/>
                          <a:pt x="169271" y="129565"/>
                          <a:pt x="169271" y="108667"/>
                        </a:cubicBezTo>
                        <a:cubicBezTo>
                          <a:pt x="169271" y="85680"/>
                          <a:pt x="163001" y="68962"/>
                          <a:pt x="150463" y="56423"/>
                        </a:cubicBezTo>
                        <a:cubicBezTo>
                          <a:pt x="137924" y="43885"/>
                          <a:pt x="121206" y="35526"/>
                          <a:pt x="104488" y="35526"/>
                        </a:cubicBezTo>
                        <a:cubicBezTo>
                          <a:pt x="85680" y="35526"/>
                          <a:pt x="71052" y="41795"/>
                          <a:pt x="58513" y="56423"/>
                        </a:cubicBezTo>
                        <a:cubicBezTo>
                          <a:pt x="45975" y="68962"/>
                          <a:pt x="39705" y="87770"/>
                          <a:pt x="39705" y="108667"/>
                        </a:cubicBezTo>
                        <a:cubicBezTo>
                          <a:pt x="37616" y="129565"/>
                          <a:pt x="43885" y="146283"/>
                          <a:pt x="58513" y="160911"/>
                        </a:cubicBez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sp>
                <p:nvSpPr>
                  <p:cNvPr id="212" name="Google Shape;7026;p175">
                    <a:extLst>
                      <a:ext uri="{FF2B5EF4-FFF2-40B4-BE49-F238E27FC236}">
                        <a16:creationId xmlns:a16="http://schemas.microsoft.com/office/drawing/2014/main" id="{823D02D3-8459-5B95-05C0-B8C9B560B5EC}"/>
                      </a:ext>
                    </a:extLst>
                  </p:cNvPr>
                  <p:cNvSpPr/>
                  <p:nvPr/>
                </p:nvSpPr>
                <p:spPr>
                  <a:xfrm>
                    <a:off x="6844366" y="3756374"/>
                    <a:ext cx="179719" cy="208975"/>
                  </a:xfrm>
                  <a:custGeom>
                    <a:avLst/>
                    <a:gdLst/>
                    <a:ahLst/>
                    <a:cxnLst/>
                    <a:rect l="l" t="t" r="r" b="b"/>
                    <a:pathLst>
                      <a:path w="179719" h="208975" extrusionOk="0">
                        <a:moveTo>
                          <a:pt x="179719" y="200617"/>
                        </a:moveTo>
                        <a:lnTo>
                          <a:pt x="144193" y="200617"/>
                        </a:lnTo>
                        <a:lnTo>
                          <a:pt x="144193" y="173450"/>
                        </a:lnTo>
                        <a:lnTo>
                          <a:pt x="142104" y="173450"/>
                        </a:lnTo>
                        <a:cubicBezTo>
                          <a:pt x="135834" y="183899"/>
                          <a:pt x="127475" y="192258"/>
                          <a:pt x="114937" y="198527"/>
                        </a:cubicBezTo>
                        <a:cubicBezTo>
                          <a:pt x="102398" y="204796"/>
                          <a:pt x="89860" y="208976"/>
                          <a:pt x="77321" y="208976"/>
                        </a:cubicBezTo>
                        <a:cubicBezTo>
                          <a:pt x="52244" y="208976"/>
                          <a:pt x="33436" y="200617"/>
                          <a:pt x="18808" y="185988"/>
                        </a:cubicBezTo>
                        <a:cubicBezTo>
                          <a:pt x="6269" y="171360"/>
                          <a:pt x="0" y="150463"/>
                          <a:pt x="0" y="123296"/>
                        </a:cubicBezTo>
                        <a:lnTo>
                          <a:pt x="0" y="0"/>
                        </a:lnTo>
                        <a:lnTo>
                          <a:pt x="37616" y="0"/>
                        </a:lnTo>
                        <a:lnTo>
                          <a:pt x="37616" y="117026"/>
                        </a:lnTo>
                        <a:cubicBezTo>
                          <a:pt x="37616" y="154642"/>
                          <a:pt x="54334" y="173450"/>
                          <a:pt x="87770" y="173450"/>
                        </a:cubicBezTo>
                        <a:cubicBezTo>
                          <a:pt x="102398" y="173450"/>
                          <a:pt x="117026" y="167181"/>
                          <a:pt x="125386" y="154642"/>
                        </a:cubicBezTo>
                        <a:cubicBezTo>
                          <a:pt x="135834" y="142104"/>
                          <a:pt x="140014" y="127475"/>
                          <a:pt x="140014" y="110757"/>
                        </a:cubicBezTo>
                        <a:lnTo>
                          <a:pt x="140014" y="0"/>
                        </a:lnTo>
                        <a:lnTo>
                          <a:pt x="177630" y="0"/>
                        </a:lnTo>
                        <a:lnTo>
                          <a:pt x="177630" y="200617"/>
                        </a:ln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sp>
                <p:nvSpPr>
                  <p:cNvPr id="213" name="Google Shape;7027;p175">
                    <a:extLst>
                      <a:ext uri="{FF2B5EF4-FFF2-40B4-BE49-F238E27FC236}">
                        <a16:creationId xmlns:a16="http://schemas.microsoft.com/office/drawing/2014/main" id="{B756B1F9-5257-EED6-8E7A-AA19446AB956}"/>
                      </a:ext>
                    </a:extLst>
                  </p:cNvPr>
                  <p:cNvSpPr/>
                  <p:nvPr/>
                </p:nvSpPr>
                <p:spPr>
                  <a:xfrm>
                    <a:off x="7057521" y="3660245"/>
                    <a:ext cx="202706" cy="303015"/>
                  </a:xfrm>
                  <a:custGeom>
                    <a:avLst/>
                    <a:gdLst/>
                    <a:ahLst/>
                    <a:cxnLst/>
                    <a:rect l="l" t="t" r="r" b="b"/>
                    <a:pathLst>
                      <a:path w="202706" h="303015" extrusionOk="0">
                        <a:moveTo>
                          <a:pt x="96129" y="303015"/>
                        </a:moveTo>
                        <a:cubicBezTo>
                          <a:pt x="71052" y="303015"/>
                          <a:pt x="48064" y="292566"/>
                          <a:pt x="29257" y="271669"/>
                        </a:cubicBezTo>
                        <a:cubicBezTo>
                          <a:pt x="10449" y="250771"/>
                          <a:pt x="0" y="225694"/>
                          <a:pt x="0" y="194348"/>
                        </a:cubicBezTo>
                        <a:cubicBezTo>
                          <a:pt x="0" y="163001"/>
                          <a:pt x="10449" y="137924"/>
                          <a:pt x="29257" y="117027"/>
                        </a:cubicBezTo>
                        <a:cubicBezTo>
                          <a:pt x="48064" y="96129"/>
                          <a:pt x="71052" y="85680"/>
                          <a:pt x="96129" y="85680"/>
                        </a:cubicBezTo>
                        <a:cubicBezTo>
                          <a:pt x="110757" y="85680"/>
                          <a:pt x="125386" y="89860"/>
                          <a:pt x="137924" y="96129"/>
                        </a:cubicBezTo>
                        <a:cubicBezTo>
                          <a:pt x="150463" y="102398"/>
                          <a:pt x="158822" y="110757"/>
                          <a:pt x="165091" y="121206"/>
                        </a:cubicBezTo>
                        <a:lnTo>
                          <a:pt x="167181" y="121206"/>
                        </a:lnTo>
                        <a:lnTo>
                          <a:pt x="165091" y="94039"/>
                        </a:lnTo>
                        <a:lnTo>
                          <a:pt x="165091" y="0"/>
                        </a:lnTo>
                        <a:lnTo>
                          <a:pt x="202707" y="0"/>
                        </a:lnTo>
                        <a:lnTo>
                          <a:pt x="202707" y="294656"/>
                        </a:lnTo>
                        <a:lnTo>
                          <a:pt x="167181" y="294656"/>
                        </a:lnTo>
                        <a:lnTo>
                          <a:pt x="167181" y="267489"/>
                        </a:lnTo>
                        <a:lnTo>
                          <a:pt x="165091" y="267489"/>
                        </a:lnTo>
                        <a:cubicBezTo>
                          <a:pt x="158822" y="277938"/>
                          <a:pt x="150463" y="286297"/>
                          <a:pt x="137924" y="292566"/>
                        </a:cubicBezTo>
                        <a:cubicBezTo>
                          <a:pt x="125386" y="298836"/>
                          <a:pt x="110757" y="303015"/>
                          <a:pt x="96129" y="303015"/>
                        </a:cubicBezTo>
                        <a:close/>
                        <a:moveTo>
                          <a:pt x="102398" y="267489"/>
                        </a:moveTo>
                        <a:cubicBezTo>
                          <a:pt x="121206" y="267489"/>
                          <a:pt x="135834" y="261220"/>
                          <a:pt x="148373" y="248681"/>
                        </a:cubicBezTo>
                        <a:cubicBezTo>
                          <a:pt x="160911" y="236143"/>
                          <a:pt x="167181" y="217335"/>
                          <a:pt x="167181" y="196437"/>
                        </a:cubicBezTo>
                        <a:cubicBezTo>
                          <a:pt x="167181" y="173450"/>
                          <a:pt x="160911" y="156732"/>
                          <a:pt x="148373" y="144193"/>
                        </a:cubicBezTo>
                        <a:cubicBezTo>
                          <a:pt x="135834" y="131655"/>
                          <a:pt x="121206" y="125386"/>
                          <a:pt x="102398" y="125386"/>
                        </a:cubicBezTo>
                        <a:cubicBezTo>
                          <a:pt x="85680" y="125386"/>
                          <a:pt x="68962" y="131655"/>
                          <a:pt x="56423" y="146283"/>
                        </a:cubicBezTo>
                        <a:cubicBezTo>
                          <a:pt x="43885" y="158822"/>
                          <a:pt x="37616" y="177630"/>
                          <a:pt x="37616" y="198527"/>
                        </a:cubicBezTo>
                        <a:cubicBezTo>
                          <a:pt x="37616" y="221515"/>
                          <a:pt x="43885" y="238233"/>
                          <a:pt x="56423" y="250771"/>
                        </a:cubicBezTo>
                        <a:cubicBezTo>
                          <a:pt x="68962" y="261220"/>
                          <a:pt x="83590" y="267489"/>
                          <a:pt x="102398" y="267489"/>
                        </a:cubicBez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grpSp>
            <p:grpSp>
              <p:nvGrpSpPr>
                <p:cNvPr id="203" name="Google Shape;7028;p175">
                  <a:extLst>
                    <a:ext uri="{FF2B5EF4-FFF2-40B4-BE49-F238E27FC236}">
                      <a16:creationId xmlns:a16="http://schemas.microsoft.com/office/drawing/2014/main" id="{697BF2B2-8BBE-9A16-D25B-06EC5CF17782}"/>
                    </a:ext>
                  </a:extLst>
                </p:cNvPr>
                <p:cNvGrpSpPr/>
                <p:nvPr/>
              </p:nvGrpSpPr>
              <p:grpSpPr>
                <a:xfrm>
                  <a:off x="5584241" y="2510877"/>
                  <a:ext cx="888147" cy="716787"/>
                  <a:chOff x="5584241" y="2510877"/>
                  <a:chExt cx="888147" cy="716787"/>
                </a:xfrm>
              </p:grpSpPr>
              <p:sp>
                <p:nvSpPr>
                  <p:cNvPr id="204" name="Google Shape;7029;p175">
                    <a:extLst>
                      <a:ext uri="{FF2B5EF4-FFF2-40B4-BE49-F238E27FC236}">
                        <a16:creationId xmlns:a16="http://schemas.microsoft.com/office/drawing/2014/main" id="{9215A085-007E-D76D-CF07-3382A893D9BF}"/>
                      </a:ext>
                    </a:extLst>
                  </p:cNvPr>
                  <p:cNvSpPr/>
                  <p:nvPr/>
                </p:nvSpPr>
                <p:spPr>
                  <a:xfrm>
                    <a:off x="5694998" y="2510877"/>
                    <a:ext cx="566324" cy="257040"/>
                  </a:xfrm>
                  <a:custGeom>
                    <a:avLst/>
                    <a:gdLst/>
                    <a:ahLst/>
                    <a:cxnLst/>
                    <a:rect l="l" t="t" r="r" b="b"/>
                    <a:pathLst>
                      <a:path w="566324" h="257040" extrusionOk="0">
                        <a:moveTo>
                          <a:pt x="455568" y="198527"/>
                        </a:moveTo>
                        <a:lnTo>
                          <a:pt x="484824" y="198527"/>
                        </a:lnTo>
                        <a:lnTo>
                          <a:pt x="562145" y="121206"/>
                        </a:lnTo>
                        <a:lnTo>
                          <a:pt x="566325" y="87770"/>
                        </a:lnTo>
                        <a:cubicBezTo>
                          <a:pt x="505722" y="33436"/>
                          <a:pt x="424221" y="0"/>
                          <a:pt x="336451" y="0"/>
                        </a:cubicBezTo>
                        <a:cubicBezTo>
                          <a:pt x="175540" y="0"/>
                          <a:pt x="41795" y="108667"/>
                          <a:pt x="0" y="257040"/>
                        </a:cubicBezTo>
                        <a:cubicBezTo>
                          <a:pt x="8359" y="250771"/>
                          <a:pt x="27167" y="254951"/>
                          <a:pt x="27167" y="254951"/>
                        </a:cubicBezTo>
                        <a:lnTo>
                          <a:pt x="181809" y="229874"/>
                        </a:lnTo>
                        <a:cubicBezTo>
                          <a:pt x="181809" y="229874"/>
                          <a:pt x="190168" y="217335"/>
                          <a:pt x="194348" y="217335"/>
                        </a:cubicBezTo>
                        <a:cubicBezTo>
                          <a:pt x="229874" y="177630"/>
                          <a:pt x="280028" y="154642"/>
                          <a:pt x="336451" y="154642"/>
                        </a:cubicBezTo>
                        <a:cubicBezTo>
                          <a:pt x="380336" y="156732"/>
                          <a:pt x="422131" y="171360"/>
                          <a:pt x="455568" y="198527"/>
                        </a:cubicBez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sp>
                <p:nvSpPr>
                  <p:cNvPr id="205" name="Google Shape;7030;p175">
                    <a:extLst>
                      <a:ext uri="{FF2B5EF4-FFF2-40B4-BE49-F238E27FC236}">
                        <a16:creationId xmlns:a16="http://schemas.microsoft.com/office/drawing/2014/main" id="{B1C322A2-37ED-346C-DDF8-1DCE5A5739FD}"/>
                      </a:ext>
                    </a:extLst>
                  </p:cNvPr>
                  <p:cNvSpPr/>
                  <p:nvPr/>
                </p:nvSpPr>
                <p:spPr>
                  <a:xfrm>
                    <a:off x="6010552" y="2600737"/>
                    <a:ext cx="461836" cy="624838"/>
                  </a:xfrm>
                  <a:custGeom>
                    <a:avLst/>
                    <a:gdLst/>
                    <a:ahLst/>
                    <a:cxnLst/>
                    <a:rect l="l" t="t" r="r" b="b"/>
                    <a:pathLst>
                      <a:path w="461836" h="624838" extrusionOk="0">
                        <a:moveTo>
                          <a:pt x="353169" y="169270"/>
                        </a:moveTo>
                        <a:cubicBezTo>
                          <a:pt x="334361" y="102398"/>
                          <a:pt x="298836" y="43885"/>
                          <a:pt x="248681" y="0"/>
                        </a:cubicBezTo>
                        <a:lnTo>
                          <a:pt x="140014" y="108668"/>
                        </a:lnTo>
                        <a:cubicBezTo>
                          <a:pt x="183899" y="144193"/>
                          <a:pt x="211066" y="198527"/>
                          <a:pt x="211066" y="259130"/>
                        </a:cubicBezTo>
                        <a:lnTo>
                          <a:pt x="211066" y="277938"/>
                        </a:lnTo>
                        <a:cubicBezTo>
                          <a:pt x="263310" y="277938"/>
                          <a:pt x="307195" y="321823"/>
                          <a:pt x="307195" y="374067"/>
                        </a:cubicBezTo>
                        <a:cubicBezTo>
                          <a:pt x="307195" y="426311"/>
                          <a:pt x="263310" y="470196"/>
                          <a:pt x="211066" y="470196"/>
                        </a:cubicBezTo>
                        <a:lnTo>
                          <a:pt x="18808" y="470196"/>
                        </a:lnTo>
                        <a:lnTo>
                          <a:pt x="0" y="489004"/>
                        </a:lnTo>
                        <a:lnTo>
                          <a:pt x="0" y="606030"/>
                        </a:lnTo>
                        <a:lnTo>
                          <a:pt x="18808" y="624838"/>
                        </a:lnTo>
                        <a:lnTo>
                          <a:pt x="211066" y="624838"/>
                        </a:lnTo>
                        <a:cubicBezTo>
                          <a:pt x="348990" y="624838"/>
                          <a:pt x="461837" y="511991"/>
                          <a:pt x="461837" y="374067"/>
                        </a:cubicBezTo>
                        <a:cubicBezTo>
                          <a:pt x="461837" y="290477"/>
                          <a:pt x="420042" y="213155"/>
                          <a:pt x="353169" y="169270"/>
                        </a:cubicBez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sp>
                <p:nvSpPr>
                  <p:cNvPr id="206" name="Google Shape;7031;p175">
                    <a:extLst>
                      <a:ext uri="{FF2B5EF4-FFF2-40B4-BE49-F238E27FC236}">
                        <a16:creationId xmlns:a16="http://schemas.microsoft.com/office/drawing/2014/main" id="{6F0F5142-BC83-C606-63A2-F2C8A968E3DD}"/>
                      </a:ext>
                    </a:extLst>
                  </p:cNvPr>
                  <p:cNvSpPr/>
                  <p:nvPr/>
                </p:nvSpPr>
                <p:spPr>
                  <a:xfrm>
                    <a:off x="5684549" y="3064663"/>
                    <a:ext cx="342720" cy="163001"/>
                  </a:xfrm>
                  <a:custGeom>
                    <a:avLst/>
                    <a:gdLst/>
                    <a:ahLst/>
                    <a:cxnLst/>
                    <a:rect l="l" t="t" r="r" b="b"/>
                    <a:pathLst>
                      <a:path w="342720" h="163001" extrusionOk="0">
                        <a:moveTo>
                          <a:pt x="150463" y="163001"/>
                        </a:moveTo>
                        <a:lnTo>
                          <a:pt x="342721" y="163001"/>
                        </a:lnTo>
                        <a:lnTo>
                          <a:pt x="342721" y="8359"/>
                        </a:lnTo>
                        <a:lnTo>
                          <a:pt x="150463" y="8359"/>
                        </a:lnTo>
                        <a:cubicBezTo>
                          <a:pt x="135834" y="8359"/>
                          <a:pt x="123296" y="4180"/>
                          <a:pt x="110757" y="0"/>
                        </a:cubicBezTo>
                        <a:lnTo>
                          <a:pt x="83590" y="8359"/>
                        </a:lnTo>
                        <a:lnTo>
                          <a:pt x="6269" y="85680"/>
                        </a:lnTo>
                        <a:lnTo>
                          <a:pt x="0" y="110757"/>
                        </a:lnTo>
                        <a:cubicBezTo>
                          <a:pt x="41795" y="142104"/>
                          <a:pt x="94039" y="163001"/>
                          <a:pt x="150463" y="163001"/>
                        </a:cubicBez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sp>
                <p:nvSpPr>
                  <p:cNvPr id="207" name="Google Shape;7032;p175">
                    <a:extLst>
                      <a:ext uri="{FF2B5EF4-FFF2-40B4-BE49-F238E27FC236}">
                        <a16:creationId xmlns:a16="http://schemas.microsoft.com/office/drawing/2014/main" id="{098BC6AA-EA67-76AC-BA36-B8039D2788EF}"/>
                      </a:ext>
                    </a:extLst>
                  </p:cNvPr>
                  <p:cNvSpPr/>
                  <p:nvPr/>
                </p:nvSpPr>
                <p:spPr>
                  <a:xfrm>
                    <a:off x="5584241" y="2724033"/>
                    <a:ext cx="453477" cy="451388"/>
                  </a:xfrm>
                  <a:custGeom>
                    <a:avLst/>
                    <a:gdLst/>
                    <a:ahLst/>
                    <a:cxnLst/>
                    <a:rect l="l" t="t" r="r" b="b"/>
                    <a:pathLst>
                      <a:path w="453477" h="451388" extrusionOk="0">
                        <a:moveTo>
                          <a:pt x="250771" y="0"/>
                        </a:moveTo>
                        <a:cubicBezTo>
                          <a:pt x="112847" y="0"/>
                          <a:pt x="0" y="112847"/>
                          <a:pt x="0" y="250771"/>
                        </a:cubicBezTo>
                        <a:cubicBezTo>
                          <a:pt x="0" y="332272"/>
                          <a:pt x="39705" y="405413"/>
                          <a:pt x="100308" y="451388"/>
                        </a:cubicBezTo>
                        <a:lnTo>
                          <a:pt x="213155" y="338541"/>
                        </a:lnTo>
                        <a:cubicBezTo>
                          <a:pt x="179719" y="323913"/>
                          <a:pt x="156732" y="290477"/>
                          <a:pt x="156732" y="250771"/>
                        </a:cubicBezTo>
                        <a:cubicBezTo>
                          <a:pt x="156732" y="198527"/>
                          <a:pt x="200617" y="154642"/>
                          <a:pt x="252861" y="154642"/>
                        </a:cubicBezTo>
                        <a:cubicBezTo>
                          <a:pt x="292566" y="154642"/>
                          <a:pt x="326002" y="177630"/>
                          <a:pt x="340631" y="211066"/>
                        </a:cubicBezTo>
                        <a:lnTo>
                          <a:pt x="453478" y="98219"/>
                        </a:lnTo>
                        <a:cubicBezTo>
                          <a:pt x="405413" y="39705"/>
                          <a:pt x="332272" y="0"/>
                          <a:pt x="250771" y="0"/>
                        </a:cubicBezTo>
                        <a:close/>
                      </a:path>
                    </a:pathLst>
                  </a:custGeom>
                  <a:solidFill>
                    <a:schemeClr val="lt1"/>
                  </a:solidFill>
                  <a:ln>
                    <a:noFill/>
                  </a:ln>
                </p:spPr>
                <p:txBody>
                  <a:bodyPr spcFirstLastPara="1" wrap="square" lIns="91377" tIns="45676" rIns="91377" bIns="45676" anchor="ctr" anchorCtr="0">
                    <a:noAutofit/>
                  </a:bodyPr>
                  <a:lstStyle/>
                  <a:p>
                    <a:pPr defTabSz="914126">
                      <a:defRPr/>
                    </a:pPr>
                    <a:endParaRPr sz="1798">
                      <a:solidFill>
                        <a:srgbClr val="717074"/>
                      </a:solidFill>
                      <a:latin typeface="Arial"/>
                      <a:ea typeface="Arial"/>
                      <a:cs typeface="Arial"/>
                      <a:sym typeface="Arial"/>
                    </a:endParaRPr>
                  </a:p>
                </p:txBody>
              </p:sp>
            </p:grpSp>
          </p:grpSp>
        </p:grpSp>
        <p:grpSp>
          <p:nvGrpSpPr>
            <p:cNvPr id="197" name="Group 196">
              <a:extLst>
                <a:ext uri="{FF2B5EF4-FFF2-40B4-BE49-F238E27FC236}">
                  <a16:creationId xmlns:a16="http://schemas.microsoft.com/office/drawing/2014/main" id="{5B01BBC5-9BB3-079C-BB53-209C32074D2B}"/>
                </a:ext>
              </a:extLst>
            </p:cNvPr>
            <p:cNvGrpSpPr/>
            <p:nvPr/>
          </p:nvGrpSpPr>
          <p:grpSpPr>
            <a:xfrm>
              <a:off x="8223497" y="3737117"/>
              <a:ext cx="912456" cy="554708"/>
              <a:chOff x="8071097" y="3584717"/>
              <a:chExt cx="912456" cy="554708"/>
            </a:xfrm>
          </p:grpSpPr>
          <p:sp>
            <p:nvSpPr>
              <p:cNvPr id="198" name="Google Shape;7036;p175">
                <a:extLst>
                  <a:ext uri="{FF2B5EF4-FFF2-40B4-BE49-F238E27FC236}">
                    <a16:creationId xmlns:a16="http://schemas.microsoft.com/office/drawing/2014/main" id="{26067EBB-5EFC-FFDD-EAAD-832EAF2F9CAA}"/>
                  </a:ext>
                </a:extLst>
              </p:cNvPr>
              <p:cNvSpPr/>
              <p:nvPr/>
            </p:nvSpPr>
            <p:spPr>
              <a:xfrm>
                <a:off x="8071097" y="3584717"/>
                <a:ext cx="912456" cy="554708"/>
              </a:xfrm>
              <a:custGeom>
                <a:avLst/>
                <a:gdLst/>
                <a:ahLst/>
                <a:cxnLst/>
                <a:rect l="l" t="t" r="r" b="b"/>
                <a:pathLst>
                  <a:path w="2061114" h="2061114" extrusionOk="0">
                    <a:moveTo>
                      <a:pt x="0" y="0"/>
                    </a:moveTo>
                    <a:lnTo>
                      <a:pt x="2061115" y="0"/>
                    </a:lnTo>
                    <a:lnTo>
                      <a:pt x="2061115" y="2061115"/>
                    </a:lnTo>
                    <a:lnTo>
                      <a:pt x="0" y="2061115"/>
                    </a:lnTo>
                    <a:close/>
                  </a:path>
                </a:pathLst>
              </a:custGeom>
              <a:gradFill>
                <a:gsLst>
                  <a:gs pos="0">
                    <a:srgbClr val="EB8900"/>
                  </a:gs>
                  <a:gs pos="100000">
                    <a:srgbClr val="F5C02B"/>
                  </a:gs>
                </a:gsLst>
                <a:lin ang="18900044" scaled="0"/>
              </a:gradFill>
              <a:ln>
                <a:noFill/>
              </a:ln>
            </p:spPr>
            <p:txBody>
              <a:bodyPr spcFirstLastPara="1" wrap="square" lIns="91377" tIns="45676" rIns="91377" bIns="45676" anchor="ctr" anchorCtr="0">
                <a:noAutofit/>
              </a:bodyPr>
              <a:lstStyle/>
              <a:p>
                <a:pPr algn="ctr" defTabSz="914126">
                  <a:defRPr/>
                </a:pPr>
                <a:endParaRPr sz="1200">
                  <a:solidFill>
                    <a:srgbClr val="FFFFFF"/>
                  </a:solidFill>
                  <a:latin typeface="Metropolis"/>
                </a:endParaRPr>
              </a:p>
            </p:txBody>
          </p:sp>
          <p:pic>
            <p:nvPicPr>
              <p:cNvPr id="199" name="Picture 198" descr="A picture containing drawing&#10;&#10;Description automatically generated">
                <a:extLst>
                  <a:ext uri="{FF2B5EF4-FFF2-40B4-BE49-F238E27FC236}">
                    <a16:creationId xmlns:a16="http://schemas.microsoft.com/office/drawing/2014/main" id="{703C7099-E8C4-27CA-9DEB-F5C77115CB9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8296115" y="3616859"/>
                <a:ext cx="502743" cy="502743"/>
              </a:xfrm>
              <a:prstGeom prst="rect">
                <a:avLst/>
              </a:prstGeom>
            </p:spPr>
          </p:pic>
        </p:grpSp>
      </p:grpSp>
    </p:spTree>
    <p:extLst>
      <p:ext uri="{BB962C8B-B14F-4D97-AF65-F5344CB8AC3E}">
        <p14:creationId xmlns:p14="http://schemas.microsoft.com/office/powerpoint/2010/main" val="2792596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6" grpId="0" animBg="1"/>
      <p:bldP spid="7" grpId="0" animBg="1"/>
      <p:bldP spid="15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09948CF-48EB-49AA-B386-CE654B9BFC5B}"/>
              </a:ext>
            </a:extLst>
          </p:cNvPr>
          <p:cNvSpPr>
            <a:spLocks noGrp="1"/>
          </p:cNvSpPr>
          <p:nvPr>
            <p:ph type="subTitle" idx="10"/>
          </p:nvPr>
        </p:nvSpPr>
        <p:spPr/>
        <p:txBody>
          <a:bodyPr/>
          <a:lstStyle/>
          <a:p>
            <a:r>
              <a:rPr lang="en-SG"/>
              <a:t>3 dimensions of sustainability</a:t>
            </a:r>
          </a:p>
        </p:txBody>
      </p:sp>
      <p:sp>
        <p:nvSpPr>
          <p:cNvPr id="4" name="Title 3">
            <a:extLst>
              <a:ext uri="{FF2B5EF4-FFF2-40B4-BE49-F238E27FC236}">
                <a16:creationId xmlns:a16="http://schemas.microsoft.com/office/drawing/2014/main" id="{891A41E0-F34F-489F-992A-1AC3CD1FB401}"/>
              </a:ext>
            </a:extLst>
          </p:cNvPr>
          <p:cNvSpPr>
            <a:spLocks noGrp="1"/>
          </p:cNvSpPr>
          <p:nvPr>
            <p:ph type="title"/>
          </p:nvPr>
        </p:nvSpPr>
        <p:spPr/>
        <p:txBody>
          <a:bodyPr/>
          <a:lstStyle/>
          <a:p>
            <a:r>
              <a:rPr lang="en-SG"/>
              <a:t>Sustainable Data Centre Operations</a:t>
            </a:r>
          </a:p>
        </p:txBody>
      </p:sp>
      <p:sp>
        <p:nvSpPr>
          <p:cNvPr id="7" name="Oval 6">
            <a:extLst>
              <a:ext uri="{FF2B5EF4-FFF2-40B4-BE49-F238E27FC236}">
                <a16:creationId xmlns:a16="http://schemas.microsoft.com/office/drawing/2014/main" id="{2FD6C96B-501E-3040-831D-8D3D8663E705}"/>
              </a:ext>
            </a:extLst>
          </p:cNvPr>
          <p:cNvSpPr/>
          <p:nvPr/>
        </p:nvSpPr>
        <p:spPr>
          <a:xfrm>
            <a:off x="2236929" y="3152839"/>
            <a:ext cx="1576597" cy="143530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AE" sz="1600" b="1">
                <a:solidFill>
                  <a:schemeClr val="bg1"/>
                </a:solidFill>
              </a:rPr>
              <a:t>Clean Demand</a:t>
            </a:r>
          </a:p>
        </p:txBody>
      </p:sp>
      <p:sp>
        <p:nvSpPr>
          <p:cNvPr id="10" name="Oval 9">
            <a:extLst>
              <a:ext uri="{FF2B5EF4-FFF2-40B4-BE49-F238E27FC236}">
                <a16:creationId xmlns:a16="http://schemas.microsoft.com/office/drawing/2014/main" id="{B1E3B871-6328-F640-B3AD-E3F7DBD77A25}"/>
              </a:ext>
            </a:extLst>
          </p:cNvPr>
          <p:cNvSpPr/>
          <p:nvPr/>
        </p:nvSpPr>
        <p:spPr>
          <a:xfrm>
            <a:off x="2180067" y="1351619"/>
            <a:ext cx="1576597" cy="143530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AE" sz="1600" b="1">
                <a:solidFill>
                  <a:schemeClr val="bg1"/>
                </a:solidFill>
              </a:rPr>
              <a:t>Green Supply</a:t>
            </a:r>
          </a:p>
        </p:txBody>
      </p:sp>
      <p:sp>
        <p:nvSpPr>
          <p:cNvPr id="11" name="Oval 10">
            <a:extLst>
              <a:ext uri="{FF2B5EF4-FFF2-40B4-BE49-F238E27FC236}">
                <a16:creationId xmlns:a16="http://schemas.microsoft.com/office/drawing/2014/main" id="{E95F51CF-1277-C14C-8524-B6831D5C0214}"/>
              </a:ext>
            </a:extLst>
          </p:cNvPr>
          <p:cNvSpPr/>
          <p:nvPr/>
        </p:nvSpPr>
        <p:spPr>
          <a:xfrm>
            <a:off x="2249327" y="4948982"/>
            <a:ext cx="1576597" cy="143530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AE" sz="1600" b="1">
                <a:solidFill>
                  <a:schemeClr val="bg1"/>
                </a:solidFill>
              </a:rPr>
              <a:t>Run Lean</a:t>
            </a:r>
          </a:p>
        </p:txBody>
      </p:sp>
      <p:pic>
        <p:nvPicPr>
          <p:cNvPr id="12" name="Picture 11">
            <a:extLst>
              <a:ext uri="{FF2B5EF4-FFF2-40B4-BE49-F238E27FC236}">
                <a16:creationId xmlns:a16="http://schemas.microsoft.com/office/drawing/2014/main" id="{8023DD12-79D6-E64A-8835-81A2ABBEA7F2}"/>
              </a:ext>
            </a:extLst>
          </p:cNvPr>
          <p:cNvPicPr>
            <a:picLocks noChangeAspect="1"/>
          </p:cNvPicPr>
          <p:nvPr/>
        </p:nvPicPr>
        <p:blipFill>
          <a:blip r:embed="rId3"/>
          <a:stretch>
            <a:fillRect/>
          </a:stretch>
        </p:blipFill>
        <p:spPr>
          <a:xfrm>
            <a:off x="364392" y="1541166"/>
            <a:ext cx="1759320" cy="1245761"/>
          </a:xfrm>
          <a:prstGeom prst="rect">
            <a:avLst/>
          </a:prstGeom>
        </p:spPr>
      </p:pic>
      <p:pic>
        <p:nvPicPr>
          <p:cNvPr id="13" name="Picture 12">
            <a:extLst>
              <a:ext uri="{FF2B5EF4-FFF2-40B4-BE49-F238E27FC236}">
                <a16:creationId xmlns:a16="http://schemas.microsoft.com/office/drawing/2014/main" id="{CD5F8AEE-E166-E845-BDE4-B099C521E144}"/>
              </a:ext>
            </a:extLst>
          </p:cNvPr>
          <p:cNvPicPr>
            <a:picLocks noChangeAspect="1"/>
          </p:cNvPicPr>
          <p:nvPr/>
        </p:nvPicPr>
        <p:blipFill>
          <a:blip r:embed="rId4"/>
          <a:stretch>
            <a:fillRect/>
          </a:stretch>
        </p:blipFill>
        <p:spPr>
          <a:xfrm>
            <a:off x="419302" y="5195246"/>
            <a:ext cx="1503266" cy="866963"/>
          </a:xfrm>
          <a:prstGeom prst="rect">
            <a:avLst/>
          </a:prstGeom>
        </p:spPr>
      </p:pic>
      <p:sp>
        <p:nvSpPr>
          <p:cNvPr id="14" name="Rounded Rectangle 13">
            <a:extLst>
              <a:ext uri="{FF2B5EF4-FFF2-40B4-BE49-F238E27FC236}">
                <a16:creationId xmlns:a16="http://schemas.microsoft.com/office/drawing/2014/main" id="{2FD9CD7D-01F1-DB4C-83BA-86F5E61CCE6F}"/>
              </a:ext>
            </a:extLst>
          </p:cNvPr>
          <p:cNvSpPr/>
          <p:nvPr/>
        </p:nvSpPr>
        <p:spPr>
          <a:xfrm>
            <a:off x="5232841" y="3214645"/>
            <a:ext cx="2271120" cy="1311698"/>
          </a:xfrm>
          <a:prstGeom prst="round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AE" sz="1600" b="1">
                <a:solidFill>
                  <a:srgbClr val="7030A0"/>
                </a:solidFill>
              </a:rPr>
              <a:t>Genuine demand of resources by IT or Business</a:t>
            </a:r>
          </a:p>
        </p:txBody>
      </p:sp>
      <p:pic>
        <p:nvPicPr>
          <p:cNvPr id="3076" name="Picture 4" descr="Green Energy Consulting">
            <a:extLst>
              <a:ext uri="{FF2B5EF4-FFF2-40B4-BE49-F238E27FC236}">
                <a16:creationId xmlns:a16="http://schemas.microsoft.com/office/drawing/2014/main" id="{379D8FC3-C966-204A-A0B3-6554296A9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56" y="3232953"/>
            <a:ext cx="1259158" cy="1355195"/>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D0830997-C12B-4A4B-B93D-CFD6DAB71B3F}"/>
              </a:ext>
            </a:extLst>
          </p:cNvPr>
          <p:cNvSpPr/>
          <p:nvPr/>
        </p:nvSpPr>
        <p:spPr>
          <a:xfrm>
            <a:off x="5229321" y="1381821"/>
            <a:ext cx="2271120" cy="1311698"/>
          </a:xfrm>
          <a:prstGeom prst="round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AE" sz="1600" b="1">
                <a:solidFill>
                  <a:srgbClr val="7030A0"/>
                </a:solidFill>
              </a:rPr>
              <a:t>Infrastructure that is optimized </a:t>
            </a:r>
          </a:p>
        </p:txBody>
      </p:sp>
      <p:sp>
        <p:nvSpPr>
          <p:cNvPr id="18" name="Rounded Rectangle 17">
            <a:extLst>
              <a:ext uri="{FF2B5EF4-FFF2-40B4-BE49-F238E27FC236}">
                <a16:creationId xmlns:a16="http://schemas.microsoft.com/office/drawing/2014/main" id="{FDF77852-E263-A741-AF20-3A80208E1FF4}"/>
              </a:ext>
            </a:extLst>
          </p:cNvPr>
          <p:cNvSpPr/>
          <p:nvPr/>
        </p:nvSpPr>
        <p:spPr>
          <a:xfrm>
            <a:off x="5174500" y="4948981"/>
            <a:ext cx="2271120" cy="1311698"/>
          </a:xfrm>
          <a:prstGeom prst="roundRect">
            <a:avLst/>
          </a:prstGeom>
          <a:no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AE" sz="1600" b="1">
                <a:solidFill>
                  <a:srgbClr val="7030A0"/>
                </a:solidFill>
              </a:rPr>
              <a:t>Run with minimal overhead and buffer</a:t>
            </a:r>
          </a:p>
        </p:txBody>
      </p:sp>
      <p:sp>
        <p:nvSpPr>
          <p:cNvPr id="15" name="Striped Right Arrow 14">
            <a:extLst>
              <a:ext uri="{FF2B5EF4-FFF2-40B4-BE49-F238E27FC236}">
                <a16:creationId xmlns:a16="http://schemas.microsoft.com/office/drawing/2014/main" id="{95045293-2E01-984E-BFBC-93A138F292B8}"/>
              </a:ext>
            </a:extLst>
          </p:cNvPr>
          <p:cNvSpPr/>
          <p:nvPr/>
        </p:nvSpPr>
        <p:spPr>
          <a:xfrm>
            <a:off x="4161943" y="3522217"/>
            <a:ext cx="768426" cy="463705"/>
          </a:xfrm>
          <a:prstGeom prst="strip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20" name="Striped Right Arrow 19">
            <a:extLst>
              <a:ext uri="{FF2B5EF4-FFF2-40B4-BE49-F238E27FC236}">
                <a16:creationId xmlns:a16="http://schemas.microsoft.com/office/drawing/2014/main" id="{63DB7145-9877-134A-A43E-D2AA49B6881F}"/>
              </a:ext>
            </a:extLst>
          </p:cNvPr>
          <p:cNvSpPr/>
          <p:nvPr/>
        </p:nvSpPr>
        <p:spPr>
          <a:xfrm>
            <a:off x="4161943" y="1867155"/>
            <a:ext cx="768426" cy="463705"/>
          </a:xfrm>
          <a:prstGeom prst="strip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21" name="Striped Right Arrow 20">
            <a:extLst>
              <a:ext uri="{FF2B5EF4-FFF2-40B4-BE49-F238E27FC236}">
                <a16:creationId xmlns:a16="http://schemas.microsoft.com/office/drawing/2014/main" id="{70DDCD99-76C1-1640-9E86-5F4FF536E327}"/>
              </a:ext>
            </a:extLst>
          </p:cNvPr>
          <p:cNvSpPr/>
          <p:nvPr/>
        </p:nvSpPr>
        <p:spPr>
          <a:xfrm>
            <a:off x="4161943" y="5434783"/>
            <a:ext cx="768426" cy="463705"/>
          </a:xfrm>
          <a:prstGeom prst="strip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19" name="Rounded Rectangle 18">
            <a:extLst>
              <a:ext uri="{FF2B5EF4-FFF2-40B4-BE49-F238E27FC236}">
                <a16:creationId xmlns:a16="http://schemas.microsoft.com/office/drawing/2014/main" id="{B745E97D-C71E-FD42-9EAA-C206016E464E}"/>
              </a:ext>
            </a:extLst>
          </p:cNvPr>
          <p:cNvSpPr/>
          <p:nvPr/>
        </p:nvSpPr>
        <p:spPr>
          <a:xfrm>
            <a:off x="8765993" y="1381821"/>
            <a:ext cx="3230622" cy="4878859"/>
          </a:xfrm>
          <a:prstGeom prst="roundRect">
            <a:avLst/>
          </a:prstGeom>
          <a:solidFill>
            <a:srgbClr val="002060"/>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285664" indent="-285664">
              <a:spcAft>
                <a:spcPts val="600"/>
              </a:spcAft>
              <a:buFont typeface="Arial" panose="020B0604020202020204" pitchFamily="34" charset="0"/>
              <a:buChar char="•"/>
            </a:pPr>
            <a:r>
              <a:rPr lang="en-AE" sz="1400" dirty="0">
                <a:solidFill>
                  <a:schemeClr val="bg1"/>
                </a:solidFill>
              </a:rPr>
              <a:t>Right-size VMs</a:t>
            </a:r>
          </a:p>
          <a:p>
            <a:pPr marL="285664" indent="-285664">
              <a:spcAft>
                <a:spcPts val="600"/>
              </a:spcAft>
              <a:buFont typeface="Arial" panose="020B0604020202020204" pitchFamily="34" charset="0"/>
              <a:buChar char="•"/>
            </a:pPr>
            <a:r>
              <a:rPr lang="en-AE" sz="1400" dirty="0">
                <a:solidFill>
                  <a:schemeClr val="bg1"/>
                </a:solidFill>
              </a:rPr>
              <a:t>Reclaim Wastage</a:t>
            </a:r>
          </a:p>
          <a:p>
            <a:pPr marL="285664" indent="-285664">
              <a:spcAft>
                <a:spcPts val="600"/>
              </a:spcAft>
              <a:buFont typeface="Arial" panose="020B0604020202020204" pitchFamily="34" charset="0"/>
              <a:buChar char="•"/>
            </a:pPr>
            <a:r>
              <a:rPr lang="en-AE" sz="1400" dirty="0">
                <a:solidFill>
                  <a:schemeClr val="bg1"/>
                </a:solidFill>
              </a:rPr>
              <a:t>Reclaim Hosts</a:t>
            </a:r>
          </a:p>
          <a:p>
            <a:pPr marL="285664" indent="-285664">
              <a:spcAft>
                <a:spcPts val="600"/>
              </a:spcAft>
              <a:buFont typeface="Arial" panose="020B0604020202020204" pitchFamily="34" charset="0"/>
              <a:buChar char="•"/>
            </a:pPr>
            <a:r>
              <a:rPr lang="en-AE" sz="1400" dirty="0">
                <a:solidFill>
                  <a:schemeClr val="bg1"/>
                </a:solidFill>
              </a:rPr>
              <a:t>Idle VMs</a:t>
            </a:r>
          </a:p>
          <a:p>
            <a:pPr marL="285664" indent="-285664">
              <a:spcAft>
                <a:spcPts val="600"/>
              </a:spcAft>
              <a:buFont typeface="Arial" panose="020B0604020202020204" pitchFamily="34" charset="0"/>
              <a:buChar char="•"/>
            </a:pPr>
            <a:r>
              <a:rPr lang="en-AE" sz="1400" dirty="0">
                <a:solidFill>
                  <a:schemeClr val="bg1"/>
                </a:solidFill>
              </a:rPr>
              <a:t>Optimize Oversized Clusters</a:t>
            </a:r>
          </a:p>
          <a:p>
            <a:pPr marL="285664" indent="-285664">
              <a:spcAft>
                <a:spcPts val="600"/>
              </a:spcAft>
              <a:buFont typeface="Arial" panose="020B0604020202020204" pitchFamily="34" charset="0"/>
              <a:buChar char="•"/>
            </a:pPr>
            <a:r>
              <a:rPr lang="en-GB" sz="1400" dirty="0"/>
              <a:t>Smaller DC footprint</a:t>
            </a:r>
            <a:endParaRPr lang="en-AE" sz="1400" dirty="0">
              <a:solidFill>
                <a:schemeClr val="bg1"/>
              </a:solidFill>
            </a:endParaRPr>
          </a:p>
          <a:p>
            <a:pPr marL="285664" indent="-285664">
              <a:spcAft>
                <a:spcPts val="600"/>
              </a:spcAft>
              <a:buFont typeface="Arial" panose="020B0604020202020204" pitchFamily="34" charset="0"/>
              <a:buChar char="•"/>
            </a:pPr>
            <a:r>
              <a:rPr lang="en-GB" sz="1400" dirty="0"/>
              <a:t>SLA-based Operations</a:t>
            </a:r>
          </a:p>
          <a:p>
            <a:pPr marL="285664" indent="-285664">
              <a:spcAft>
                <a:spcPts val="600"/>
              </a:spcAft>
              <a:buFont typeface="Arial" panose="020B0604020202020204" pitchFamily="34" charset="0"/>
              <a:buChar char="•"/>
            </a:pPr>
            <a:r>
              <a:rPr lang="en-GB" sz="1400" dirty="0"/>
              <a:t>Business-aware Operations</a:t>
            </a:r>
          </a:p>
          <a:p>
            <a:pPr marL="285664" indent="-285664">
              <a:spcAft>
                <a:spcPts val="600"/>
              </a:spcAft>
              <a:buFont typeface="Arial" panose="020B0604020202020204" pitchFamily="34" charset="0"/>
              <a:buChar char="•"/>
            </a:pPr>
            <a:r>
              <a:rPr lang="en-GB" sz="1400" dirty="0">
                <a:solidFill>
                  <a:schemeClr val="bg1"/>
                </a:solidFill>
              </a:rPr>
              <a:t>On-Demand scaling</a:t>
            </a:r>
          </a:p>
          <a:p>
            <a:pPr marL="285664" indent="-285664">
              <a:spcAft>
                <a:spcPts val="600"/>
              </a:spcAft>
              <a:buFont typeface="Arial" panose="020B0604020202020204" pitchFamily="34" charset="0"/>
              <a:buChar char="•"/>
            </a:pPr>
            <a:r>
              <a:rPr lang="en-GB" sz="1400" dirty="0">
                <a:solidFill>
                  <a:schemeClr val="bg1"/>
                </a:solidFill>
              </a:rPr>
              <a:t>And more….</a:t>
            </a:r>
          </a:p>
        </p:txBody>
      </p:sp>
      <p:sp>
        <p:nvSpPr>
          <p:cNvPr id="22" name="Chevron 21">
            <a:extLst>
              <a:ext uri="{FF2B5EF4-FFF2-40B4-BE49-F238E27FC236}">
                <a16:creationId xmlns:a16="http://schemas.microsoft.com/office/drawing/2014/main" id="{8A860A9E-67B1-614E-A617-6B5128102586}"/>
              </a:ext>
            </a:extLst>
          </p:cNvPr>
          <p:cNvSpPr/>
          <p:nvPr/>
        </p:nvSpPr>
        <p:spPr>
          <a:xfrm>
            <a:off x="7741040" y="1662703"/>
            <a:ext cx="715431" cy="81971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25" name="Chevron 24">
            <a:extLst>
              <a:ext uri="{FF2B5EF4-FFF2-40B4-BE49-F238E27FC236}">
                <a16:creationId xmlns:a16="http://schemas.microsoft.com/office/drawing/2014/main" id="{572DA046-6FC9-0A4E-8302-E6933B9ECEC4}"/>
              </a:ext>
            </a:extLst>
          </p:cNvPr>
          <p:cNvSpPr/>
          <p:nvPr/>
        </p:nvSpPr>
        <p:spPr>
          <a:xfrm>
            <a:off x="7741039" y="3406017"/>
            <a:ext cx="715431" cy="81971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26" name="Chevron 25">
            <a:extLst>
              <a:ext uri="{FF2B5EF4-FFF2-40B4-BE49-F238E27FC236}">
                <a16:creationId xmlns:a16="http://schemas.microsoft.com/office/drawing/2014/main" id="{F2AEE19A-EB24-F042-9696-C8C1F1D02278}"/>
              </a:ext>
            </a:extLst>
          </p:cNvPr>
          <p:cNvSpPr/>
          <p:nvPr/>
        </p:nvSpPr>
        <p:spPr>
          <a:xfrm>
            <a:off x="7748092" y="5066721"/>
            <a:ext cx="715431" cy="81971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Tree>
    <p:extLst>
      <p:ext uri="{BB962C8B-B14F-4D97-AF65-F5344CB8AC3E}">
        <p14:creationId xmlns:p14="http://schemas.microsoft.com/office/powerpoint/2010/main" val="181948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5" grpId="0" animBg="1"/>
      <p:bldP spid="20" grpId="0" animBg="1"/>
      <p:bldP spid="21" grpId="0" animBg="1"/>
      <p:bldP spid="19" grpId="0" animBg="1"/>
      <p:bldP spid="22" grpId="0" animBg="1"/>
      <p:bldP spid="25" grpId="0"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8E22-AD2C-0D49-8333-D490BC3195EC}"/>
              </a:ext>
            </a:extLst>
          </p:cNvPr>
          <p:cNvSpPr>
            <a:spLocks noGrp="1"/>
          </p:cNvSpPr>
          <p:nvPr>
            <p:ph type="title"/>
          </p:nvPr>
        </p:nvSpPr>
        <p:spPr/>
        <p:txBody>
          <a:bodyPr/>
          <a:lstStyle/>
          <a:p>
            <a:r>
              <a:rPr lang="en-AE"/>
              <a:t>Sustainability Dashboards in Aria Operations 8.6 ( </a:t>
            </a:r>
            <a:r>
              <a:rPr lang="en-AE" sz="2400"/>
              <a:t>previously vROPs)</a:t>
            </a:r>
          </a:p>
        </p:txBody>
      </p:sp>
      <p:sp>
        <p:nvSpPr>
          <p:cNvPr id="3" name="Subtitle 2">
            <a:extLst>
              <a:ext uri="{FF2B5EF4-FFF2-40B4-BE49-F238E27FC236}">
                <a16:creationId xmlns:a16="http://schemas.microsoft.com/office/drawing/2014/main" id="{9D6071F3-6C91-274C-8552-16A12E32DC38}"/>
              </a:ext>
            </a:extLst>
          </p:cNvPr>
          <p:cNvSpPr>
            <a:spLocks noGrp="1"/>
          </p:cNvSpPr>
          <p:nvPr>
            <p:ph type="subTitle" idx="10"/>
          </p:nvPr>
        </p:nvSpPr>
        <p:spPr/>
        <p:txBody>
          <a:bodyPr/>
          <a:lstStyle/>
          <a:p>
            <a:r>
              <a:rPr lang="en-US" dirty="0"/>
              <a:t>Achieve Sustainable Operations</a:t>
            </a:r>
            <a:endParaRPr lang="en-AE" dirty="0"/>
          </a:p>
        </p:txBody>
      </p:sp>
      <p:sp>
        <p:nvSpPr>
          <p:cNvPr id="5" name="TextBox 4">
            <a:extLst>
              <a:ext uri="{FF2B5EF4-FFF2-40B4-BE49-F238E27FC236}">
                <a16:creationId xmlns:a16="http://schemas.microsoft.com/office/drawing/2014/main" id="{A219EC0D-582F-C148-8929-DAE91AEA12DE}"/>
              </a:ext>
            </a:extLst>
          </p:cNvPr>
          <p:cNvSpPr txBox="1"/>
          <p:nvPr/>
        </p:nvSpPr>
        <p:spPr>
          <a:xfrm>
            <a:off x="7295724" y="4083485"/>
            <a:ext cx="4370054" cy="2607509"/>
          </a:xfrm>
          <a:prstGeom prst="rect">
            <a:avLst/>
          </a:prstGeom>
          <a:noFill/>
          <a:ln w="57150">
            <a:solidFill>
              <a:srgbClr val="7030A0"/>
            </a:solidFill>
          </a:ln>
        </p:spPr>
        <p:txBody>
          <a:bodyPr wrap="square" lIns="0" tIns="0" rIns="0" bIns="0" rtlCol="0">
            <a:spAutoFit/>
          </a:bodyPr>
          <a:lstStyle/>
          <a:p>
            <a:pPr marL="285750" indent="-285750" algn="l">
              <a:lnSpc>
                <a:spcPct val="130000"/>
              </a:lnSpc>
              <a:buFont typeface="Wingdings" pitchFamily="2" charset="2"/>
              <a:buChar char="Ø"/>
            </a:pPr>
            <a:endParaRPr lang="en-AE" sz="1800">
              <a:solidFill>
                <a:schemeClr val="tx2"/>
              </a:solidFill>
            </a:endParaRPr>
          </a:p>
          <a:p>
            <a:pPr marL="285750" indent="-285750" algn="l">
              <a:lnSpc>
                <a:spcPct val="130000"/>
              </a:lnSpc>
              <a:buFont typeface="Wingdings" pitchFamily="2" charset="2"/>
              <a:buChar char="Ø"/>
            </a:pPr>
            <a:r>
              <a:rPr lang="en-AE" sz="1600">
                <a:solidFill>
                  <a:schemeClr val="tx2"/>
                </a:solidFill>
              </a:rPr>
              <a:t>First VMware product with Sustainability story</a:t>
            </a:r>
          </a:p>
          <a:p>
            <a:pPr marL="285750" indent="-285750" algn="l">
              <a:lnSpc>
                <a:spcPct val="130000"/>
              </a:lnSpc>
              <a:buFont typeface="Wingdings" pitchFamily="2" charset="2"/>
              <a:buChar char="Ø"/>
            </a:pPr>
            <a:r>
              <a:rPr lang="en-AE" sz="1600">
                <a:solidFill>
                  <a:schemeClr val="tx2"/>
                </a:solidFill>
              </a:rPr>
              <a:t>Sustainability summary page and Four dashboards categorized under dimensions Green Supply, Clean Demand and Lean operations</a:t>
            </a:r>
          </a:p>
          <a:p>
            <a:pPr marL="285750" indent="-285750" algn="l">
              <a:lnSpc>
                <a:spcPct val="130000"/>
              </a:lnSpc>
              <a:buFont typeface="Wingdings" pitchFamily="2" charset="2"/>
              <a:buChar char="Ø"/>
            </a:pPr>
            <a:endParaRPr lang="en-AE">
              <a:solidFill>
                <a:schemeClr val="tx2"/>
              </a:solidFill>
            </a:endParaRPr>
          </a:p>
        </p:txBody>
      </p:sp>
      <p:sp>
        <p:nvSpPr>
          <p:cNvPr id="6" name="Rounded Rectangle 5">
            <a:extLst>
              <a:ext uri="{FF2B5EF4-FFF2-40B4-BE49-F238E27FC236}">
                <a16:creationId xmlns:a16="http://schemas.microsoft.com/office/drawing/2014/main" id="{18F5FC5D-C747-D04F-BC02-AAEDAA27C3BA}"/>
              </a:ext>
            </a:extLst>
          </p:cNvPr>
          <p:cNvSpPr/>
          <p:nvPr/>
        </p:nvSpPr>
        <p:spPr>
          <a:xfrm>
            <a:off x="7295724" y="1021917"/>
            <a:ext cx="4448432" cy="868081"/>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400">
                <a:solidFill>
                  <a:schemeClr val="bg1"/>
                </a:solidFill>
              </a:rPr>
              <a:t>How much CO2 saved by Virtualizing Workloads?</a:t>
            </a:r>
          </a:p>
        </p:txBody>
      </p:sp>
      <p:sp>
        <p:nvSpPr>
          <p:cNvPr id="7" name="Rounded Rectangle 6">
            <a:extLst>
              <a:ext uri="{FF2B5EF4-FFF2-40B4-BE49-F238E27FC236}">
                <a16:creationId xmlns:a16="http://schemas.microsoft.com/office/drawing/2014/main" id="{68FA2F7D-C271-8A43-B951-5D9789DE77C3}"/>
              </a:ext>
            </a:extLst>
          </p:cNvPr>
          <p:cNvSpPr/>
          <p:nvPr/>
        </p:nvSpPr>
        <p:spPr>
          <a:xfrm>
            <a:off x="7295724" y="1986118"/>
            <a:ext cx="4448432" cy="868081"/>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400">
                <a:solidFill>
                  <a:schemeClr val="bg1"/>
                </a:solidFill>
              </a:rPr>
              <a:t>Further CO2 optimization by reducing idle VMs</a:t>
            </a:r>
          </a:p>
        </p:txBody>
      </p:sp>
      <p:pic>
        <p:nvPicPr>
          <p:cNvPr id="8" name="Picture 2">
            <a:extLst>
              <a:ext uri="{FF2B5EF4-FFF2-40B4-BE49-F238E27FC236}">
                <a16:creationId xmlns:a16="http://schemas.microsoft.com/office/drawing/2014/main" id="{FD8F0FC8-FD3D-5E47-97F9-B737149A3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47" y="1262535"/>
            <a:ext cx="6494135" cy="50394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76169770-2C94-6AFC-2767-3EF79BE6DDE8}"/>
              </a:ext>
            </a:extLst>
          </p:cNvPr>
          <p:cNvSpPr/>
          <p:nvPr/>
        </p:nvSpPr>
        <p:spPr>
          <a:xfrm>
            <a:off x="7295724" y="2958895"/>
            <a:ext cx="4448432" cy="868081"/>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400">
                <a:solidFill>
                  <a:schemeClr val="bg1"/>
                </a:solidFill>
              </a:rPr>
              <a:t>Identify Greenest Cluster to provision workload</a:t>
            </a:r>
          </a:p>
        </p:txBody>
      </p:sp>
    </p:spTree>
    <p:extLst>
      <p:ext uri="{BB962C8B-B14F-4D97-AF65-F5344CB8AC3E}">
        <p14:creationId xmlns:p14="http://schemas.microsoft.com/office/powerpoint/2010/main" val="590778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8E22-AD2C-0D49-8333-D490BC3195EC}"/>
              </a:ext>
            </a:extLst>
          </p:cNvPr>
          <p:cNvSpPr>
            <a:spLocks noGrp="1"/>
          </p:cNvSpPr>
          <p:nvPr>
            <p:ph type="title"/>
          </p:nvPr>
        </p:nvSpPr>
        <p:spPr>
          <a:xfrm>
            <a:off x="579809" y="412751"/>
            <a:ext cx="11001004" cy="381000"/>
          </a:xfrm>
        </p:spPr>
        <p:txBody>
          <a:bodyPr wrap="none" anchor="b">
            <a:normAutofit/>
          </a:bodyPr>
          <a:lstStyle/>
          <a:p>
            <a:r>
              <a:rPr lang="en-AE" sz="2600"/>
              <a:t>Carbon Efficiency with Virtualization</a:t>
            </a:r>
          </a:p>
        </p:txBody>
      </p:sp>
      <p:sp>
        <p:nvSpPr>
          <p:cNvPr id="3" name="Subtitle 2">
            <a:extLst>
              <a:ext uri="{FF2B5EF4-FFF2-40B4-BE49-F238E27FC236}">
                <a16:creationId xmlns:a16="http://schemas.microsoft.com/office/drawing/2014/main" id="{9D6071F3-6C91-274C-8552-16A12E32DC38}"/>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dirty="0"/>
              <a:t>How much carbon emissions saved with Virtualization ?</a:t>
            </a:r>
            <a:endParaRPr lang="en-AE" sz="1700" dirty="0"/>
          </a:p>
        </p:txBody>
      </p:sp>
      <p:pic>
        <p:nvPicPr>
          <p:cNvPr id="9" name="Picture 8">
            <a:extLst>
              <a:ext uri="{FF2B5EF4-FFF2-40B4-BE49-F238E27FC236}">
                <a16:creationId xmlns:a16="http://schemas.microsoft.com/office/drawing/2014/main" id="{8E435524-83D3-1B62-543F-7B1E2125EB3C}"/>
              </a:ext>
            </a:extLst>
          </p:cNvPr>
          <p:cNvPicPr>
            <a:picLocks noChangeAspect="1"/>
          </p:cNvPicPr>
          <p:nvPr/>
        </p:nvPicPr>
        <p:blipFill>
          <a:blip r:embed="rId3"/>
          <a:stretch>
            <a:fillRect/>
          </a:stretch>
        </p:blipFill>
        <p:spPr>
          <a:xfrm>
            <a:off x="595424" y="1625879"/>
            <a:ext cx="7410892" cy="4520644"/>
          </a:xfrm>
          <a:prstGeom prst="rect">
            <a:avLst/>
          </a:prstGeom>
          <a:noFill/>
        </p:spPr>
      </p:pic>
      <p:sp>
        <p:nvSpPr>
          <p:cNvPr id="14" name="Text Placeholder 4">
            <a:extLst>
              <a:ext uri="{FF2B5EF4-FFF2-40B4-BE49-F238E27FC236}">
                <a16:creationId xmlns:a16="http://schemas.microsoft.com/office/drawing/2014/main" id="{A506BC63-5279-B837-90EC-37C4F0426477}"/>
              </a:ext>
            </a:extLst>
          </p:cNvPr>
          <p:cNvSpPr>
            <a:spLocks noGrp="1"/>
          </p:cNvSpPr>
          <p:nvPr>
            <p:ph type="body" sz="quarter" idx="17"/>
          </p:nvPr>
        </p:nvSpPr>
        <p:spPr>
          <a:xfrm>
            <a:off x="8380413" y="1600200"/>
            <a:ext cx="3808412" cy="4572000"/>
          </a:xfrm>
        </p:spPr>
        <p:txBody>
          <a:bodyPr>
            <a:norm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much Carbon emissions were saved by Compute Virtualization ?</a:t>
            </a:r>
          </a:p>
          <a:p>
            <a:pPr marL="285750" indent="-285750">
              <a:buFont typeface="Arial" panose="020B0604020202020204" pitchFamily="34" charset="0"/>
              <a:buChar char="•"/>
            </a:pPr>
            <a:r>
              <a:rPr lang="en-US" dirty="0"/>
              <a:t>Legacy story, but useful for Carbon Reporting</a:t>
            </a:r>
          </a:p>
          <a:p>
            <a:pPr marL="285750" indent="-285750">
              <a:buFont typeface="Arial" panose="020B0604020202020204" pitchFamily="34" charset="0"/>
              <a:buChar char="•"/>
            </a:pPr>
            <a:r>
              <a:rPr lang="en-US" dirty="0"/>
              <a:t>Electricity Cost saved by Virtualization</a:t>
            </a:r>
          </a:p>
          <a:p>
            <a:pPr marL="285750" indent="-285750">
              <a:buFont typeface="Arial" panose="020B0604020202020204" pitchFamily="34" charset="0"/>
              <a:buChar char="•"/>
            </a:pPr>
            <a:r>
              <a:rPr lang="en-US" dirty="0"/>
              <a:t>Carbon Emissions trends over a period of time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356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51F7-2885-D594-2983-5E1443951AEE}"/>
              </a:ext>
            </a:extLst>
          </p:cNvPr>
          <p:cNvSpPr>
            <a:spLocks noGrp="1"/>
          </p:cNvSpPr>
          <p:nvPr>
            <p:ph type="title"/>
          </p:nvPr>
        </p:nvSpPr>
        <p:spPr/>
        <p:txBody>
          <a:bodyPr/>
          <a:lstStyle/>
          <a:p>
            <a:r>
              <a:rPr lang="en-US" dirty="0"/>
              <a:t>The Greenhouse Effect and the Digital Impact</a:t>
            </a:r>
          </a:p>
        </p:txBody>
      </p:sp>
      <p:sp>
        <p:nvSpPr>
          <p:cNvPr id="8" name="TextBox 7">
            <a:extLst>
              <a:ext uri="{FF2B5EF4-FFF2-40B4-BE49-F238E27FC236}">
                <a16:creationId xmlns:a16="http://schemas.microsoft.com/office/drawing/2014/main" id="{8E95D341-7B5B-6EE9-2A63-7883707F7BBA}"/>
              </a:ext>
            </a:extLst>
          </p:cNvPr>
          <p:cNvSpPr txBox="1"/>
          <p:nvPr/>
        </p:nvSpPr>
        <p:spPr>
          <a:xfrm>
            <a:off x="10170644" y="6624220"/>
            <a:ext cx="2018181" cy="108941"/>
          </a:xfrm>
          <a:prstGeom prst="rect">
            <a:avLst/>
          </a:prstGeom>
          <a:noFill/>
        </p:spPr>
        <p:txBody>
          <a:bodyPr wrap="none" lIns="0" tIns="0" rIns="0" bIns="0" rtlCol="0">
            <a:spAutoFit/>
          </a:bodyPr>
          <a:lstStyle/>
          <a:p>
            <a:pPr algn="l">
              <a:lnSpc>
                <a:spcPct val="130000"/>
              </a:lnSpc>
            </a:pPr>
            <a:r>
              <a:rPr lang="fr-FR" sz="600">
                <a:solidFill>
                  <a:schemeClr val="tx2"/>
                </a:solidFill>
              </a:rPr>
              <a:t>Srce: https://en.wikipedia.org/wiki/Greenhouse_effect</a:t>
            </a:r>
          </a:p>
        </p:txBody>
      </p:sp>
      <p:grpSp>
        <p:nvGrpSpPr>
          <p:cNvPr id="5" name="Group 4">
            <a:extLst>
              <a:ext uri="{FF2B5EF4-FFF2-40B4-BE49-F238E27FC236}">
                <a16:creationId xmlns:a16="http://schemas.microsoft.com/office/drawing/2014/main" id="{33C7BB8D-702D-A062-245A-79EAB0970788}"/>
              </a:ext>
            </a:extLst>
          </p:cNvPr>
          <p:cNvGrpSpPr/>
          <p:nvPr/>
        </p:nvGrpSpPr>
        <p:grpSpPr>
          <a:xfrm>
            <a:off x="6338047" y="1470211"/>
            <a:ext cx="5594811" cy="4547157"/>
            <a:chOff x="-18046" y="1733983"/>
            <a:chExt cx="5155530" cy="4616768"/>
          </a:xfrm>
        </p:grpSpPr>
        <p:sp>
          <p:nvSpPr>
            <p:cNvPr id="6" name="Rectangle 5">
              <a:extLst>
                <a:ext uri="{FF2B5EF4-FFF2-40B4-BE49-F238E27FC236}">
                  <a16:creationId xmlns:a16="http://schemas.microsoft.com/office/drawing/2014/main" id="{9BB9966B-F841-35F9-DA9F-F9CD32E0D3A2}"/>
                </a:ext>
              </a:extLst>
            </p:cNvPr>
            <p:cNvSpPr/>
            <p:nvPr/>
          </p:nvSpPr>
          <p:spPr>
            <a:xfrm>
              <a:off x="336884" y="1733983"/>
              <a:ext cx="4800600" cy="46167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9" name="Content Placeholder 1">
              <a:extLst>
                <a:ext uri="{FF2B5EF4-FFF2-40B4-BE49-F238E27FC236}">
                  <a16:creationId xmlns:a16="http://schemas.microsoft.com/office/drawing/2014/main" id="{1E822875-7599-CDE4-2F68-179708659713}"/>
                </a:ext>
              </a:extLst>
            </p:cNvPr>
            <p:cNvSpPr txBox="1">
              <a:spLocks/>
            </p:cNvSpPr>
            <p:nvPr/>
          </p:nvSpPr>
          <p:spPr>
            <a:xfrm>
              <a:off x="-18046" y="1995040"/>
              <a:ext cx="4800600" cy="4054113"/>
            </a:xfrm>
            <a:prstGeom prst="rect">
              <a:avLst/>
            </a:prstGeom>
          </p:spPr>
          <p:txBody>
            <a:bodyPr vert="horz" lIns="594360" tIns="0" rIns="0" bIns="0" rtlCol="0">
              <a:normAutofit fontScale="85000" lnSpcReduction="20000"/>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lvl="1" indent="0" algn="ctr">
                <a:spcBef>
                  <a:spcPts val="1500"/>
                </a:spcBef>
                <a:buClr>
                  <a:srgbClr val="FFFFFF"/>
                </a:buClr>
                <a:buNone/>
                <a:defRPr/>
              </a:pPr>
              <a:r>
                <a:rPr kumimoji="0" lang="en-US" sz="2400" b="1" i="0" u="none" strike="noStrike" kern="1200" cap="none" spc="0" normalizeH="0" baseline="0" noProof="0" dirty="0">
                  <a:ln>
                    <a:noFill/>
                  </a:ln>
                  <a:solidFill>
                    <a:srgbClr val="FFFFFF"/>
                  </a:solidFill>
                  <a:effectLst/>
                  <a:uLnTx/>
                  <a:uFillTx/>
                  <a:latin typeface="Metropolis"/>
                  <a:ea typeface="+mn-ea"/>
                  <a:cs typeface="+mn-cs"/>
                </a:rPr>
                <a:t>The Digital Industry</a:t>
              </a:r>
            </a:p>
            <a:p>
              <a:pPr marL="184150" lvl="1">
                <a:spcBef>
                  <a:spcPts val="1500"/>
                </a:spcBef>
                <a:buClr>
                  <a:srgbClr val="FFFFFF"/>
                </a:buClr>
                <a:defRPr/>
              </a:pPr>
              <a:r>
                <a:rPr kumimoji="0" lang="en-US" sz="2400" b="0" i="0" u="none" strike="noStrike" kern="1200" cap="none" spc="0" normalizeH="0" baseline="0" noProof="0" dirty="0">
                  <a:ln>
                    <a:noFill/>
                  </a:ln>
                  <a:solidFill>
                    <a:srgbClr val="FFFFFF"/>
                  </a:solidFill>
                  <a:effectLst/>
                  <a:uLnTx/>
                  <a:uFillTx/>
                  <a:latin typeface="Metropolis"/>
                  <a:ea typeface="+mn-ea"/>
                  <a:cs typeface="+mn-cs"/>
                </a:rPr>
                <a:t>Consumed more than 2% of the world’s electricity.</a:t>
              </a:r>
            </a:p>
            <a:p>
              <a:pPr marL="184150" lvl="1">
                <a:spcBef>
                  <a:spcPts val="1500"/>
                </a:spcBef>
                <a:buClr>
                  <a:srgbClr val="FFFFFF"/>
                </a:buClr>
                <a:defRPr/>
              </a:pPr>
              <a:r>
                <a:rPr kumimoji="0" lang="en-US" sz="2400" b="0" i="0" u="none" strike="noStrike" kern="1200" cap="none" spc="0" normalizeH="0" baseline="0" noProof="0" dirty="0">
                  <a:ln>
                    <a:noFill/>
                  </a:ln>
                  <a:solidFill>
                    <a:srgbClr val="FFFFFF"/>
                  </a:solidFill>
                  <a:effectLst/>
                  <a:uLnTx/>
                  <a:uFillTx/>
                  <a:latin typeface="Metropolis"/>
                  <a:ea typeface="+mn-ea"/>
                  <a:cs typeface="+mn-cs"/>
                </a:rPr>
                <a:t>Emitted as much CO</a:t>
              </a:r>
              <a:r>
                <a:rPr kumimoji="0" lang="en-US" sz="2400" b="0" i="0" u="none" strike="noStrike" kern="1200" cap="none" spc="0" normalizeH="0" baseline="-25000" noProof="0" dirty="0">
                  <a:ln>
                    <a:noFill/>
                  </a:ln>
                  <a:solidFill>
                    <a:srgbClr val="FFFFFF"/>
                  </a:solidFill>
                  <a:effectLst/>
                  <a:uLnTx/>
                  <a:uFillTx/>
                  <a:latin typeface="Metropolis"/>
                  <a:ea typeface="+mn-ea"/>
                  <a:cs typeface="+mn-cs"/>
                </a:rPr>
                <a:t>2</a:t>
              </a:r>
              <a:r>
                <a:rPr kumimoji="0" lang="en-US" sz="2400" b="0" i="0" u="none" strike="noStrike" kern="1200" cap="none" spc="0" normalizeH="0" baseline="0" noProof="0" dirty="0">
                  <a:ln>
                    <a:noFill/>
                  </a:ln>
                  <a:solidFill>
                    <a:srgbClr val="FFFFFF"/>
                  </a:solidFill>
                  <a:effectLst/>
                  <a:uLnTx/>
                  <a:uFillTx/>
                  <a:latin typeface="Metropolis"/>
                  <a:ea typeface="+mn-ea"/>
                  <a:cs typeface="+mn-cs"/>
                </a:rPr>
                <a:t> as the airline industry.</a:t>
              </a:r>
            </a:p>
            <a:p>
              <a:pPr marL="184150" lvl="1">
                <a:spcBef>
                  <a:spcPts val="1500"/>
                </a:spcBef>
                <a:buClr>
                  <a:srgbClr val="FFFFFF"/>
                </a:buClr>
                <a:defRPr/>
              </a:pPr>
              <a:r>
                <a:rPr kumimoji="0" lang="en-US" sz="2400" b="0" i="0" u="none" strike="noStrike" kern="1200" cap="none" spc="0" normalizeH="0" baseline="0" noProof="0" dirty="0">
                  <a:ln>
                    <a:noFill/>
                  </a:ln>
                  <a:solidFill>
                    <a:srgbClr val="FFFFFF"/>
                  </a:solidFill>
                  <a:effectLst/>
                  <a:uLnTx/>
                  <a:uFillTx/>
                  <a:latin typeface="Metropolis"/>
                  <a:ea typeface="+mn-ea"/>
                  <a:cs typeface="+mn-cs"/>
                </a:rPr>
                <a:t>Rapid growth, 6% annually</a:t>
              </a:r>
            </a:p>
            <a:p>
              <a:pPr marL="184150" lvl="1">
                <a:spcBef>
                  <a:spcPts val="1500"/>
                </a:spcBef>
                <a:buClr>
                  <a:srgbClr val="FFFFFF"/>
                </a:buClr>
                <a:defRPr/>
              </a:pPr>
              <a:r>
                <a:rPr lang="en-US" sz="2400" dirty="0">
                  <a:solidFill>
                    <a:srgbClr val="FFFFFF"/>
                  </a:solidFill>
                  <a:latin typeface="Metropolis"/>
                </a:rPr>
                <a:t>Datacenters are responsible for 10 -15%</a:t>
              </a:r>
            </a:p>
            <a:p>
              <a:pPr marL="184150" lvl="1">
                <a:spcBef>
                  <a:spcPts val="1500"/>
                </a:spcBef>
                <a:buClr>
                  <a:srgbClr val="FFFFFF"/>
                </a:buClr>
                <a:defRPr/>
              </a:pPr>
              <a:r>
                <a:rPr kumimoji="0" lang="en-US" sz="2400" b="0" i="0" u="none" strike="noStrike" kern="1200" cap="none" spc="0" normalizeH="0" baseline="0" noProof="0" dirty="0">
                  <a:ln>
                    <a:noFill/>
                  </a:ln>
                  <a:solidFill>
                    <a:srgbClr val="FFFFFF"/>
                  </a:solidFill>
                  <a:effectLst/>
                  <a:uLnTx/>
                  <a:uFillTx/>
                  <a:latin typeface="Metropolis"/>
                  <a:ea typeface="+mn-ea"/>
                  <a:cs typeface="+mn-cs"/>
                </a:rPr>
                <a:t>Network (Antenna</a:t>
              </a:r>
              <a:r>
                <a:rPr lang="en-US" sz="2400" dirty="0">
                  <a:solidFill>
                    <a:srgbClr val="FFFFFF"/>
                  </a:solidFill>
                  <a:latin typeface="Metropolis"/>
                </a:rPr>
                <a:t> and data transfer) = 25 – 30%</a:t>
              </a:r>
            </a:p>
            <a:p>
              <a:pPr marL="184150" lvl="1">
                <a:spcBef>
                  <a:spcPts val="1500"/>
                </a:spcBef>
                <a:buClr>
                  <a:srgbClr val="FFFFFF"/>
                </a:buClr>
                <a:defRPr/>
              </a:pPr>
              <a:r>
                <a:rPr kumimoji="0" lang="en-US" sz="2400" b="0" i="0" u="none" strike="noStrike" kern="1200" cap="none" spc="0" normalizeH="0" baseline="0" noProof="0" dirty="0">
                  <a:ln>
                    <a:noFill/>
                  </a:ln>
                  <a:solidFill>
                    <a:srgbClr val="FFFFFF"/>
                  </a:solidFill>
                  <a:effectLst/>
                  <a:uLnTx/>
                  <a:uFillTx/>
                  <a:latin typeface="Metropolis"/>
                  <a:ea typeface="+mn-ea"/>
                  <a:cs typeface="+mn-cs"/>
                </a:rPr>
                <a:t>User devices = More than 50%</a:t>
              </a:r>
            </a:p>
            <a:p>
              <a:pPr marL="184150" lvl="1">
                <a:spcBef>
                  <a:spcPts val="1500"/>
                </a:spcBef>
                <a:buClr>
                  <a:srgbClr val="FFFFFF"/>
                </a:buClr>
                <a:defRPr/>
              </a:pPr>
              <a:endParaRPr kumimoji="0" lang="en-US" sz="2400" b="0" i="0" u="none" strike="noStrike" kern="1200" cap="none" spc="0" normalizeH="0" baseline="0" noProof="0" dirty="0">
                <a:ln>
                  <a:noFill/>
                </a:ln>
                <a:solidFill>
                  <a:srgbClr val="FFFFFF"/>
                </a:solidFill>
                <a:effectLst/>
                <a:uLnTx/>
                <a:uFillTx/>
                <a:latin typeface="Metropolis"/>
                <a:ea typeface="+mn-ea"/>
                <a:cs typeface="+mn-cs"/>
              </a:endParaRPr>
            </a:p>
          </p:txBody>
        </p:sp>
      </p:grpSp>
      <p:pic>
        <p:nvPicPr>
          <p:cNvPr id="1026" name="Picture 2" descr="This is my attempt for a simple diagrammatic explanation of climate change. Greenhouse gases in the atmosphere trap heat from the sun in our atmosphere. We need this: if it didn't happen it would be too cold to live on earth. However, because we're pumping so much greenhouse gas into the atmosphere - mainly CO2 from burning fossil fuels - it's warming up more than it would normally.">
            <a:extLst>
              <a:ext uri="{FF2B5EF4-FFF2-40B4-BE49-F238E27FC236}">
                <a16:creationId xmlns:a16="http://schemas.microsoft.com/office/drawing/2014/main" id="{F1F8BF6F-2F34-BE55-86FE-FCF248484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463" y="2366549"/>
            <a:ext cx="1894507" cy="16594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hart, diagram&#10;&#10;Description automatically generated">
            <a:extLst>
              <a:ext uri="{FF2B5EF4-FFF2-40B4-BE49-F238E27FC236}">
                <a16:creationId xmlns:a16="http://schemas.microsoft.com/office/drawing/2014/main" id="{EECFAF60-1BFE-61AA-800C-598598F8BFC5}"/>
              </a:ext>
            </a:extLst>
          </p:cNvPr>
          <p:cNvPicPr>
            <a:picLocks noChangeAspect="1"/>
          </p:cNvPicPr>
          <p:nvPr/>
        </p:nvPicPr>
        <p:blipFill>
          <a:blip r:embed="rId4"/>
          <a:stretch>
            <a:fillRect/>
          </a:stretch>
        </p:blipFill>
        <p:spPr>
          <a:xfrm>
            <a:off x="610898" y="1400601"/>
            <a:ext cx="4875127" cy="4616768"/>
          </a:xfrm>
          <a:prstGeom prst="rect">
            <a:avLst/>
          </a:prstGeom>
        </p:spPr>
      </p:pic>
    </p:spTree>
    <p:extLst>
      <p:ext uri="{BB962C8B-B14F-4D97-AF65-F5344CB8AC3E}">
        <p14:creationId xmlns:p14="http://schemas.microsoft.com/office/powerpoint/2010/main" val="421631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8E22-AD2C-0D49-8333-D490BC3195EC}"/>
              </a:ext>
            </a:extLst>
          </p:cNvPr>
          <p:cNvSpPr>
            <a:spLocks noGrp="1"/>
          </p:cNvSpPr>
          <p:nvPr>
            <p:ph type="title"/>
          </p:nvPr>
        </p:nvSpPr>
        <p:spPr>
          <a:xfrm>
            <a:off x="579809" y="412751"/>
            <a:ext cx="11001004" cy="381000"/>
          </a:xfrm>
        </p:spPr>
        <p:txBody>
          <a:bodyPr wrap="none" anchor="b">
            <a:normAutofit/>
          </a:bodyPr>
          <a:lstStyle/>
          <a:p>
            <a:r>
              <a:rPr lang="en-AE" sz="2600" dirty="0"/>
              <a:t>Environmental Impact of Idle VMs</a:t>
            </a:r>
          </a:p>
        </p:txBody>
      </p:sp>
      <p:sp>
        <p:nvSpPr>
          <p:cNvPr id="3" name="Subtitle 2">
            <a:extLst>
              <a:ext uri="{FF2B5EF4-FFF2-40B4-BE49-F238E27FC236}">
                <a16:creationId xmlns:a16="http://schemas.microsoft.com/office/drawing/2014/main" id="{9D6071F3-6C91-274C-8552-16A12E32DC38}"/>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dirty="0"/>
              <a:t>How to optimize current carbon footprint ?</a:t>
            </a:r>
            <a:endParaRPr lang="en-AE" sz="1700" dirty="0"/>
          </a:p>
        </p:txBody>
      </p:sp>
      <p:sp>
        <p:nvSpPr>
          <p:cNvPr id="14" name="Text Placeholder 4">
            <a:extLst>
              <a:ext uri="{FF2B5EF4-FFF2-40B4-BE49-F238E27FC236}">
                <a16:creationId xmlns:a16="http://schemas.microsoft.com/office/drawing/2014/main" id="{A506BC63-5279-B837-90EC-37C4F0426477}"/>
              </a:ext>
            </a:extLst>
          </p:cNvPr>
          <p:cNvSpPr>
            <a:spLocks noGrp="1"/>
          </p:cNvSpPr>
          <p:nvPr>
            <p:ph type="body" sz="quarter" idx="17"/>
          </p:nvPr>
        </p:nvSpPr>
        <p:spPr>
          <a:xfrm>
            <a:off x="8380413" y="1600200"/>
            <a:ext cx="3808412" cy="4572000"/>
          </a:xfrm>
        </p:spPr>
        <p:txBody>
          <a:bodyPr>
            <a:norm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Easy target for reducing carbon footprint from Idle VMs</a:t>
            </a:r>
          </a:p>
          <a:p>
            <a:pPr marL="285750" indent="-285750">
              <a:buFont typeface="Arial" panose="020B0604020202020204" pitchFamily="34" charset="0"/>
              <a:buChar char="•"/>
            </a:pPr>
            <a:r>
              <a:rPr lang="en-US" dirty="0"/>
              <a:t>Identify Power wasted by Idle VMs in cluster</a:t>
            </a:r>
          </a:p>
          <a:p>
            <a:pPr marL="285750" indent="-285750">
              <a:buFont typeface="Arial" panose="020B0604020202020204" pitchFamily="34" charset="0"/>
              <a:buChar char="•"/>
            </a:pPr>
            <a:r>
              <a:rPr lang="en-US" dirty="0"/>
              <a:t>Reduce power wastage by shutting down / Deleting Idle VMs</a:t>
            </a:r>
          </a:p>
          <a:p>
            <a:pPr marL="285750" indent="-285750">
              <a:buFont typeface="Arial" panose="020B0604020202020204" pitchFamily="34" charset="0"/>
              <a:buChar char="•"/>
            </a:pPr>
            <a:r>
              <a:rPr lang="en-US" dirty="0"/>
              <a:t>Identify trees to be planted to offset damage done by Idle VMs</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58186372-3642-5854-BFF0-3CDCB87AA84B}"/>
              </a:ext>
            </a:extLst>
          </p:cNvPr>
          <p:cNvPicPr>
            <a:picLocks noChangeAspect="1"/>
          </p:cNvPicPr>
          <p:nvPr/>
        </p:nvPicPr>
        <p:blipFill>
          <a:blip r:embed="rId3"/>
          <a:stretch>
            <a:fillRect/>
          </a:stretch>
        </p:blipFill>
        <p:spPr>
          <a:xfrm>
            <a:off x="445125" y="1308061"/>
            <a:ext cx="7772400" cy="4738109"/>
          </a:xfrm>
          <a:prstGeom prst="rect">
            <a:avLst/>
          </a:prstGeom>
        </p:spPr>
      </p:pic>
    </p:spTree>
    <p:extLst>
      <p:ext uri="{BB962C8B-B14F-4D97-AF65-F5344CB8AC3E}">
        <p14:creationId xmlns:p14="http://schemas.microsoft.com/office/powerpoint/2010/main" val="3061253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8E22-AD2C-0D49-8333-D490BC3195EC}"/>
              </a:ext>
            </a:extLst>
          </p:cNvPr>
          <p:cNvSpPr>
            <a:spLocks noGrp="1"/>
          </p:cNvSpPr>
          <p:nvPr>
            <p:ph type="title"/>
          </p:nvPr>
        </p:nvSpPr>
        <p:spPr>
          <a:xfrm>
            <a:off x="579809" y="412751"/>
            <a:ext cx="11001004" cy="381000"/>
          </a:xfrm>
        </p:spPr>
        <p:txBody>
          <a:bodyPr wrap="none" anchor="b">
            <a:normAutofit/>
          </a:bodyPr>
          <a:lstStyle/>
          <a:p>
            <a:r>
              <a:rPr lang="en-AE" sz="2600" dirty="0"/>
              <a:t>Carbon Transparency Dashboard</a:t>
            </a:r>
          </a:p>
        </p:txBody>
      </p:sp>
      <p:sp>
        <p:nvSpPr>
          <p:cNvPr id="3" name="Subtitle 2">
            <a:extLst>
              <a:ext uri="{FF2B5EF4-FFF2-40B4-BE49-F238E27FC236}">
                <a16:creationId xmlns:a16="http://schemas.microsoft.com/office/drawing/2014/main" id="{9D6071F3-6C91-274C-8552-16A12E32DC38}"/>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dirty="0"/>
              <a:t>Need for identifying the Greenest Cluster to provision next workload</a:t>
            </a:r>
            <a:endParaRPr lang="en-AE" sz="1700" dirty="0"/>
          </a:p>
        </p:txBody>
      </p:sp>
      <p:sp>
        <p:nvSpPr>
          <p:cNvPr id="14" name="Text Placeholder 4">
            <a:extLst>
              <a:ext uri="{FF2B5EF4-FFF2-40B4-BE49-F238E27FC236}">
                <a16:creationId xmlns:a16="http://schemas.microsoft.com/office/drawing/2014/main" id="{A506BC63-5279-B837-90EC-37C4F0426477}"/>
              </a:ext>
            </a:extLst>
          </p:cNvPr>
          <p:cNvSpPr>
            <a:spLocks noGrp="1"/>
          </p:cNvSpPr>
          <p:nvPr>
            <p:ph type="body" sz="quarter" idx="17"/>
          </p:nvPr>
        </p:nvSpPr>
        <p:spPr>
          <a:xfrm>
            <a:off x="8380413" y="1600200"/>
            <a:ext cx="3808412" cy="4572000"/>
          </a:xfrm>
        </p:spPr>
        <p:txBody>
          <a:bodyPr>
            <a:normAutofit lnSpcReduction="10000"/>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Identify the Greenest Cluster based on “Power Efficiency metric”</a:t>
            </a:r>
          </a:p>
          <a:p>
            <a:pPr marL="285750" indent="-285750">
              <a:buFont typeface="Arial" panose="020B0604020202020204" pitchFamily="34" charset="0"/>
              <a:buChar char="•"/>
            </a:pPr>
            <a:r>
              <a:rPr lang="en-US" dirty="0"/>
              <a:t>Capacity metrics and utilization metrics also available to help decide on where to provision the next workload</a:t>
            </a:r>
          </a:p>
          <a:p>
            <a:pPr marL="285750" indent="-285750">
              <a:buFont typeface="Arial" panose="020B0604020202020204" pitchFamily="34" charset="0"/>
              <a:buChar char="•"/>
            </a:pPr>
            <a:r>
              <a:rPr lang="en-US" dirty="0"/>
              <a:t>Geo Widget mapping cluster across different Geo locations</a:t>
            </a:r>
          </a:p>
          <a:p>
            <a:pPr marL="285750" indent="-285750">
              <a:buFont typeface="Arial" panose="020B0604020202020204" pitchFamily="34" charset="0"/>
              <a:buChar char="•"/>
            </a:pPr>
            <a:r>
              <a:rPr lang="en-US" dirty="0"/>
              <a:t>Heatmap of Clusters to showcase carbon emissions</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D606DC9-992D-8796-0517-C01F53456AD0}"/>
              </a:ext>
            </a:extLst>
          </p:cNvPr>
          <p:cNvPicPr>
            <a:picLocks noChangeAspect="1"/>
          </p:cNvPicPr>
          <p:nvPr/>
        </p:nvPicPr>
        <p:blipFill>
          <a:blip r:embed="rId3"/>
          <a:stretch>
            <a:fillRect/>
          </a:stretch>
        </p:blipFill>
        <p:spPr>
          <a:xfrm>
            <a:off x="351854" y="1600200"/>
            <a:ext cx="7772400" cy="4119427"/>
          </a:xfrm>
          <a:prstGeom prst="rect">
            <a:avLst/>
          </a:prstGeom>
        </p:spPr>
      </p:pic>
    </p:spTree>
    <p:extLst>
      <p:ext uri="{BB962C8B-B14F-4D97-AF65-F5344CB8AC3E}">
        <p14:creationId xmlns:p14="http://schemas.microsoft.com/office/powerpoint/2010/main" val="3214939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77F0-3152-9647-96A7-EADD1A7641F0}"/>
              </a:ext>
            </a:extLst>
          </p:cNvPr>
          <p:cNvSpPr>
            <a:spLocks noGrp="1"/>
          </p:cNvSpPr>
          <p:nvPr>
            <p:ph type="title"/>
          </p:nvPr>
        </p:nvSpPr>
        <p:spPr>
          <a:xfrm>
            <a:off x="589108" y="938794"/>
            <a:ext cx="7603422" cy="1229360"/>
          </a:xfrm>
        </p:spPr>
        <p:txBody>
          <a:bodyPr/>
          <a:lstStyle/>
          <a:p>
            <a:r>
              <a:rPr lang="en-AE" dirty="0"/>
              <a:t>Tracking Sustainability Goals in t</a:t>
            </a:r>
            <a:r>
              <a:rPr lang="en-GB" dirty="0"/>
              <a:t>he</a:t>
            </a:r>
            <a:r>
              <a:rPr lang="en-AE" dirty="0"/>
              <a:t> </a:t>
            </a:r>
            <a:r>
              <a:rPr lang="en-AE" dirty="0" err="1"/>
              <a:t>Datacenter</a:t>
            </a:r>
            <a:r>
              <a:rPr lang="en-AE" dirty="0"/>
              <a:t> with Aria Operations</a:t>
            </a:r>
          </a:p>
        </p:txBody>
      </p:sp>
      <p:sp>
        <p:nvSpPr>
          <p:cNvPr id="3" name="Subtitle 2">
            <a:extLst>
              <a:ext uri="{FF2B5EF4-FFF2-40B4-BE49-F238E27FC236}">
                <a16:creationId xmlns:a16="http://schemas.microsoft.com/office/drawing/2014/main" id="{9C60648C-1AC8-0748-B4B9-1DF51F376F71}"/>
              </a:ext>
            </a:extLst>
          </p:cNvPr>
          <p:cNvSpPr>
            <a:spLocks noGrp="1"/>
          </p:cNvSpPr>
          <p:nvPr>
            <p:ph type="subTitle" idx="10"/>
          </p:nvPr>
        </p:nvSpPr>
        <p:spPr/>
        <p:txBody>
          <a:bodyPr/>
          <a:lstStyle/>
          <a:p>
            <a:r>
              <a:rPr lang="en-AE" dirty="0"/>
              <a:t>Story presented at VMworld 2021 </a:t>
            </a:r>
          </a:p>
        </p:txBody>
      </p:sp>
    </p:spTree>
    <p:extLst>
      <p:ext uri="{BB962C8B-B14F-4D97-AF65-F5344CB8AC3E}">
        <p14:creationId xmlns:p14="http://schemas.microsoft.com/office/powerpoint/2010/main" val="3402492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A14E-9278-F047-ACEA-BBF0D769B470}"/>
              </a:ext>
            </a:extLst>
          </p:cNvPr>
          <p:cNvSpPr>
            <a:spLocks noGrp="1"/>
          </p:cNvSpPr>
          <p:nvPr>
            <p:ph type="title"/>
          </p:nvPr>
        </p:nvSpPr>
        <p:spPr/>
        <p:txBody>
          <a:bodyPr/>
          <a:lstStyle/>
          <a:p>
            <a:r>
              <a:rPr lang="en-AE" dirty="0"/>
              <a:t>Sustainability Goals and IT Operations</a:t>
            </a:r>
          </a:p>
        </p:txBody>
      </p:sp>
      <p:pic>
        <p:nvPicPr>
          <p:cNvPr id="5" name="Picture 4">
            <a:extLst>
              <a:ext uri="{FF2B5EF4-FFF2-40B4-BE49-F238E27FC236}">
                <a16:creationId xmlns:a16="http://schemas.microsoft.com/office/drawing/2014/main" id="{BD982DC3-2E87-0741-A2F2-14FBD914146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49381" y="1600313"/>
            <a:ext cx="4735942" cy="2187997"/>
          </a:xfrm>
          <a:prstGeom prst="rect">
            <a:avLst/>
          </a:prstGeom>
        </p:spPr>
      </p:pic>
      <p:sp>
        <p:nvSpPr>
          <p:cNvPr id="6" name="Rounded Rectangle 5">
            <a:extLst>
              <a:ext uri="{FF2B5EF4-FFF2-40B4-BE49-F238E27FC236}">
                <a16:creationId xmlns:a16="http://schemas.microsoft.com/office/drawing/2014/main" id="{97450C7B-724F-0347-896D-643C60B721BB}"/>
              </a:ext>
            </a:extLst>
          </p:cNvPr>
          <p:cNvSpPr/>
          <p:nvPr/>
        </p:nvSpPr>
        <p:spPr>
          <a:xfrm>
            <a:off x="249381" y="1010871"/>
            <a:ext cx="4735942" cy="56854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GB" dirty="0">
                <a:solidFill>
                  <a:schemeClr val="bg1"/>
                </a:solidFill>
              </a:rPr>
              <a:t>UAE’s Sustainable Development Goals</a:t>
            </a:r>
          </a:p>
        </p:txBody>
      </p:sp>
      <p:sp>
        <p:nvSpPr>
          <p:cNvPr id="8" name="Rounded Rectangle 7">
            <a:extLst>
              <a:ext uri="{FF2B5EF4-FFF2-40B4-BE49-F238E27FC236}">
                <a16:creationId xmlns:a16="http://schemas.microsoft.com/office/drawing/2014/main" id="{7F4BD15B-AB7C-3746-BD8B-7F60672DB657}"/>
              </a:ext>
            </a:extLst>
          </p:cNvPr>
          <p:cNvSpPr/>
          <p:nvPr/>
        </p:nvSpPr>
        <p:spPr>
          <a:xfrm>
            <a:off x="6882938" y="1008577"/>
            <a:ext cx="4940128" cy="56854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GB" dirty="0">
                <a:solidFill>
                  <a:schemeClr val="bg1"/>
                </a:solidFill>
              </a:rPr>
              <a:t>Dubai Airports – Corporate Responsibility</a:t>
            </a:r>
          </a:p>
        </p:txBody>
      </p:sp>
      <p:pic>
        <p:nvPicPr>
          <p:cNvPr id="7" name="Picture 6">
            <a:extLst>
              <a:ext uri="{FF2B5EF4-FFF2-40B4-BE49-F238E27FC236}">
                <a16:creationId xmlns:a16="http://schemas.microsoft.com/office/drawing/2014/main" id="{BC7FD0C8-44F1-894C-93D7-6B91BA5C088B}"/>
              </a:ext>
            </a:extLst>
          </p:cNvPr>
          <p:cNvPicPr>
            <a:picLocks noChangeAspect="1"/>
          </p:cNvPicPr>
          <p:nvPr/>
        </p:nvPicPr>
        <p:blipFill>
          <a:blip r:embed="rId3"/>
          <a:stretch>
            <a:fillRect/>
          </a:stretch>
        </p:blipFill>
        <p:spPr>
          <a:xfrm>
            <a:off x="8939213" y="2139026"/>
            <a:ext cx="2641600" cy="1079500"/>
          </a:xfrm>
          <a:prstGeom prst="rect">
            <a:avLst/>
          </a:prstGeom>
        </p:spPr>
      </p:pic>
      <p:sp>
        <p:nvSpPr>
          <p:cNvPr id="9" name="Rounded Rectangle 8">
            <a:extLst>
              <a:ext uri="{FF2B5EF4-FFF2-40B4-BE49-F238E27FC236}">
                <a16:creationId xmlns:a16="http://schemas.microsoft.com/office/drawing/2014/main" id="{97242C96-7539-CB47-AC59-FD5B60ED582D}"/>
              </a:ext>
            </a:extLst>
          </p:cNvPr>
          <p:cNvSpPr/>
          <p:nvPr/>
        </p:nvSpPr>
        <p:spPr>
          <a:xfrm>
            <a:off x="6882938" y="1928553"/>
            <a:ext cx="1878677" cy="150044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b="1" dirty="0">
                <a:solidFill>
                  <a:schemeClr val="bg1"/>
                </a:solidFill>
              </a:rPr>
              <a:t>Pillar # 5  </a:t>
            </a:r>
            <a:r>
              <a:rPr lang="en-AE" dirty="0">
                <a:solidFill>
                  <a:schemeClr val="bg1"/>
                </a:solidFill>
              </a:rPr>
              <a:t>Environment and Sustainability</a:t>
            </a:r>
          </a:p>
        </p:txBody>
      </p:sp>
      <p:pic>
        <p:nvPicPr>
          <p:cNvPr id="3074" name="Picture 2" descr="What is Green Data Center? | NEX Datacenter">
            <a:extLst>
              <a:ext uri="{FF2B5EF4-FFF2-40B4-BE49-F238E27FC236}">
                <a16:creationId xmlns:a16="http://schemas.microsoft.com/office/drawing/2014/main" id="{9C0DAA87-E364-C045-9F5B-D719744336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79150" y="4242037"/>
            <a:ext cx="3701663" cy="17028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rbon neutral growth tops agenda at ICAO Assembly">
            <a:extLst>
              <a:ext uri="{FF2B5EF4-FFF2-40B4-BE49-F238E27FC236}">
                <a16:creationId xmlns:a16="http://schemas.microsoft.com/office/drawing/2014/main" id="{2561E08B-52B9-FD46-AB8C-459DF4EDE0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351962" y="4740274"/>
            <a:ext cx="3529181" cy="141167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Arrow: Slight curve with solid fill">
            <a:extLst>
              <a:ext uri="{FF2B5EF4-FFF2-40B4-BE49-F238E27FC236}">
                <a16:creationId xmlns:a16="http://schemas.microsoft.com/office/drawing/2014/main" id="{A7BC7008-48C1-C640-8807-CB14BF32E7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4738" y="1745715"/>
            <a:ext cx="1472811" cy="1472811"/>
          </a:xfrm>
          <a:prstGeom prst="rect">
            <a:avLst/>
          </a:prstGeom>
        </p:spPr>
      </p:pic>
      <p:pic>
        <p:nvPicPr>
          <p:cNvPr id="18" name="Graphic 17" descr="Arrow: Clockwise curve with solid fill">
            <a:extLst>
              <a:ext uri="{FF2B5EF4-FFF2-40B4-BE49-F238E27FC236}">
                <a16:creationId xmlns:a16="http://schemas.microsoft.com/office/drawing/2014/main" id="{CF376137-B80F-574B-8D8E-596B6AB025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528729">
            <a:off x="5168367" y="3181014"/>
            <a:ext cx="2898366" cy="2898366"/>
          </a:xfrm>
          <a:prstGeom prst="rect">
            <a:avLst/>
          </a:prstGeom>
        </p:spPr>
      </p:pic>
      <p:sp>
        <p:nvSpPr>
          <p:cNvPr id="14" name="Rectangle 13">
            <a:extLst>
              <a:ext uri="{FF2B5EF4-FFF2-40B4-BE49-F238E27FC236}">
                <a16:creationId xmlns:a16="http://schemas.microsoft.com/office/drawing/2014/main" id="{C6494BD3-AC5D-8C43-A43E-4EC136CB951F}"/>
              </a:ext>
            </a:extLst>
          </p:cNvPr>
          <p:cNvSpPr/>
          <p:nvPr/>
        </p:nvSpPr>
        <p:spPr>
          <a:xfrm>
            <a:off x="2617352" y="6119223"/>
            <a:ext cx="3690331" cy="531487"/>
          </a:xfrm>
          <a:prstGeom prst="rect">
            <a:avLst/>
          </a:prstGeom>
          <a:noFill/>
          <a:ln w="381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2000" dirty="0">
                <a:solidFill>
                  <a:schemeClr val="accent5">
                    <a:lumMod val="50000"/>
                  </a:schemeClr>
                </a:solidFill>
              </a:rPr>
              <a:t>Carbon-Neutral Growth</a:t>
            </a:r>
          </a:p>
        </p:txBody>
      </p:sp>
      <p:sp>
        <p:nvSpPr>
          <p:cNvPr id="20" name="Rectangle 19">
            <a:extLst>
              <a:ext uri="{FF2B5EF4-FFF2-40B4-BE49-F238E27FC236}">
                <a16:creationId xmlns:a16="http://schemas.microsoft.com/office/drawing/2014/main" id="{1AC1749D-BC0F-564E-9CDB-B2E8181F8042}"/>
              </a:ext>
            </a:extLst>
          </p:cNvPr>
          <p:cNvSpPr/>
          <p:nvPr/>
        </p:nvSpPr>
        <p:spPr>
          <a:xfrm>
            <a:off x="7890482" y="6067276"/>
            <a:ext cx="3690331" cy="531487"/>
          </a:xfrm>
          <a:prstGeom prst="rect">
            <a:avLst/>
          </a:prstGeom>
          <a:noFill/>
          <a:ln w="381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2000" dirty="0">
                <a:solidFill>
                  <a:schemeClr val="accent5">
                    <a:lumMod val="50000"/>
                  </a:schemeClr>
                </a:solidFill>
              </a:rPr>
              <a:t>Sustainable Datacentres</a:t>
            </a:r>
          </a:p>
        </p:txBody>
      </p:sp>
      <p:pic>
        <p:nvPicPr>
          <p:cNvPr id="21" name="Picture 20">
            <a:extLst>
              <a:ext uri="{FF2B5EF4-FFF2-40B4-BE49-F238E27FC236}">
                <a16:creationId xmlns:a16="http://schemas.microsoft.com/office/drawing/2014/main" id="{359C0CB9-E7B3-0C4A-A44C-938E31ACA8F4}"/>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462825" y="314113"/>
            <a:ext cx="1360241" cy="413513"/>
          </a:xfrm>
          <a:prstGeom prst="rect">
            <a:avLst/>
          </a:prstGeom>
        </p:spPr>
      </p:pic>
    </p:spTree>
    <p:extLst>
      <p:ext uri="{BB962C8B-B14F-4D97-AF65-F5344CB8AC3E}">
        <p14:creationId xmlns:p14="http://schemas.microsoft.com/office/powerpoint/2010/main" val="2274433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par>
                                <p:cTn id="30" presetID="9" presetClass="entr" presetSubtype="0" fill="hold" nodeType="withEffect">
                                  <p:stCondLst>
                                    <p:cond delay="0"/>
                                  </p:stCondLst>
                                  <p:childTnLst>
                                    <p:set>
                                      <p:cBhvr>
                                        <p:cTn id="31" dur="1" fill="hold">
                                          <p:stCondLst>
                                            <p:cond delay="0"/>
                                          </p:stCondLst>
                                        </p:cTn>
                                        <p:tgtEl>
                                          <p:spTgt spid="3076"/>
                                        </p:tgtEl>
                                        <p:attrNameLst>
                                          <p:attrName>style.visibility</p:attrName>
                                        </p:attrNameLst>
                                      </p:cBhvr>
                                      <p:to>
                                        <p:strVal val="visible"/>
                                      </p:to>
                                    </p:set>
                                    <p:animEffect transition="in" filter="dissolve">
                                      <p:cBhvr>
                                        <p:cTn id="32" dur="500"/>
                                        <p:tgtEl>
                                          <p:spTgt spid="307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074"/>
                                        </p:tgtEl>
                                        <p:attrNameLst>
                                          <p:attrName>style.visibility</p:attrName>
                                        </p:attrNameLst>
                                      </p:cBhvr>
                                      <p:to>
                                        <p:strVal val="visible"/>
                                      </p:to>
                                    </p:set>
                                    <p:animEffect transition="in" filter="dissolve">
                                      <p:cBhvr>
                                        <p:cTn id="40" dur="500"/>
                                        <p:tgtEl>
                                          <p:spTgt spid="307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4"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4DBB-4DDF-BA47-ACB5-FFFF987DC724}"/>
              </a:ext>
            </a:extLst>
          </p:cNvPr>
          <p:cNvSpPr>
            <a:spLocks noGrp="1"/>
          </p:cNvSpPr>
          <p:nvPr>
            <p:ph type="title"/>
          </p:nvPr>
        </p:nvSpPr>
        <p:spPr/>
        <p:txBody>
          <a:bodyPr/>
          <a:lstStyle/>
          <a:p>
            <a:r>
              <a:rPr lang="en-AE" dirty="0"/>
              <a:t>How much De-Carbonization was achieved by Virtualization?</a:t>
            </a:r>
          </a:p>
        </p:txBody>
      </p:sp>
      <p:pic>
        <p:nvPicPr>
          <p:cNvPr id="6" name="Picture 5">
            <a:extLst>
              <a:ext uri="{FF2B5EF4-FFF2-40B4-BE49-F238E27FC236}">
                <a16:creationId xmlns:a16="http://schemas.microsoft.com/office/drawing/2014/main" id="{3909846D-20E1-A849-BA16-6FFCE9FEF631}"/>
              </a:ext>
            </a:extLst>
          </p:cNvPr>
          <p:cNvPicPr>
            <a:picLocks noChangeAspect="1"/>
          </p:cNvPicPr>
          <p:nvPr/>
        </p:nvPicPr>
        <p:blipFill>
          <a:blip r:embed="rId2"/>
          <a:stretch>
            <a:fillRect/>
          </a:stretch>
        </p:blipFill>
        <p:spPr>
          <a:xfrm>
            <a:off x="1226342" y="793751"/>
            <a:ext cx="9736139" cy="5546751"/>
          </a:xfrm>
          <a:prstGeom prst="rect">
            <a:avLst/>
          </a:prstGeom>
        </p:spPr>
      </p:pic>
    </p:spTree>
    <p:extLst>
      <p:ext uri="{BB962C8B-B14F-4D97-AF65-F5344CB8AC3E}">
        <p14:creationId xmlns:p14="http://schemas.microsoft.com/office/powerpoint/2010/main" val="88220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4DBB-4DDF-BA47-ACB5-FFFF987DC724}"/>
              </a:ext>
            </a:extLst>
          </p:cNvPr>
          <p:cNvSpPr>
            <a:spLocks noGrp="1"/>
          </p:cNvSpPr>
          <p:nvPr>
            <p:ph type="title"/>
          </p:nvPr>
        </p:nvSpPr>
        <p:spPr/>
        <p:txBody>
          <a:bodyPr/>
          <a:lstStyle/>
          <a:p>
            <a:r>
              <a:rPr lang="en-AE" dirty="0"/>
              <a:t>Environmental Savings Dashboard</a:t>
            </a:r>
          </a:p>
        </p:txBody>
      </p:sp>
      <p:sp>
        <p:nvSpPr>
          <p:cNvPr id="3" name="Subtitle 2">
            <a:extLst>
              <a:ext uri="{FF2B5EF4-FFF2-40B4-BE49-F238E27FC236}">
                <a16:creationId xmlns:a16="http://schemas.microsoft.com/office/drawing/2014/main" id="{8767D15B-DF8D-044A-8719-BA60E0CED6F1}"/>
              </a:ext>
            </a:extLst>
          </p:cNvPr>
          <p:cNvSpPr>
            <a:spLocks noGrp="1"/>
          </p:cNvSpPr>
          <p:nvPr>
            <p:ph type="subTitle" idx="10"/>
          </p:nvPr>
        </p:nvSpPr>
        <p:spPr/>
        <p:txBody>
          <a:bodyPr/>
          <a:lstStyle/>
          <a:p>
            <a:endParaRPr lang="en-AE"/>
          </a:p>
        </p:txBody>
      </p:sp>
      <p:pic>
        <p:nvPicPr>
          <p:cNvPr id="4" name="Picture 3">
            <a:extLst>
              <a:ext uri="{FF2B5EF4-FFF2-40B4-BE49-F238E27FC236}">
                <a16:creationId xmlns:a16="http://schemas.microsoft.com/office/drawing/2014/main" id="{F7842688-306A-1C4C-8B9B-3DB426D0B8FE}"/>
              </a:ext>
            </a:extLst>
          </p:cNvPr>
          <p:cNvPicPr>
            <a:picLocks noChangeAspect="1"/>
          </p:cNvPicPr>
          <p:nvPr/>
        </p:nvPicPr>
        <p:blipFill>
          <a:blip r:embed="rId2"/>
          <a:stretch>
            <a:fillRect/>
          </a:stretch>
        </p:blipFill>
        <p:spPr>
          <a:xfrm>
            <a:off x="0" y="821536"/>
            <a:ext cx="12188825" cy="5446336"/>
          </a:xfrm>
          <a:prstGeom prst="rect">
            <a:avLst/>
          </a:prstGeom>
        </p:spPr>
      </p:pic>
    </p:spTree>
    <p:extLst>
      <p:ext uri="{BB962C8B-B14F-4D97-AF65-F5344CB8AC3E}">
        <p14:creationId xmlns:p14="http://schemas.microsoft.com/office/powerpoint/2010/main" val="2260622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4DBB-4DDF-BA47-ACB5-FFFF987DC724}"/>
              </a:ext>
            </a:extLst>
          </p:cNvPr>
          <p:cNvSpPr>
            <a:spLocks noGrp="1"/>
          </p:cNvSpPr>
          <p:nvPr>
            <p:ph type="title"/>
          </p:nvPr>
        </p:nvSpPr>
        <p:spPr>
          <a:xfrm>
            <a:off x="593910" y="263527"/>
            <a:ext cx="11001004" cy="381000"/>
          </a:xfrm>
        </p:spPr>
        <p:txBody>
          <a:bodyPr/>
          <a:lstStyle/>
          <a:p>
            <a:r>
              <a:rPr lang="en-AE" dirty="0"/>
              <a:t>Environmental Impact Dashboard – Power Wastage</a:t>
            </a:r>
          </a:p>
        </p:txBody>
      </p:sp>
      <p:pic>
        <p:nvPicPr>
          <p:cNvPr id="5" name="Picture 4">
            <a:extLst>
              <a:ext uri="{FF2B5EF4-FFF2-40B4-BE49-F238E27FC236}">
                <a16:creationId xmlns:a16="http://schemas.microsoft.com/office/drawing/2014/main" id="{04EE18EC-07B6-E64E-A3CC-2DD273A5C2E6}"/>
              </a:ext>
            </a:extLst>
          </p:cNvPr>
          <p:cNvPicPr>
            <a:picLocks noChangeAspect="1"/>
          </p:cNvPicPr>
          <p:nvPr/>
        </p:nvPicPr>
        <p:blipFill>
          <a:blip r:embed="rId2"/>
          <a:stretch>
            <a:fillRect/>
          </a:stretch>
        </p:blipFill>
        <p:spPr>
          <a:xfrm>
            <a:off x="1072447" y="793751"/>
            <a:ext cx="9597124" cy="5462529"/>
          </a:xfrm>
          <a:prstGeom prst="rect">
            <a:avLst/>
          </a:prstGeom>
        </p:spPr>
      </p:pic>
      <p:sp>
        <p:nvSpPr>
          <p:cNvPr id="6" name="Rounded Rectangle 5">
            <a:extLst>
              <a:ext uri="{FF2B5EF4-FFF2-40B4-BE49-F238E27FC236}">
                <a16:creationId xmlns:a16="http://schemas.microsoft.com/office/drawing/2014/main" id="{C22AFFA1-9DE5-6740-A534-89DE9A0CE79B}"/>
              </a:ext>
            </a:extLst>
          </p:cNvPr>
          <p:cNvSpPr/>
          <p:nvPr/>
        </p:nvSpPr>
        <p:spPr>
          <a:xfrm>
            <a:off x="10219705" y="1524000"/>
            <a:ext cx="1793346" cy="1236134"/>
          </a:xfrm>
          <a:prstGeom prst="round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600" dirty="0">
                <a:solidFill>
                  <a:srgbClr val="FFFF00"/>
                </a:solidFill>
              </a:rPr>
              <a:t>Identify Wasted Power from Idle VMs</a:t>
            </a:r>
          </a:p>
        </p:txBody>
      </p:sp>
      <p:sp>
        <p:nvSpPr>
          <p:cNvPr id="7" name="Rounded Rectangle 6">
            <a:extLst>
              <a:ext uri="{FF2B5EF4-FFF2-40B4-BE49-F238E27FC236}">
                <a16:creationId xmlns:a16="http://schemas.microsoft.com/office/drawing/2014/main" id="{ECCA661C-2F7A-2F44-A39E-5A0AA8F911DF}"/>
              </a:ext>
            </a:extLst>
          </p:cNvPr>
          <p:cNvSpPr/>
          <p:nvPr/>
        </p:nvSpPr>
        <p:spPr>
          <a:xfrm>
            <a:off x="175774" y="4472515"/>
            <a:ext cx="1793346" cy="1236134"/>
          </a:xfrm>
          <a:prstGeom prst="round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600" dirty="0">
                <a:solidFill>
                  <a:srgbClr val="FFFF00"/>
                </a:solidFill>
              </a:rPr>
              <a:t>Identify CO2 Emission from Idle VMs</a:t>
            </a:r>
          </a:p>
        </p:txBody>
      </p:sp>
      <p:sp>
        <p:nvSpPr>
          <p:cNvPr id="8" name="Rounded Rectangle 7">
            <a:extLst>
              <a:ext uri="{FF2B5EF4-FFF2-40B4-BE49-F238E27FC236}">
                <a16:creationId xmlns:a16="http://schemas.microsoft.com/office/drawing/2014/main" id="{05E611B1-4329-7D4E-8870-97DFB6295874}"/>
              </a:ext>
            </a:extLst>
          </p:cNvPr>
          <p:cNvSpPr/>
          <p:nvPr/>
        </p:nvSpPr>
        <p:spPr>
          <a:xfrm>
            <a:off x="10210089" y="4866394"/>
            <a:ext cx="1793346" cy="1389886"/>
          </a:xfrm>
          <a:prstGeom prst="round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600" dirty="0">
                <a:solidFill>
                  <a:srgbClr val="FFFF00"/>
                </a:solidFill>
              </a:rPr>
              <a:t>Count of trees to be planted to offset damage from Idle VMs</a:t>
            </a:r>
          </a:p>
        </p:txBody>
      </p:sp>
    </p:spTree>
    <p:extLst>
      <p:ext uri="{BB962C8B-B14F-4D97-AF65-F5344CB8AC3E}">
        <p14:creationId xmlns:p14="http://schemas.microsoft.com/office/powerpoint/2010/main" val="3467151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4DBB-4DDF-BA47-ACB5-FFFF987DC724}"/>
              </a:ext>
            </a:extLst>
          </p:cNvPr>
          <p:cNvSpPr>
            <a:spLocks noGrp="1"/>
          </p:cNvSpPr>
          <p:nvPr>
            <p:ph type="title"/>
          </p:nvPr>
        </p:nvSpPr>
        <p:spPr/>
        <p:txBody>
          <a:bodyPr/>
          <a:lstStyle/>
          <a:p>
            <a:r>
              <a:rPr lang="en-AE" dirty="0"/>
              <a:t>How much did Dubai Airports contribute to the Greener Planet?</a:t>
            </a:r>
          </a:p>
        </p:txBody>
      </p:sp>
      <p:sp>
        <p:nvSpPr>
          <p:cNvPr id="3" name="Subtitle 2">
            <a:extLst>
              <a:ext uri="{FF2B5EF4-FFF2-40B4-BE49-F238E27FC236}">
                <a16:creationId xmlns:a16="http://schemas.microsoft.com/office/drawing/2014/main" id="{8767D15B-DF8D-044A-8719-BA60E0CED6F1}"/>
              </a:ext>
            </a:extLst>
          </p:cNvPr>
          <p:cNvSpPr>
            <a:spLocks noGrp="1"/>
          </p:cNvSpPr>
          <p:nvPr>
            <p:ph type="subTitle" idx="10"/>
          </p:nvPr>
        </p:nvSpPr>
        <p:spPr/>
        <p:txBody>
          <a:bodyPr/>
          <a:lstStyle/>
          <a:p>
            <a:r>
              <a:rPr lang="en-AE" dirty="0"/>
              <a:t>Assessing Carbon emission savings</a:t>
            </a:r>
          </a:p>
        </p:txBody>
      </p:sp>
      <p:pic>
        <p:nvPicPr>
          <p:cNvPr id="5" name="Picture 4">
            <a:extLst>
              <a:ext uri="{FF2B5EF4-FFF2-40B4-BE49-F238E27FC236}">
                <a16:creationId xmlns:a16="http://schemas.microsoft.com/office/drawing/2014/main" id="{576247D5-CC63-B04D-A18B-F332831A8AC3}"/>
              </a:ext>
            </a:extLst>
          </p:cNvPr>
          <p:cNvPicPr>
            <a:picLocks noChangeAspect="1"/>
          </p:cNvPicPr>
          <p:nvPr/>
        </p:nvPicPr>
        <p:blipFill>
          <a:blip r:embed="rId3"/>
          <a:stretch>
            <a:fillRect/>
          </a:stretch>
        </p:blipFill>
        <p:spPr>
          <a:xfrm>
            <a:off x="579809" y="1394019"/>
            <a:ext cx="7699079" cy="4619447"/>
          </a:xfrm>
          <a:prstGeom prst="rect">
            <a:avLst/>
          </a:prstGeom>
        </p:spPr>
      </p:pic>
      <p:sp>
        <p:nvSpPr>
          <p:cNvPr id="6" name="Oval 5">
            <a:extLst>
              <a:ext uri="{FF2B5EF4-FFF2-40B4-BE49-F238E27FC236}">
                <a16:creationId xmlns:a16="http://schemas.microsoft.com/office/drawing/2014/main" id="{FA75DF29-9BB0-AB47-A1F9-45ABBFC4B380}"/>
              </a:ext>
            </a:extLst>
          </p:cNvPr>
          <p:cNvSpPr/>
          <p:nvPr/>
        </p:nvSpPr>
        <p:spPr>
          <a:xfrm>
            <a:off x="8740263" y="1128197"/>
            <a:ext cx="2815289" cy="2582561"/>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6600" dirty="0">
                <a:solidFill>
                  <a:srgbClr val="FFFF00"/>
                </a:solidFill>
              </a:rPr>
              <a:t>4149</a:t>
            </a:r>
          </a:p>
          <a:p>
            <a:pPr algn="ctr">
              <a:spcAft>
                <a:spcPts val="600"/>
              </a:spcAft>
            </a:pPr>
            <a:r>
              <a:rPr lang="en-AE" dirty="0">
                <a:solidFill>
                  <a:srgbClr val="FFFF00"/>
                </a:solidFill>
              </a:rPr>
              <a:t>Tonnes</a:t>
            </a:r>
            <a:r>
              <a:rPr lang="en-AE" sz="1200" dirty="0">
                <a:solidFill>
                  <a:srgbClr val="FFFF00"/>
                </a:solidFill>
              </a:rPr>
              <a:t> </a:t>
            </a:r>
          </a:p>
        </p:txBody>
      </p:sp>
      <p:sp>
        <p:nvSpPr>
          <p:cNvPr id="7" name="Rounded Rectangle 6">
            <a:extLst>
              <a:ext uri="{FF2B5EF4-FFF2-40B4-BE49-F238E27FC236}">
                <a16:creationId xmlns:a16="http://schemas.microsoft.com/office/drawing/2014/main" id="{728421A4-9C1D-6C40-8F4C-E48E4A5E87C7}"/>
              </a:ext>
            </a:extLst>
          </p:cNvPr>
          <p:cNvSpPr/>
          <p:nvPr/>
        </p:nvSpPr>
        <p:spPr>
          <a:xfrm>
            <a:off x="8512093" y="3976580"/>
            <a:ext cx="3325091" cy="831272"/>
          </a:xfrm>
          <a:prstGeom prst="roundRect">
            <a:avLst/>
          </a:prstGeom>
          <a:noFill/>
          <a:ln w="571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b="1" dirty="0">
                <a:solidFill>
                  <a:srgbClr val="214D19"/>
                </a:solidFill>
              </a:rPr>
              <a:t>Carbon Emissions avoided since 2016*</a:t>
            </a:r>
          </a:p>
        </p:txBody>
      </p:sp>
      <p:sp>
        <p:nvSpPr>
          <p:cNvPr id="8" name="TextBox 7">
            <a:extLst>
              <a:ext uri="{FF2B5EF4-FFF2-40B4-BE49-F238E27FC236}">
                <a16:creationId xmlns:a16="http://schemas.microsoft.com/office/drawing/2014/main" id="{94059125-1511-504E-B7C8-4EB31533C420}"/>
              </a:ext>
            </a:extLst>
          </p:cNvPr>
          <p:cNvSpPr txBox="1"/>
          <p:nvPr/>
        </p:nvSpPr>
        <p:spPr>
          <a:xfrm>
            <a:off x="8435040" y="5036722"/>
            <a:ext cx="3753785" cy="814390"/>
          </a:xfrm>
          <a:prstGeom prst="rect">
            <a:avLst/>
          </a:prstGeom>
          <a:noFill/>
        </p:spPr>
        <p:txBody>
          <a:bodyPr wrap="square" lIns="0" tIns="0" rIns="0" bIns="0" rtlCol="0">
            <a:spAutoFit/>
          </a:bodyPr>
          <a:lstStyle/>
          <a:p>
            <a:pPr algn="l">
              <a:lnSpc>
                <a:spcPct val="130000"/>
              </a:lnSpc>
            </a:pPr>
            <a:r>
              <a:rPr lang="en-AE" sz="1400" dirty="0">
                <a:solidFill>
                  <a:schemeClr val="tx2"/>
                </a:solidFill>
              </a:rPr>
              <a:t>*Assuming power consumption of a low range server as  0.1 KW per physical server if not virtualized</a:t>
            </a:r>
          </a:p>
        </p:txBody>
      </p:sp>
      <p:sp>
        <p:nvSpPr>
          <p:cNvPr id="10" name="TextBox 9">
            <a:extLst>
              <a:ext uri="{FF2B5EF4-FFF2-40B4-BE49-F238E27FC236}">
                <a16:creationId xmlns:a16="http://schemas.microsoft.com/office/drawing/2014/main" id="{79D3C62D-BEF1-1D41-9F44-6C5121430936}"/>
              </a:ext>
            </a:extLst>
          </p:cNvPr>
          <p:cNvSpPr txBox="1"/>
          <p:nvPr/>
        </p:nvSpPr>
        <p:spPr>
          <a:xfrm>
            <a:off x="3241351" y="6133816"/>
            <a:ext cx="8314201" cy="534313"/>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a:lnSpc>
                <a:spcPct val="130000"/>
              </a:lnSpc>
            </a:pPr>
            <a:r>
              <a:rPr lang="en-AE" sz="1400" dirty="0">
                <a:solidFill>
                  <a:schemeClr val="tx2"/>
                </a:solidFill>
              </a:rPr>
              <a:t>Above calculation considers only compute virtualization and actual savings could be lot more considering lesser cooling and datacentre space required after virtualization </a:t>
            </a:r>
          </a:p>
        </p:txBody>
      </p:sp>
      <p:sp>
        <p:nvSpPr>
          <p:cNvPr id="4" name="Pentagon 3">
            <a:extLst>
              <a:ext uri="{FF2B5EF4-FFF2-40B4-BE49-F238E27FC236}">
                <a16:creationId xmlns:a16="http://schemas.microsoft.com/office/drawing/2014/main" id="{6D8A34B3-7BD9-D7FD-FDEC-455E2357351E}"/>
              </a:ext>
            </a:extLst>
          </p:cNvPr>
          <p:cNvSpPr/>
          <p:nvPr/>
        </p:nvSpPr>
        <p:spPr>
          <a:xfrm rot="19780146">
            <a:off x="116615" y="2687352"/>
            <a:ext cx="2397211" cy="642551"/>
          </a:xfrm>
          <a:prstGeom prst="homePlat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200" b="1" i="1" dirty="0">
                <a:solidFill>
                  <a:schemeClr val="accent6">
                    <a:lumMod val="50000"/>
                  </a:schemeClr>
                </a:solidFill>
              </a:rPr>
              <a:t>From V</a:t>
            </a:r>
            <a:r>
              <a:rPr lang="en-US" sz="1200" b="1" i="1" dirty="0">
                <a:solidFill>
                  <a:schemeClr val="accent6">
                    <a:lumMod val="50000"/>
                  </a:schemeClr>
                </a:solidFill>
              </a:rPr>
              <a:t>M</a:t>
            </a:r>
            <a:r>
              <a:rPr lang="en-AE" sz="1200" b="1" i="1" dirty="0">
                <a:solidFill>
                  <a:schemeClr val="accent6">
                    <a:lumMod val="50000"/>
                  </a:schemeClr>
                </a:solidFill>
              </a:rPr>
              <a:t>world 2021 Breakout Session IC2257 </a:t>
            </a:r>
          </a:p>
        </p:txBody>
      </p:sp>
    </p:spTree>
    <p:extLst>
      <p:ext uri="{BB962C8B-B14F-4D97-AF65-F5344CB8AC3E}">
        <p14:creationId xmlns:p14="http://schemas.microsoft.com/office/powerpoint/2010/main" val="3293562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4DBB-4DDF-BA47-ACB5-FFFF987DC724}"/>
              </a:ext>
            </a:extLst>
          </p:cNvPr>
          <p:cNvSpPr>
            <a:spLocks noGrp="1"/>
          </p:cNvSpPr>
          <p:nvPr>
            <p:ph type="title"/>
          </p:nvPr>
        </p:nvSpPr>
        <p:spPr/>
        <p:txBody>
          <a:bodyPr/>
          <a:lstStyle/>
          <a:p>
            <a:r>
              <a:rPr lang="en-AE" dirty="0"/>
              <a:t>Recipe of Success</a:t>
            </a:r>
          </a:p>
        </p:txBody>
      </p:sp>
      <p:sp>
        <p:nvSpPr>
          <p:cNvPr id="3" name="Subtitle 2">
            <a:extLst>
              <a:ext uri="{FF2B5EF4-FFF2-40B4-BE49-F238E27FC236}">
                <a16:creationId xmlns:a16="http://schemas.microsoft.com/office/drawing/2014/main" id="{8767D15B-DF8D-044A-8719-BA60E0CED6F1}"/>
              </a:ext>
            </a:extLst>
          </p:cNvPr>
          <p:cNvSpPr>
            <a:spLocks noGrp="1"/>
          </p:cNvSpPr>
          <p:nvPr>
            <p:ph type="subTitle" idx="10"/>
          </p:nvPr>
        </p:nvSpPr>
        <p:spPr/>
        <p:txBody>
          <a:bodyPr/>
          <a:lstStyle/>
          <a:p>
            <a:r>
              <a:rPr lang="en-AE" dirty="0"/>
              <a:t>Sustainable Datacentres at Dubai Airports </a:t>
            </a:r>
          </a:p>
        </p:txBody>
      </p:sp>
      <p:pic>
        <p:nvPicPr>
          <p:cNvPr id="5" name="Picture 4">
            <a:extLst>
              <a:ext uri="{FF2B5EF4-FFF2-40B4-BE49-F238E27FC236}">
                <a16:creationId xmlns:a16="http://schemas.microsoft.com/office/drawing/2014/main" id="{0F1CFAE4-9CF9-784A-A52C-8C011E3D61C9}"/>
              </a:ext>
            </a:extLst>
          </p:cNvPr>
          <p:cNvPicPr>
            <a:picLocks noChangeAspect="1"/>
          </p:cNvPicPr>
          <p:nvPr/>
        </p:nvPicPr>
        <p:blipFill>
          <a:blip r:embed="rId3"/>
          <a:stretch>
            <a:fillRect/>
          </a:stretch>
        </p:blipFill>
        <p:spPr>
          <a:xfrm>
            <a:off x="993847" y="2496935"/>
            <a:ext cx="1419177" cy="1374828"/>
          </a:xfrm>
          <a:prstGeom prst="rect">
            <a:avLst/>
          </a:prstGeom>
        </p:spPr>
      </p:pic>
      <p:pic>
        <p:nvPicPr>
          <p:cNvPr id="6" name="Picture 5">
            <a:extLst>
              <a:ext uri="{FF2B5EF4-FFF2-40B4-BE49-F238E27FC236}">
                <a16:creationId xmlns:a16="http://schemas.microsoft.com/office/drawing/2014/main" id="{B356CDEE-C2BE-1A44-9994-F72E7FAE7FC2}"/>
              </a:ext>
            </a:extLst>
          </p:cNvPr>
          <p:cNvPicPr>
            <a:picLocks noChangeAspect="1"/>
          </p:cNvPicPr>
          <p:nvPr/>
        </p:nvPicPr>
        <p:blipFill>
          <a:blip r:embed="rId4"/>
          <a:stretch>
            <a:fillRect/>
          </a:stretch>
        </p:blipFill>
        <p:spPr>
          <a:xfrm>
            <a:off x="3423263" y="2466186"/>
            <a:ext cx="1364223" cy="1336095"/>
          </a:xfrm>
          <a:prstGeom prst="rect">
            <a:avLst/>
          </a:prstGeom>
        </p:spPr>
      </p:pic>
      <p:pic>
        <p:nvPicPr>
          <p:cNvPr id="7" name="Picture 6">
            <a:extLst>
              <a:ext uri="{FF2B5EF4-FFF2-40B4-BE49-F238E27FC236}">
                <a16:creationId xmlns:a16="http://schemas.microsoft.com/office/drawing/2014/main" id="{0092FBEB-F3B2-234D-B125-5EA569A66B34}"/>
              </a:ext>
            </a:extLst>
          </p:cNvPr>
          <p:cNvPicPr>
            <a:picLocks noChangeAspect="1"/>
          </p:cNvPicPr>
          <p:nvPr/>
        </p:nvPicPr>
        <p:blipFill>
          <a:blip r:embed="rId5"/>
          <a:stretch>
            <a:fillRect/>
          </a:stretch>
        </p:blipFill>
        <p:spPr>
          <a:xfrm>
            <a:off x="9495134" y="2496935"/>
            <a:ext cx="2499930" cy="1282859"/>
          </a:xfrm>
          <a:prstGeom prst="rect">
            <a:avLst/>
          </a:prstGeom>
        </p:spPr>
      </p:pic>
      <p:pic>
        <p:nvPicPr>
          <p:cNvPr id="2050" name="Picture 2" descr="10 Tips for Selecting a Green Data Center Partner | Data Center Knowledge">
            <a:extLst>
              <a:ext uri="{FF2B5EF4-FFF2-40B4-BE49-F238E27FC236}">
                <a16:creationId xmlns:a16="http://schemas.microsoft.com/office/drawing/2014/main" id="{7EDABCBD-E308-3B42-B4D7-234407D2A1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73" y="2535667"/>
            <a:ext cx="2573222" cy="1336096"/>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FE7C2366-10BA-4147-A292-DFFE2B266EBE}"/>
              </a:ext>
            </a:extLst>
          </p:cNvPr>
          <p:cNvSpPr/>
          <p:nvPr/>
        </p:nvSpPr>
        <p:spPr>
          <a:xfrm>
            <a:off x="892981" y="1684478"/>
            <a:ext cx="1620908" cy="788615"/>
          </a:xfrm>
          <a:prstGeom prst="round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200" dirty="0">
                <a:solidFill>
                  <a:schemeClr val="bg1"/>
                </a:solidFill>
              </a:rPr>
              <a:t>Compute Virtualization</a:t>
            </a:r>
          </a:p>
        </p:txBody>
      </p:sp>
      <p:sp>
        <p:nvSpPr>
          <p:cNvPr id="11" name="Rounded Rectangle 10">
            <a:extLst>
              <a:ext uri="{FF2B5EF4-FFF2-40B4-BE49-F238E27FC236}">
                <a16:creationId xmlns:a16="http://schemas.microsoft.com/office/drawing/2014/main" id="{685CD699-848D-9046-855A-C7CAD9A8BC64}"/>
              </a:ext>
            </a:extLst>
          </p:cNvPr>
          <p:cNvSpPr/>
          <p:nvPr/>
        </p:nvSpPr>
        <p:spPr>
          <a:xfrm>
            <a:off x="3294920" y="1677570"/>
            <a:ext cx="1620908" cy="788615"/>
          </a:xfrm>
          <a:prstGeom prst="round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200" dirty="0">
                <a:solidFill>
                  <a:schemeClr val="bg1"/>
                </a:solidFill>
              </a:rPr>
              <a:t>Storage Virtualization</a:t>
            </a:r>
          </a:p>
        </p:txBody>
      </p:sp>
      <p:sp>
        <p:nvSpPr>
          <p:cNvPr id="12" name="Rounded Rectangle 11">
            <a:extLst>
              <a:ext uri="{FF2B5EF4-FFF2-40B4-BE49-F238E27FC236}">
                <a16:creationId xmlns:a16="http://schemas.microsoft.com/office/drawing/2014/main" id="{176DDFFC-BE40-C94D-872D-8A18A00BB45C}"/>
              </a:ext>
            </a:extLst>
          </p:cNvPr>
          <p:cNvSpPr/>
          <p:nvPr/>
        </p:nvSpPr>
        <p:spPr>
          <a:xfrm>
            <a:off x="6435810" y="1684478"/>
            <a:ext cx="1884548" cy="788615"/>
          </a:xfrm>
          <a:prstGeom prst="round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200" dirty="0">
                <a:solidFill>
                  <a:schemeClr val="bg1"/>
                </a:solidFill>
              </a:rPr>
              <a:t>Energy Efficient Modular datacentre</a:t>
            </a:r>
          </a:p>
        </p:txBody>
      </p:sp>
      <p:sp>
        <p:nvSpPr>
          <p:cNvPr id="13" name="Rounded Rectangle 12">
            <a:extLst>
              <a:ext uri="{FF2B5EF4-FFF2-40B4-BE49-F238E27FC236}">
                <a16:creationId xmlns:a16="http://schemas.microsoft.com/office/drawing/2014/main" id="{76AF4A02-0BA1-F04C-AD8B-7D50645228A9}"/>
              </a:ext>
            </a:extLst>
          </p:cNvPr>
          <p:cNvSpPr/>
          <p:nvPr/>
        </p:nvSpPr>
        <p:spPr>
          <a:xfrm>
            <a:off x="9934645" y="1672954"/>
            <a:ext cx="1620908" cy="788615"/>
          </a:xfrm>
          <a:prstGeom prst="round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200" dirty="0">
                <a:solidFill>
                  <a:schemeClr val="bg1"/>
                </a:solidFill>
              </a:rPr>
              <a:t>Network Virtualization</a:t>
            </a:r>
          </a:p>
        </p:txBody>
      </p:sp>
      <p:sp>
        <p:nvSpPr>
          <p:cNvPr id="10" name="Right Arrow 9">
            <a:extLst>
              <a:ext uri="{FF2B5EF4-FFF2-40B4-BE49-F238E27FC236}">
                <a16:creationId xmlns:a16="http://schemas.microsoft.com/office/drawing/2014/main" id="{DEAD601C-F2A6-214B-8491-1BF6A76D3A9D}"/>
              </a:ext>
            </a:extLst>
          </p:cNvPr>
          <p:cNvSpPr/>
          <p:nvPr/>
        </p:nvSpPr>
        <p:spPr>
          <a:xfrm>
            <a:off x="892982" y="4432468"/>
            <a:ext cx="4043466" cy="247742"/>
          </a:xfrm>
          <a:prstGeom prst="rightArrow">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16" name="Right Arrow 15">
            <a:extLst>
              <a:ext uri="{FF2B5EF4-FFF2-40B4-BE49-F238E27FC236}">
                <a16:creationId xmlns:a16="http://schemas.microsoft.com/office/drawing/2014/main" id="{65951E1B-1FB0-F04D-99FC-1BF61124907A}"/>
              </a:ext>
            </a:extLst>
          </p:cNvPr>
          <p:cNvSpPr/>
          <p:nvPr/>
        </p:nvSpPr>
        <p:spPr>
          <a:xfrm>
            <a:off x="8055972" y="4432468"/>
            <a:ext cx="3893418" cy="247742"/>
          </a:xfrm>
          <a:prstGeom prst="rightArrow">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14" name="TextBox 13">
            <a:extLst>
              <a:ext uri="{FF2B5EF4-FFF2-40B4-BE49-F238E27FC236}">
                <a16:creationId xmlns:a16="http://schemas.microsoft.com/office/drawing/2014/main" id="{F641FB85-6654-B54A-B1A1-43A2CCF7FA4B}"/>
              </a:ext>
            </a:extLst>
          </p:cNvPr>
          <p:cNvSpPr txBox="1"/>
          <p:nvPr/>
        </p:nvSpPr>
        <p:spPr>
          <a:xfrm>
            <a:off x="1400647" y="4081205"/>
            <a:ext cx="3367365" cy="290529"/>
          </a:xfrm>
          <a:prstGeom prst="rect">
            <a:avLst/>
          </a:prstGeom>
          <a:noFill/>
        </p:spPr>
        <p:txBody>
          <a:bodyPr wrap="square" lIns="0" tIns="0" rIns="0" bIns="0" rtlCol="0">
            <a:spAutoFit/>
          </a:bodyPr>
          <a:lstStyle/>
          <a:p>
            <a:pPr algn="l">
              <a:lnSpc>
                <a:spcPct val="130000"/>
              </a:lnSpc>
            </a:pPr>
            <a:r>
              <a:rPr lang="en-AE" sz="1600" dirty="0">
                <a:solidFill>
                  <a:schemeClr val="tx2"/>
                </a:solidFill>
              </a:rPr>
              <a:t>Tracking Carbon Emissions</a:t>
            </a:r>
          </a:p>
        </p:txBody>
      </p:sp>
      <p:sp>
        <p:nvSpPr>
          <p:cNvPr id="18" name="TextBox 17">
            <a:extLst>
              <a:ext uri="{FF2B5EF4-FFF2-40B4-BE49-F238E27FC236}">
                <a16:creationId xmlns:a16="http://schemas.microsoft.com/office/drawing/2014/main" id="{13AB6031-5036-A54D-AB85-A379E0697BB6}"/>
              </a:ext>
            </a:extLst>
          </p:cNvPr>
          <p:cNvSpPr txBox="1"/>
          <p:nvPr/>
        </p:nvSpPr>
        <p:spPr>
          <a:xfrm>
            <a:off x="8664695" y="4107528"/>
            <a:ext cx="3367365" cy="290529"/>
          </a:xfrm>
          <a:prstGeom prst="rect">
            <a:avLst/>
          </a:prstGeom>
          <a:noFill/>
        </p:spPr>
        <p:txBody>
          <a:bodyPr wrap="square" lIns="0" tIns="0" rIns="0" bIns="0" rtlCol="0">
            <a:spAutoFit/>
          </a:bodyPr>
          <a:lstStyle/>
          <a:p>
            <a:pPr algn="l">
              <a:lnSpc>
                <a:spcPct val="130000"/>
              </a:lnSpc>
            </a:pPr>
            <a:r>
              <a:rPr lang="en-AE" sz="1600" dirty="0">
                <a:solidFill>
                  <a:schemeClr val="tx2"/>
                </a:solidFill>
              </a:rPr>
              <a:t>Tracking Sustainability Metrics</a:t>
            </a:r>
          </a:p>
        </p:txBody>
      </p:sp>
      <p:sp>
        <p:nvSpPr>
          <p:cNvPr id="20" name="Right Arrow 19">
            <a:extLst>
              <a:ext uri="{FF2B5EF4-FFF2-40B4-BE49-F238E27FC236}">
                <a16:creationId xmlns:a16="http://schemas.microsoft.com/office/drawing/2014/main" id="{585BA772-19BA-204D-B416-04FFC4196F1C}"/>
              </a:ext>
            </a:extLst>
          </p:cNvPr>
          <p:cNvSpPr/>
          <p:nvPr/>
        </p:nvSpPr>
        <p:spPr>
          <a:xfrm>
            <a:off x="892981" y="5586298"/>
            <a:ext cx="4043466" cy="288811"/>
          </a:xfrm>
          <a:prstGeom prst="rightArrow">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21" name="Right Arrow 20">
            <a:extLst>
              <a:ext uri="{FF2B5EF4-FFF2-40B4-BE49-F238E27FC236}">
                <a16:creationId xmlns:a16="http://schemas.microsoft.com/office/drawing/2014/main" id="{F23C7991-A823-534D-892A-4FBFAEF40D3D}"/>
              </a:ext>
            </a:extLst>
          </p:cNvPr>
          <p:cNvSpPr/>
          <p:nvPr/>
        </p:nvSpPr>
        <p:spPr>
          <a:xfrm>
            <a:off x="8605148" y="5564678"/>
            <a:ext cx="3344242" cy="247742"/>
          </a:xfrm>
          <a:prstGeom prst="rightArrow">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22" name="TextBox 21">
            <a:extLst>
              <a:ext uri="{FF2B5EF4-FFF2-40B4-BE49-F238E27FC236}">
                <a16:creationId xmlns:a16="http://schemas.microsoft.com/office/drawing/2014/main" id="{4FB01112-B930-5140-AABC-DF14F6855B91}"/>
              </a:ext>
            </a:extLst>
          </p:cNvPr>
          <p:cNvSpPr txBox="1"/>
          <p:nvPr/>
        </p:nvSpPr>
        <p:spPr>
          <a:xfrm>
            <a:off x="8799325" y="5240915"/>
            <a:ext cx="3367365" cy="290529"/>
          </a:xfrm>
          <a:prstGeom prst="rect">
            <a:avLst/>
          </a:prstGeom>
          <a:noFill/>
        </p:spPr>
        <p:txBody>
          <a:bodyPr wrap="square" lIns="0" tIns="0" rIns="0" bIns="0" rtlCol="0">
            <a:spAutoFit/>
          </a:bodyPr>
          <a:lstStyle/>
          <a:p>
            <a:pPr algn="l">
              <a:lnSpc>
                <a:spcPct val="130000"/>
              </a:lnSpc>
            </a:pPr>
            <a:r>
              <a:rPr lang="en-AE" sz="1600" dirty="0">
                <a:solidFill>
                  <a:schemeClr val="tx2"/>
                </a:solidFill>
              </a:rPr>
              <a:t>Trusted Advisor</a:t>
            </a:r>
          </a:p>
        </p:txBody>
      </p:sp>
      <p:sp>
        <p:nvSpPr>
          <p:cNvPr id="23" name="TextBox 22">
            <a:extLst>
              <a:ext uri="{FF2B5EF4-FFF2-40B4-BE49-F238E27FC236}">
                <a16:creationId xmlns:a16="http://schemas.microsoft.com/office/drawing/2014/main" id="{9A57EA8E-5CCD-ED41-9FE8-9B1BF1BB3ADD}"/>
              </a:ext>
            </a:extLst>
          </p:cNvPr>
          <p:cNvSpPr txBox="1"/>
          <p:nvPr/>
        </p:nvSpPr>
        <p:spPr>
          <a:xfrm>
            <a:off x="892981" y="5287939"/>
            <a:ext cx="3894505" cy="290529"/>
          </a:xfrm>
          <a:prstGeom prst="rect">
            <a:avLst/>
          </a:prstGeom>
          <a:noFill/>
        </p:spPr>
        <p:txBody>
          <a:bodyPr wrap="square" lIns="0" tIns="0" rIns="0" bIns="0" rtlCol="0">
            <a:spAutoFit/>
          </a:bodyPr>
          <a:lstStyle/>
          <a:p>
            <a:pPr algn="l">
              <a:lnSpc>
                <a:spcPct val="130000"/>
              </a:lnSpc>
            </a:pPr>
            <a:r>
              <a:rPr lang="en-AE" sz="1600" dirty="0">
                <a:solidFill>
                  <a:schemeClr val="tx2"/>
                </a:solidFill>
              </a:rPr>
              <a:t>Ensuring Success of Sustainability Goals</a:t>
            </a:r>
          </a:p>
        </p:txBody>
      </p:sp>
      <p:sp>
        <p:nvSpPr>
          <p:cNvPr id="17" name="Chevron 16">
            <a:extLst>
              <a:ext uri="{FF2B5EF4-FFF2-40B4-BE49-F238E27FC236}">
                <a16:creationId xmlns:a16="http://schemas.microsoft.com/office/drawing/2014/main" id="{1A46D97A-3AC4-1F48-ABD7-31C5A664BACE}"/>
              </a:ext>
            </a:extLst>
          </p:cNvPr>
          <p:cNvSpPr/>
          <p:nvPr/>
        </p:nvSpPr>
        <p:spPr>
          <a:xfrm>
            <a:off x="2847611" y="2739808"/>
            <a:ext cx="448236" cy="600618"/>
          </a:xfrm>
          <a:prstGeom prst="chevron">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25" name="Chevron 24">
            <a:extLst>
              <a:ext uri="{FF2B5EF4-FFF2-40B4-BE49-F238E27FC236}">
                <a16:creationId xmlns:a16="http://schemas.microsoft.com/office/drawing/2014/main" id="{60F8821A-1D38-DB44-88A0-00A622CC706B}"/>
              </a:ext>
            </a:extLst>
          </p:cNvPr>
          <p:cNvSpPr/>
          <p:nvPr/>
        </p:nvSpPr>
        <p:spPr>
          <a:xfrm>
            <a:off x="5246863" y="2739808"/>
            <a:ext cx="448236" cy="600618"/>
          </a:xfrm>
          <a:prstGeom prst="chevron">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26" name="Chevron 25">
            <a:extLst>
              <a:ext uri="{FF2B5EF4-FFF2-40B4-BE49-F238E27FC236}">
                <a16:creationId xmlns:a16="http://schemas.microsoft.com/office/drawing/2014/main" id="{DAB67307-49C7-7F49-8199-624ECB06734F}"/>
              </a:ext>
            </a:extLst>
          </p:cNvPr>
          <p:cNvSpPr/>
          <p:nvPr/>
        </p:nvSpPr>
        <p:spPr>
          <a:xfrm>
            <a:off x="9149430" y="2739808"/>
            <a:ext cx="448236" cy="600618"/>
          </a:xfrm>
          <a:prstGeom prst="chevron">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AE" sz="1200">
              <a:solidFill>
                <a:schemeClr val="bg1"/>
              </a:solidFill>
            </a:endParaRPr>
          </a:p>
        </p:txBody>
      </p:sp>
      <p:sp>
        <p:nvSpPr>
          <p:cNvPr id="4" name="Pentagon 3">
            <a:extLst>
              <a:ext uri="{FF2B5EF4-FFF2-40B4-BE49-F238E27FC236}">
                <a16:creationId xmlns:a16="http://schemas.microsoft.com/office/drawing/2014/main" id="{115044DB-BD8B-36EF-6420-D923340ADDE1}"/>
              </a:ext>
            </a:extLst>
          </p:cNvPr>
          <p:cNvSpPr/>
          <p:nvPr/>
        </p:nvSpPr>
        <p:spPr>
          <a:xfrm rot="19780146">
            <a:off x="8723367" y="524543"/>
            <a:ext cx="2397211" cy="642551"/>
          </a:xfrm>
          <a:prstGeom prst="homePlat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AE" sz="1200" b="1" i="1" dirty="0">
                <a:solidFill>
                  <a:schemeClr val="accent6">
                    <a:lumMod val="50000"/>
                  </a:schemeClr>
                </a:solidFill>
              </a:rPr>
              <a:t>From V</a:t>
            </a:r>
            <a:r>
              <a:rPr lang="en-US" sz="1200" b="1" i="1" dirty="0">
                <a:solidFill>
                  <a:schemeClr val="accent6">
                    <a:lumMod val="50000"/>
                  </a:schemeClr>
                </a:solidFill>
              </a:rPr>
              <a:t>M</a:t>
            </a:r>
            <a:r>
              <a:rPr lang="en-AE" sz="1200" b="1" i="1" dirty="0">
                <a:solidFill>
                  <a:schemeClr val="accent6">
                    <a:lumMod val="50000"/>
                  </a:schemeClr>
                </a:solidFill>
              </a:rPr>
              <a:t>world 2021 Breakout Session IC2257 </a:t>
            </a:r>
          </a:p>
        </p:txBody>
      </p:sp>
      <p:pic>
        <p:nvPicPr>
          <p:cNvPr id="8" name="Picture 7">
            <a:extLst>
              <a:ext uri="{FF2B5EF4-FFF2-40B4-BE49-F238E27FC236}">
                <a16:creationId xmlns:a16="http://schemas.microsoft.com/office/drawing/2014/main" id="{A043A2CB-04EA-563E-793B-5030BAE7FD26}"/>
              </a:ext>
            </a:extLst>
          </p:cNvPr>
          <p:cNvPicPr>
            <a:picLocks noChangeAspect="1"/>
          </p:cNvPicPr>
          <p:nvPr/>
        </p:nvPicPr>
        <p:blipFill>
          <a:blip r:embed="rId7"/>
          <a:stretch>
            <a:fillRect/>
          </a:stretch>
        </p:blipFill>
        <p:spPr>
          <a:xfrm>
            <a:off x="5040296" y="5287939"/>
            <a:ext cx="3427521" cy="651139"/>
          </a:xfrm>
          <a:prstGeom prst="rect">
            <a:avLst/>
          </a:prstGeom>
        </p:spPr>
      </p:pic>
      <p:pic>
        <p:nvPicPr>
          <p:cNvPr id="24" name="Picture 23">
            <a:extLst>
              <a:ext uri="{FF2B5EF4-FFF2-40B4-BE49-F238E27FC236}">
                <a16:creationId xmlns:a16="http://schemas.microsoft.com/office/drawing/2014/main" id="{B8A0227B-305F-E04F-0CE2-7BA97B46FCC4}"/>
              </a:ext>
            </a:extLst>
          </p:cNvPr>
          <p:cNvPicPr>
            <a:picLocks noChangeAspect="1"/>
          </p:cNvPicPr>
          <p:nvPr/>
        </p:nvPicPr>
        <p:blipFill>
          <a:blip r:embed="rId8"/>
          <a:stretch>
            <a:fillRect/>
          </a:stretch>
        </p:blipFill>
        <p:spPr>
          <a:xfrm>
            <a:off x="4936447" y="4073116"/>
            <a:ext cx="3486397" cy="772403"/>
          </a:xfrm>
          <a:prstGeom prst="rect">
            <a:avLst/>
          </a:prstGeom>
        </p:spPr>
      </p:pic>
    </p:spTree>
    <p:extLst>
      <p:ext uri="{BB962C8B-B14F-4D97-AF65-F5344CB8AC3E}">
        <p14:creationId xmlns:p14="http://schemas.microsoft.com/office/powerpoint/2010/main" val="1813874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4928-8C5E-2179-E077-E40A6AA98498}"/>
              </a:ext>
            </a:extLst>
          </p:cNvPr>
          <p:cNvSpPr>
            <a:spLocks noGrp="1"/>
          </p:cNvSpPr>
          <p:nvPr>
            <p:ph type="title"/>
          </p:nvPr>
        </p:nvSpPr>
        <p:spPr/>
        <p:txBody>
          <a:bodyPr/>
          <a:lstStyle/>
          <a:p>
            <a:r>
              <a:rPr lang="en-AE" dirty="0"/>
              <a:t>Driving on the Sustainability goals – Next Phase </a:t>
            </a:r>
          </a:p>
        </p:txBody>
      </p:sp>
      <p:sp>
        <p:nvSpPr>
          <p:cNvPr id="3" name="Subtitle 2">
            <a:extLst>
              <a:ext uri="{FF2B5EF4-FFF2-40B4-BE49-F238E27FC236}">
                <a16:creationId xmlns:a16="http://schemas.microsoft.com/office/drawing/2014/main" id="{DE368E02-AF93-0D4D-25C6-DC46D7B13F80}"/>
              </a:ext>
            </a:extLst>
          </p:cNvPr>
          <p:cNvSpPr>
            <a:spLocks noGrp="1"/>
          </p:cNvSpPr>
          <p:nvPr>
            <p:ph type="subTitle" idx="10"/>
          </p:nvPr>
        </p:nvSpPr>
        <p:spPr/>
        <p:txBody>
          <a:bodyPr/>
          <a:lstStyle/>
          <a:p>
            <a:r>
              <a:rPr lang="en-AE" dirty="0"/>
              <a:t>Hear at VMware E</a:t>
            </a:r>
            <a:r>
              <a:rPr lang="en-US" dirty="0"/>
              <a:t>x</a:t>
            </a:r>
            <a:r>
              <a:rPr lang="en-AE" dirty="0"/>
              <a:t>plore Barcelona 2023</a:t>
            </a:r>
          </a:p>
        </p:txBody>
      </p:sp>
      <p:pic>
        <p:nvPicPr>
          <p:cNvPr id="4" name="Picture 3">
            <a:extLst>
              <a:ext uri="{FF2B5EF4-FFF2-40B4-BE49-F238E27FC236}">
                <a16:creationId xmlns:a16="http://schemas.microsoft.com/office/drawing/2014/main" id="{F993BAC7-C915-D2A9-419B-FD5DDC9F764F}"/>
              </a:ext>
            </a:extLst>
          </p:cNvPr>
          <p:cNvPicPr>
            <a:picLocks noChangeAspect="1"/>
          </p:cNvPicPr>
          <p:nvPr/>
        </p:nvPicPr>
        <p:blipFill>
          <a:blip r:embed="rId2"/>
          <a:stretch>
            <a:fillRect/>
          </a:stretch>
        </p:blipFill>
        <p:spPr>
          <a:xfrm>
            <a:off x="4416425" y="1740606"/>
            <a:ext cx="7772400" cy="3631154"/>
          </a:xfrm>
          <a:prstGeom prst="rect">
            <a:avLst/>
          </a:prstGeom>
        </p:spPr>
      </p:pic>
      <p:pic>
        <p:nvPicPr>
          <p:cNvPr id="5" name="Picture 4">
            <a:extLst>
              <a:ext uri="{FF2B5EF4-FFF2-40B4-BE49-F238E27FC236}">
                <a16:creationId xmlns:a16="http://schemas.microsoft.com/office/drawing/2014/main" id="{AF1D4B94-E899-AE41-B7F0-BC46660B03B4}"/>
              </a:ext>
            </a:extLst>
          </p:cNvPr>
          <p:cNvPicPr>
            <a:picLocks noChangeAspect="1"/>
          </p:cNvPicPr>
          <p:nvPr/>
        </p:nvPicPr>
        <p:blipFill>
          <a:blip r:embed="rId3"/>
          <a:stretch>
            <a:fillRect/>
          </a:stretch>
        </p:blipFill>
        <p:spPr>
          <a:xfrm>
            <a:off x="419747" y="2559135"/>
            <a:ext cx="3996678" cy="1994096"/>
          </a:xfrm>
          <a:prstGeom prst="rect">
            <a:avLst/>
          </a:prstGeom>
        </p:spPr>
      </p:pic>
    </p:spTree>
    <p:extLst>
      <p:ext uri="{BB962C8B-B14F-4D97-AF65-F5344CB8AC3E}">
        <p14:creationId xmlns:p14="http://schemas.microsoft.com/office/powerpoint/2010/main" val="342021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HG accounting - corporate greenhouse gas footprinting | South Pole">
            <a:extLst>
              <a:ext uri="{FF2B5EF4-FFF2-40B4-BE49-F238E27FC236}">
                <a16:creationId xmlns:a16="http://schemas.microsoft.com/office/drawing/2014/main" id="{D63644B8-18C1-2751-FFB6-8CB5333ED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72"/>
          <a:stretch/>
        </p:blipFill>
        <p:spPr bwMode="auto">
          <a:xfrm>
            <a:off x="0" y="-16945"/>
            <a:ext cx="12188825" cy="63597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C228B1F-39FC-921E-6E86-B1AD98020232}"/>
              </a:ext>
            </a:extLst>
          </p:cNvPr>
          <p:cNvSpPr/>
          <p:nvPr/>
        </p:nvSpPr>
        <p:spPr>
          <a:xfrm>
            <a:off x="454970" y="515186"/>
            <a:ext cx="3398891" cy="889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7BBD4887-B18C-7FAD-4252-429F459D5B26}"/>
              </a:ext>
            </a:extLst>
          </p:cNvPr>
          <p:cNvSpPr>
            <a:spLocks noGrp="1"/>
          </p:cNvSpPr>
          <p:nvPr>
            <p:ph type="title"/>
          </p:nvPr>
        </p:nvSpPr>
        <p:spPr/>
        <p:txBody>
          <a:bodyPr/>
          <a:lstStyle/>
          <a:p>
            <a:r>
              <a:rPr lang="en-US" dirty="0"/>
              <a:t>Methodology</a:t>
            </a:r>
          </a:p>
        </p:txBody>
      </p:sp>
      <p:sp>
        <p:nvSpPr>
          <p:cNvPr id="3" name="Subtitle 2">
            <a:extLst>
              <a:ext uri="{FF2B5EF4-FFF2-40B4-BE49-F238E27FC236}">
                <a16:creationId xmlns:a16="http://schemas.microsoft.com/office/drawing/2014/main" id="{FA1CF3AB-D187-61BE-8BA9-45C760B1B4F2}"/>
              </a:ext>
            </a:extLst>
          </p:cNvPr>
          <p:cNvSpPr>
            <a:spLocks noGrp="1"/>
          </p:cNvSpPr>
          <p:nvPr>
            <p:ph type="subTitle" idx="10"/>
          </p:nvPr>
        </p:nvSpPr>
        <p:spPr/>
        <p:txBody>
          <a:bodyPr/>
          <a:lstStyle/>
          <a:p>
            <a:r>
              <a:rPr lang="fr-FR" dirty="0"/>
              <a:t>The GHG Protocol</a:t>
            </a:r>
          </a:p>
        </p:txBody>
      </p:sp>
    </p:spTree>
    <p:extLst>
      <p:ext uri="{BB962C8B-B14F-4D97-AF65-F5344CB8AC3E}">
        <p14:creationId xmlns:p14="http://schemas.microsoft.com/office/powerpoint/2010/main" val="216814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8E22-AD2C-0D49-8333-D490BC3195EC}"/>
              </a:ext>
            </a:extLst>
          </p:cNvPr>
          <p:cNvSpPr>
            <a:spLocks noGrp="1"/>
          </p:cNvSpPr>
          <p:nvPr>
            <p:ph type="title"/>
          </p:nvPr>
        </p:nvSpPr>
        <p:spPr/>
        <p:txBody>
          <a:bodyPr/>
          <a:lstStyle/>
          <a:p>
            <a:r>
              <a:rPr lang="en-AE" dirty="0"/>
              <a:t>Sustainability 2.0 in Aria Operations 8.12</a:t>
            </a:r>
          </a:p>
        </p:txBody>
      </p:sp>
      <p:graphicFrame>
        <p:nvGraphicFramePr>
          <p:cNvPr id="10" name="Table 10">
            <a:extLst>
              <a:ext uri="{FF2B5EF4-FFF2-40B4-BE49-F238E27FC236}">
                <a16:creationId xmlns:a16="http://schemas.microsoft.com/office/drawing/2014/main" id="{6D4AA820-0A92-4747-B24A-5951E85DD0A3}"/>
              </a:ext>
            </a:extLst>
          </p:cNvPr>
          <p:cNvGraphicFramePr>
            <a:graphicFrameLocks noGrp="1"/>
          </p:cNvGraphicFramePr>
          <p:nvPr/>
        </p:nvGraphicFramePr>
        <p:xfrm>
          <a:off x="890783" y="1213162"/>
          <a:ext cx="10366852" cy="1797326"/>
        </p:xfrm>
        <a:graphic>
          <a:graphicData uri="http://schemas.openxmlformats.org/drawingml/2006/table">
            <a:tbl>
              <a:tblPr firstRow="1" bandRow="1">
                <a:tableStyleId>{5C22544A-7EE6-4342-B048-85BDC9FD1C3A}</a:tableStyleId>
              </a:tblPr>
              <a:tblGrid>
                <a:gridCol w="2364938">
                  <a:extLst>
                    <a:ext uri="{9D8B030D-6E8A-4147-A177-3AD203B41FA5}">
                      <a16:colId xmlns:a16="http://schemas.microsoft.com/office/drawing/2014/main" val="102757817"/>
                    </a:ext>
                  </a:extLst>
                </a:gridCol>
                <a:gridCol w="8001914">
                  <a:extLst>
                    <a:ext uri="{9D8B030D-6E8A-4147-A177-3AD203B41FA5}">
                      <a16:colId xmlns:a16="http://schemas.microsoft.com/office/drawing/2014/main" val="1060076024"/>
                    </a:ext>
                  </a:extLst>
                </a:gridCol>
              </a:tblGrid>
              <a:tr h="882950">
                <a:tc>
                  <a:txBody>
                    <a:bodyPr/>
                    <a:lstStyle/>
                    <a:p>
                      <a:r>
                        <a:rPr lang="en-AE" sz="1800"/>
                        <a:t>Objective</a:t>
                      </a:r>
                    </a:p>
                  </a:txBody>
                  <a:tcPr marL="91416" marR="91416" marT="45708" marB="45708"/>
                </a:tc>
                <a:tc>
                  <a:txBody>
                    <a:bodyPr/>
                    <a:lstStyle/>
                    <a:p>
                      <a:r>
                        <a:rPr lang="en-GB" sz="1800" b="0" i="0" kern="1200">
                          <a:solidFill>
                            <a:schemeClr val="lt1"/>
                          </a:solidFill>
                          <a:effectLst/>
                          <a:latin typeface="+mn-lt"/>
                          <a:ea typeface="+mn-ea"/>
                          <a:cs typeface="+mn-cs"/>
                        </a:rPr>
                        <a:t>Deepen customer value by helping achieve their sustainability goals by decarbonizing their digital operations with their current solutions</a:t>
                      </a:r>
                      <a:endParaRPr lang="en-AE" sz="1800"/>
                    </a:p>
                  </a:txBody>
                  <a:tcPr marL="91416" marR="91416" marT="45708" marB="45708"/>
                </a:tc>
                <a:extLst>
                  <a:ext uri="{0D108BD9-81ED-4DB2-BD59-A6C34878D82A}">
                    <a16:rowId xmlns:a16="http://schemas.microsoft.com/office/drawing/2014/main" val="3301946993"/>
                  </a:ext>
                </a:extLst>
              </a:tr>
              <a:tr h="914162">
                <a:tc>
                  <a:txBody>
                    <a:bodyPr/>
                    <a:lstStyle/>
                    <a:p>
                      <a:r>
                        <a:rPr lang="en-AE" sz="1800"/>
                        <a:t>Key Results</a:t>
                      </a:r>
                    </a:p>
                  </a:txBody>
                  <a:tcPr marL="91416" marR="91416" marT="45708" marB="45708"/>
                </a:tc>
                <a:tc>
                  <a:txBody>
                    <a:bodyPr/>
                    <a:lstStyle/>
                    <a:p>
                      <a:r>
                        <a:rPr lang="en-GB" sz="1800" b="0" i="0" kern="1200">
                          <a:solidFill>
                            <a:schemeClr val="dk1"/>
                          </a:solidFill>
                          <a:effectLst/>
                          <a:latin typeface="+mn-lt"/>
                          <a:ea typeface="+mn-ea"/>
                          <a:cs typeface="+mn-cs"/>
                        </a:rPr>
                        <a:t>Carbon Visibility: Energy and carbon footprints at VM/ App, Host, Cluster and data centre levels are measured and visible in VMware environments using a consistent methodology</a:t>
                      </a:r>
                      <a:endParaRPr lang="en-AE" sz="1800"/>
                    </a:p>
                  </a:txBody>
                  <a:tcPr marL="91416" marR="91416" marT="45708" marB="45708"/>
                </a:tc>
                <a:extLst>
                  <a:ext uri="{0D108BD9-81ED-4DB2-BD59-A6C34878D82A}">
                    <a16:rowId xmlns:a16="http://schemas.microsoft.com/office/drawing/2014/main" val="3863159319"/>
                  </a:ext>
                </a:extLst>
              </a:tr>
            </a:tbl>
          </a:graphicData>
        </a:graphic>
      </p:graphicFrame>
      <p:sp>
        <p:nvSpPr>
          <p:cNvPr id="11" name="TextBox 10">
            <a:extLst>
              <a:ext uri="{FF2B5EF4-FFF2-40B4-BE49-F238E27FC236}">
                <a16:creationId xmlns:a16="http://schemas.microsoft.com/office/drawing/2014/main" id="{B6358C97-0481-E14C-8F01-9009AC13F6FA}"/>
              </a:ext>
            </a:extLst>
          </p:cNvPr>
          <p:cNvSpPr txBox="1"/>
          <p:nvPr/>
        </p:nvSpPr>
        <p:spPr>
          <a:xfrm>
            <a:off x="1110596" y="3429000"/>
            <a:ext cx="9927226" cy="2154436"/>
          </a:xfrm>
          <a:prstGeom prst="rect">
            <a:avLst/>
          </a:prstGeom>
        </p:spPr>
        <p:txBody>
          <a:bodyPr wrap="square" lIns="0" tIns="0" rIns="0" bIns="0" rtlCol="0">
            <a:spAutoFit/>
          </a:bodyPr>
          <a:lstStyle/>
          <a:p>
            <a:pPr marL="457200" indent="-457200">
              <a:spcAft>
                <a:spcPts val="600"/>
              </a:spcAft>
              <a:buFont typeface="Arial" panose="020B0604020202020204" pitchFamily="34" charset="0"/>
              <a:buChar char="•"/>
            </a:pPr>
            <a:r>
              <a:rPr lang="en-AE" sz="2400" dirty="0">
                <a:solidFill>
                  <a:schemeClr val="accent6">
                    <a:lumMod val="50000"/>
                  </a:schemeClr>
                </a:solidFill>
              </a:rPr>
              <a:t>Identify Current Carbon Footprint</a:t>
            </a:r>
          </a:p>
          <a:p>
            <a:pPr marL="457200" indent="-457200">
              <a:spcAft>
                <a:spcPts val="600"/>
              </a:spcAft>
              <a:buFont typeface="Arial" panose="020B0604020202020204" pitchFamily="34" charset="0"/>
              <a:buChar char="•"/>
            </a:pPr>
            <a:endParaRPr lang="en-AE" sz="2400" dirty="0">
              <a:solidFill>
                <a:schemeClr val="accent6">
                  <a:lumMod val="50000"/>
                </a:schemeClr>
              </a:solidFill>
            </a:endParaRPr>
          </a:p>
          <a:p>
            <a:pPr marL="457200" indent="-457200">
              <a:spcAft>
                <a:spcPts val="600"/>
              </a:spcAft>
              <a:buFont typeface="Arial" panose="020B0604020202020204" pitchFamily="34" charset="0"/>
              <a:buChar char="•"/>
            </a:pPr>
            <a:r>
              <a:rPr lang="en-AE" sz="2400" dirty="0">
                <a:solidFill>
                  <a:schemeClr val="accent6">
                    <a:lumMod val="50000"/>
                  </a:schemeClr>
                </a:solidFill>
              </a:rPr>
              <a:t>Track CO2 emissions reductions – Green Score</a:t>
            </a:r>
          </a:p>
          <a:p>
            <a:pPr marL="457200" indent="-457200">
              <a:spcAft>
                <a:spcPts val="600"/>
              </a:spcAft>
              <a:buFont typeface="Arial" panose="020B0604020202020204" pitchFamily="34" charset="0"/>
              <a:buChar char="•"/>
            </a:pPr>
            <a:endParaRPr lang="en-AE" sz="2400" dirty="0">
              <a:solidFill>
                <a:schemeClr val="accent6">
                  <a:lumMod val="50000"/>
                </a:schemeClr>
              </a:solidFill>
            </a:endParaRPr>
          </a:p>
          <a:p>
            <a:pPr marL="457200" indent="-457200">
              <a:spcAft>
                <a:spcPts val="600"/>
              </a:spcAft>
              <a:buFont typeface="Arial" panose="020B0604020202020204" pitchFamily="34" charset="0"/>
              <a:buChar char="•"/>
            </a:pPr>
            <a:r>
              <a:rPr lang="en-AE" sz="2400" dirty="0">
                <a:solidFill>
                  <a:schemeClr val="accent6">
                    <a:lumMod val="50000"/>
                  </a:schemeClr>
                </a:solidFill>
              </a:rPr>
              <a:t>Actionable recommendations for improving Green Score</a:t>
            </a:r>
          </a:p>
        </p:txBody>
      </p:sp>
    </p:spTree>
    <p:extLst>
      <p:ext uri="{BB962C8B-B14F-4D97-AF65-F5344CB8AC3E}">
        <p14:creationId xmlns:p14="http://schemas.microsoft.com/office/powerpoint/2010/main" val="26171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dissolv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F28459E6-B511-4300-B0F3-C5B2A8B70EB6}"/>
              </a:ext>
            </a:extLst>
          </p:cNvPr>
          <p:cNvSpPr>
            <a:spLocks noGrp="1"/>
          </p:cNvSpPr>
          <p:nvPr>
            <p:ph type="subTitle" idx="10"/>
          </p:nvPr>
        </p:nvSpPr>
        <p:spPr>
          <a:xfrm>
            <a:off x="592866" y="812513"/>
            <a:ext cx="10987947" cy="247678"/>
          </a:xfrm>
        </p:spPr>
        <p:txBody>
          <a:bodyPr/>
          <a:lstStyle/>
          <a:p>
            <a:r>
              <a:rPr lang="en-SG"/>
              <a:t>Tracking Green Operations</a:t>
            </a:r>
          </a:p>
        </p:txBody>
      </p:sp>
      <p:sp>
        <p:nvSpPr>
          <p:cNvPr id="7" name="Title 6">
            <a:extLst>
              <a:ext uri="{FF2B5EF4-FFF2-40B4-BE49-F238E27FC236}">
                <a16:creationId xmlns:a16="http://schemas.microsoft.com/office/drawing/2014/main" id="{3ED01439-69FA-4C1E-AFF1-C12D0F7C4732}"/>
              </a:ext>
            </a:extLst>
          </p:cNvPr>
          <p:cNvSpPr>
            <a:spLocks noGrp="1"/>
          </p:cNvSpPr>
          <p:nvPr>
            <p:ph type="title"/>
          </p:nvPr>
        </p:nvSpPr>
        <p:spPr>
          <a:xfrm>
            <a:off x="579809" y="413536"/>
            <a:ext cx="11001004" cy="380901"/>
          </a:xfrm>
        </p:spPr>
        <p:txBody>
          <a:bodyPr/>
          <a:lstStyle/>
          <a:p>
            <a:r>
              <a:rPr lang="en-SG"/>
              <a:t>Sustainability or Green </a:t>
            </a:r>
            <a:r>
              <a:rPr lang="en-SG" err="1"/>
              <a:t>Datacenter</a:t>
            </a:r>
            <a:r>
              <a:rPr lang="en-SG"/>
              <a:t> Operations?</a:t>
            </a:r>
          </a:p>
        </p:txBody>
      </p:sp>
      <p:pic>
        <p:nvPicPr>
          <p:cNvPr id="2" name="Picture 1">
            <a:extLst>
              <a:ext uri="{FF2B5EF4-FFF2-40B4-BE49-F238E27FC236}">
                <a16:creationId xmlns:a16="http://schemas.microsoft.com/office/drawing/2014/main" id="{4FAEF584-3339-92B9-EFA1-D30FFE3FA09F}"/>
              </a:ext>
            </a:extLst>
          </p:cNvPr>
          <p:cNvPicPr>
            <a:picLocks noChangeAspect="1"/>
          </p:cNvPicPr>
          <p:nvPr/>
        </p:nvPicPr>
        <p:blipFill>
          <a:blip r:embed="rId3"/>
          <a:stretch>
            <a:fillRect/>
          </a:stretch>
        </p:blipFill>
        <p:spPr>
          <a:xfrm>
            <a:off x="1460669" y="1353365"/>
            <a:ext cx="9267486" cy="4499041"/>
          </a:xfrm>
          <a:prstGeom prst="rect">
            <a:avLst/>
          </a:prstGeom>
        </p:spPr>
      </p:pic>
    </p:spTree>
    <p:extLst>
      <p:ext uri="{BB962C8B-B14F-4D97-AF65-F5344CB8AC3E}">
        <p14:creationId xmlns:p14="http://schemas.microsoft.com/office/powerpoint/2010/main" val="60224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C87E-AB68-AD46-9CEF-C50A7D96F692}"/>
              </a:ext>
            </a:extLst>
          </p:cNvPr>
          <p:cNvSpPr>
            <a:spLocks noGrp="1"/>
          </p:cNvSpPr>
          <p:nvPr>
            <p:ph type="title"/>
          </p:nvPr>
        </p:nvSpPr>
        <p:spPr/>
        <p:txBody>
          <a:bodyPr/>
          <a:lstStyle/>
          <a:p>
            <a:r>
              <a:rPr lang="en-AE"/>
              <a:t>VMware Green Score</a:t>
            </a:r>
          </a:p>
        </p:txBody>
      </p:sp>
      <p:sp>
        <p:nvSpPr>
          <p:cNvPr id="3" name="Subtitle 2">
            <a:extLst>
              <a:ext uri="{FF2B5EF4-FFF2-40B4-BE49-F238E27FC236}">
                <a16:creationId xmlns:a16="http://schemas.microsoft.com/office/drawing/2014/main" id="{026E981B-2156-1609-486C-8AA372C37DA8}"/>
              </a:ext>
            </a:extLst>
          </p:cNvPr>
          <p:cNvSpPr>
            <a:spLocks noGrp="1"/>
          </p:cNvSpPr>
          <p:nvPr>
            <p:ph type="subTitle" idx="10"/>
          </p:nvPr>
        </p:nvSpPr>
        <p:spPr>
          <a:xfrm>
            <a:off x="592866" y="811830"/>
            <a:ext cx="11129442" cy="231755"/>
          </a:xfrm>
        </p:spPr>
        <p:txBody>
          <a:bodyPr/>
          <a:lstStyle/>
          <a:p>
            <a:r>
              <a:rPr lang="en-AE"/>
              <a:t>A Relative Score to track De-Carbonization journey</a:t>
            </a:r>
          </a:p>
        </p:txBody>
      </p:sp>
      <p:pic>
        <p:nvPicPr>
          <p:cNvPr id="5" name="Picture 4">
            <a:extLst>
              <a:ext uri="{FF2B5EF4-FFF2-40B4-BE49-F238E27FC236}">
                <a16:creationId xmlns:a16="http://schemas.microsoft.com/office/drawing/2014/main" id="{48673046-9B34-673C-210A-3DC120A4FF22}"/>
              </a:ext>
            </a:extLst>
          </p:cNvPr>
          <p:cNvPicPr>
            <a:picLocks noChangeAspect="1"/>
          </p:cNvPicPr>
          <p:nvPr/>
        </p:nvPicPr>
        <p:blipFill>
          <a:blip r:embed="rId3"/>
          <a:stretch>
            <a:fillRect/>
          </a:stretch>
        </p:blipFill>
        <p:spPr>
          <a:xfrm>
            <a:off x="1056957" y="4704975"/>
            <a:ext cx="1879600" cy="1143000"/>
          </a:xfrm>
          <a:prstGeom prst="rect">
            <a:avLst/>
          </a:prstGeom>
        </p:spPr>
      </p:pic>
      <p:pic>
        <p:nvPicPr>
          <p:cNvPr id="7" name="Picture 6">
            <a:extLst>
              <a:ext uri="{FF2B5EF4-FFF2-40B4-BE49-F238E27FC236}">
                <a16:creationId xmlns:a16="http://schemas.microsoft.com/office/drawing/2014/main" id="{AF2DC654-95A7-7233-5BD9-086C8C1B14C9}"/>
              </a:ext>
            </a:extLst>
          </p:cNvPr>
          <p:cNvPicPr>
            <a:picLocks noChangeAspect="1"/>
          </p:cNvPicPr>
          <p:nvPr/>
        </p:nvPicPr>
        <p:blipFill>
          <a:blip r:embed="rId4"/>
          <a:stretch>
            <a:fillRect/>
          </a:stretch>
        </p:blipFill>
        <p:spPr>
          <a:xfrm>
            <a:off x="670046" y="1581525"/>
            <a:ext cx="10820530" cy="2783704"/>
          </a:xfrm>
          <a:prstGeom prst="rect">
            <a:avLst/>
          </a:prstGeom>
        </p:spPr>
      </p:pic>
    </p:spTree>
    <p:extLst>
      <p:ext uri="{BB962C8B-B14F-4D97-AF65-F5344CB8AC3E}">
        <p14:creationId xmlns:p14="http://schemas.microsoft.com/office/powerpoint/2010/main" val="157404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804D53-7CBA-4057-A7FE-1FC0E3FF85BD}"/>
              </a:ext>
            </a:extLst>
          </p:cNvPr>
          <p:cNvSpPr>
            <a:spLocks noGrp="1"/>
          </p:cNvSpPr>
          <p:nvPr>
            <p:ph type="title" idx="4294967295"/>
          </p:nvPr>
        </p:nvSpPr>
        <p:spPr>
          <a:xfrm>
            <a:off x="451945" y="451944"/>
            <a:ext cx="8355724" cy="465849"/>
          </a:xfrm>
        </p:spPr>
        <p:txBody>
          <a:bodyPr/>
          <a:lstStyle/>
          <a:p>
            <a:r>
              <a:rPr lang="en-SG"/>
              <a:t>The 5 Components of </a:t>
            </a:r>
            <a:r>
              <a:rPr lang="en-SG">
                <a:solidFill>
                  <a:schemeClr val="accent6"/>
                </a:solidFill>
              </a:rPr>
              <a:t>VMware Green Score</a:t>
            </a:r>
            <a:endParaRPr lang="en-SG"/>
          </a:p>
        </p:txBody>
      </p:sp>
      <p:pic>
        <p:nvPicPr>
          <p:cNvPr id="2" name="Picture 1">
            <a:extLst>
              <a:ext uri="{FF2B5EF4-FFF2-40B4-BE49-F238E27FC236}">
                <a16:creationId xmlns:a16="http://schemas.microsoft.com/office/drawing/2014/main" id="{3B17E154-AFBB-9FBD-6120-256AB7D579C6}"/>
              </a:ext>
            </a:extLst>
          </p:cNvPr>
          <p:cNvPicPr>
            <a:picLocks noChangeAspect="1"/>
          </p:cNvPicPr>
          <p:nvPr/>
        </p:nvPicPr>
        <p:blipFill>
          <a:blip r:embed="rId2"/>
          <a:stretch>
            <a:fillRect/>
          </a:stretch>
        </p:blipFill>
        <p:spPr>
          <a:xfrm>
            <a:off x="358967" y="1088655"/>
            <a:ext cx="5552579" cy="4988811"/>
          </a:xfrm>
          <a:prstGeom prst="rect">
            <a:avLst/>
          </a:prstGeom>
        </p:spPr>
      </p:pic>
      <p:sp>
        <p:nvSpPr>
          <p:cNvPr id="11" name="Picture Placeholder 10">
            <a:extLst>
              <a:ext uri="{FF2B5EF4-FFF2-40B4-BE49-F238E27FC236}">
                <a16:creationId xmlns:a16="http://schemas.microsoft.com/office/drawing/2014/main" id="{ED8F9C60-603B-E8FF-1820-CE0D4C4189C1}"/>
              </a:ext>
            </a:extLst>
          </p:cNvPr>
          <p:cNvSpPr>
            <a:spLocks noGrp="1"/>
          </p:cNvSpPr>
          <p:nvPr>
            <p:ph type="pic" sz="quarter" idx="4294967295"/>
          </p:nvPr>
        </p:nvSpPr>
        <p:spPr>
          <a:xfrm>
            <a:off x="8925484" y="4619335"/>
            <a:ext cx="2740025" cy="1371600"/>
          </a:xfrm>
        </p:spPr>
        <p:txBody>
          <a:bodyPr/>
          <a:lstStyle/>
          <a:p>
            <a:endParaRPr lang="en-US"/>
          </a:p>
        </p:txBody>
      </p:sp>
      <p:sp>
        <p:nvSpPr>
          <p:cNvPr id="12" name="Subtitle 4">
            <a:extLst>
              <a:ext uri="{FF2B5EF4-FFF2-40B4-BE49-F238E27FC236}">
                <a16:creationId xmlns:a16="http://schemas.microsoft.com/office/drawing/2014/main" id="{DA1F1677-EB88-C79A-B361-B52E171EC1F5}"/>
              </a:ext>
            </a:extLst>
          </p:cNvPr>
          <p:cNvSpPr txBox="1">
            <a:spLocks/>
          </p:cNvSpPr>
          <p:nvPr/>
        </p:nvSpPr>
        <p:spPr>
          <a:xfrm>
            <a:off x="602966" y="2270788"/>
            <a:ext cx="6408402" cy="700882"/>
          </a:xfrm>
          <a:prstGeom prst="rect">
            <a:avLst/>
          </a:prstGeom>
        </p:spPr>
        <p:txBody>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endParaRPr lang="en-SG">
              <a:solidFill>
                <a:schemeClr val="accent6"/>
              </a:solidFill>
            </a:endParaRPr>
          </a:p>
        </p:txBody>
      </p:sp>
    </p:spTree>
    <p:extLst>
      <p:ext uri="{BB962C8B-B14F-4D97-AF65-F5344CB8AC3E}">
        <p14:creationId xmlns:p14="http://schemas.microsoft.com/office/powerpoint/2010/main" val="1020962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0178C-F4BB-4EB7-85A9-00AC49C8B898}"/>
              </a:ext>
            </a:extLst>
          </p:cNvPr>
          <p:cNvSpPr>
            <a:spLocks noGrp="1"/>
          </p:cNvSpPr>
          <p:nvPr>
            <p:ph type="title"/>
          </p:nvPr>
        </p:nvSpPr>
        <p:spPr/>
        <p:txBody>
          <a:bodyPr/>
          <a:lstStyle/>
          <a:p>
            <a:r>
              <a:rPr lang="en-SG"/>
              <a:t>Component 1: Workload Efficiency</a:t>
            </a:r>
          </a:p>
        </p:txBody>
      </p:sp>
      <p:sp>
        <p:nvSpPr>
          <p:cNvPr id="3" name="Subtitle 2">
            <a:extLst>
              <a:ext uri="{FF2B5EF4-FFF2-40B4-BE49-F238E27FC236}">
                <a16:creationId xmlns:a16="http://schemas.microsoft.com/office/drawing/2014/main" id="{BDA01D06-D918-43E9-AD21-4F00DFC72380}"/>
              </a:ext>
            </a:extLst>
          </p:cNvPr>
          <p:cNvSpPr>
            <a:spLocks noGrp="1"/>
          </p:cNvSpPr>
          <p:nvPr>
            <p:ph type="subTitle" idx="10"/>
          </p:nvPr>
        </p:nvSpPr>
        <p:spPr/>
        <p:txBody>
          <a:bodyPr/>
          <a:lstStyle/>
          <a:p>
            <a:r>
              <a:rPr lang="en-SG"/>
              <a:t>Are the workloads useful to the business?</a:t>
            </a:r>
          </a:p>
        </p:txBody>
      </p:sp>
      <p:pic>
        <p:nvPicPr>
          <p:cNvPr id="5" name="Picture 4">
            <a:extLst>
              <a:ext uri="{FF2B5EF4-FFF2-40B4-BE49-F238E27FC236}">
                <a16:creationId xmlns:a16="http://schemas.microsoft.com/office/drawing/2014/main" id="{6A09BBC5-3E5A-4170-B173-1C466B3BDD42}"/>
              </a:ext>
            </a:extLst>
          </p:cNvPr>
          <p:cNvPicPr>
            <a:picLocks noChangeAspect="1"/>
          </p:cNvPicPr>
          <p:nvPr/>
        </p:nvPicPr>
        <p:blipFill>
          <a:blip r:embed="rId2"/>
          <a:stretch>
            <a:fillRect/>
          </a:stretch>
        </p:blipFill>
        <p:spPr>
          <a:xfrm>
            <a:off x="332885" y="1639937"/>
            <a:ext cx="6902067" cy="2308163"/>
          </a:xfrm>
          <a:prstGeom prst="rect">
            <a:avLst/>
          </a:prstGeom>
        </p:spPr>
      </p:pic>
      <p:sp>
        <p:nvSpPr>
          <p:cNvPr id="11" name="Oval 10">
            <a:extLst>
              <a:ext uri="{FF2B5EF4-FFF2-40B4-BE49-F238E27FC236}">
                <a16:creationId xmlns:a16="http://schemas.microsoft.com/office/drawing/2014/main" id="{FD14BBA0-655A-6849-88C2-B87B88BF949E}"/>
              </a:ext>
            </a:extLst>
          </p:cNvPr>
          <p:cNvSpPr/>
          <p:nvPr/>
        </p:nvSpPr>
        <p:spPr>
          <a:xfrm>
            <a:off x="8227825" y="5599665"/>
            <a:ext cx="863775" cy="765099"/>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100%</a:t>
            </a:r>
          </a:p>
        </p:txBody>
      </p:sp>
      <p:sp>
        <p:nvSpPr>
          <p:cNvPr id="12" name="Rounded Rectangle 11">
            <a:extLst>
              <a:ext uri="{FF2B5EF4-FFF2-40B4-BE49-F238E27FC236}">
                <a16:creationId xmlns:a16="http://schemas.microsoft.com/office/drawing/2014/main" id="{C4C06D0F-352D-E148-8ACA-A97BD8B48D24}"/>
              </a:ext>
            </a:extLst>
          </p:cNvPr>
          <p:cNvSpPr/>
          <p:nvPr/>
        </p:nvSpPr>
        <p:spPr>
          <a:xfrm>
            <a:off x="8173838" y="5042121"/>
            <a:ext cx="971747"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srgbClr val="3F3F3F"/>
                </a:solidFill>
                <a:latin typeface="Metropolis"/>
              </a:rPr>
              <a:t>Zero Wastage</a:t>
            </a:r>
          </a:p>
        </p:txBody>
      </p:sp>
      <p:sp>
        <p:nvSpPr>
          <p:cNvPr id="13" name="Oval 12">
            <a:extLst>
              <a:ext uri="{FF2B5EF4-FFF2-40B4-BE49-F238E27FC236}">
                <a16:creationId xmlns:a16="http://schemas.microsoft.com/office/drawing/2014/main" id="{E93E7CFC-96AE-1649-A4C7-A72276B645D7}"/>
              </a:ext>
            </a:extLst>
          </p:cNvPr>
          <p:cNvSpPr/>
          <p:nvPr/>
        </p:nvSpPr>
        <p:spPr>
          <a:xfrm>
            <a:off x="3837906" y="5620429"/>
            <a:ext cx="863775" cy="765099"/>
          </a:xfrm>
          <a:prstGeom prst="ellipse">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0%</a:t>
            </a:r>
          </a:p>
        </p:txBody>
      </p:sp>
      <p:sp>
        <p:nvSpPr>
          <p:cNvPr id="14" name="Rounded Rectangle 13">
            <a:extLst>
              <a:ext uri="{FF2B5EF4-FFF2-40B4-BE49-F238E27FC236}">
                <a16:creationId xmlns:a16="http://schemas.microsoft.com/office/drawing/2014/main" id="{15F6F263-C139-8147-B5D5-AC4522DFA731}"/>
              </a:ext>
            </a:extLst>
          </p:cNvPr>
          <p:cNvSpPr/>
          <p:nvPr/>
        </p:nvSpPr>
        <p:spPr>
          <a:xfrm>
            <a:off x="3783919" y="5102302"/>
            <a:ext cx="971747"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srgbClr val="3F3F3F"/>
                </a:solidFill>
                <a:latin typeface="Metropolis"/>
              </a:rPr>
              <a:t>100% Wastage</a:t>
            </a:r>
          </a:p>
        </p:txBody>
      </p:sp>
      <p:sp>
        <p:nvSpPr>
          <p:cNvPr id="17" name="TextBox 16">
            <a:extLst>
              <a:ext uri="{FF2B5EF4-FFF2-40B4-BE49-F238E27FC236}">
                <a16:creationId xmlns:a16="http://schemas.microsoft.com/office/drawing/2014/main" id="{BFE4411F-6CE2-8E44-B281-0606502BE850}"/>
              </a:ext>
            </a:extLst>
          </p:cNvPr>
          <p:cNvSpPr txBox="1"/>
          <p:nvPr/>
        </p:nvSpPr>
        <p:spPr>
          <a:xfrm>
            <a:off x="5565144" y="5703046"/>
            <a:ext cx="1922001" cy="184666"/>
          </a:xfrm>
          <a:prstGeom prst="rect">
            <a:avLst/>
          </a:prstGeom>
        </p:spPr>
        <p:txBody>
          <a:bodyPr wrap="none" lIns="0" tIns="0" rIns="0" bIns="0" rtlCol="0">
            <a:spAutoFit/>
          </a:bodyPr>
          <a:lstStyle/>
          <a:p>
            <a:pPr defTabSz="914126">
              <a:spcAft>
                <a:spcPts val="600"/>
              </a:spcAft>
              <a:defRPr/>
            </a:pPr>
            <a:r>
              <a:rPr lang="en-AE" sz="1200">
                <a:solidFill>
                  <a:srgbClr val="717074"/>
                </a:solidFill>
                <a:latin typeface="Metropolis"/>
              </a:rPr>
              <a:t>Workload Efficiency Score</a:t>
            </a:r>
          </a:p>
        </p:txBody>
      </p:sp>
      <p:sp>
        <p:nvSpPr>
          <p:cNvPr id="2" name="Arrow: Left-Right 1">
            <a:extLst>
              <a:ext uri="{FF2B5EF4-FFF2-40B4-BE49-F238E27FC236}">
                <a16:creationId xmlns:a16="http://schemas.microsoft.com/office/drawing/2014/main" id="{3A38B244-32C5-4A24-B09E-D7C61A87CF2B}"/>
              </a:ext>
            </a:extLst>
          </p:cNvPr>
          <p:cNvSpPr/>
          <p:nvPr/>
        </p:nvSpPr>
        <p:spPr>
          <a:xfrm>
            <a:off x="4791932" y="5862284"/>
            <a:ext cx="3319058" cy="242988"/>
          </a:xfrm>
          <a:prstGeom prst="leftRightArrow">
            <a:avLst/>
          </a:prstGeom>
          <a:gradFill flip="none" rotWithShape="1">
            <a:gsLst>
              <a:gs pos="0">
                <a:srgbClr val="FF0000"/>
              </a:gs>
              <a:gs pos="67000">
                <a:srgbClr val="FFFF00"/>
              </a:gs>
              <a:gs pos="33000">
                <a:srgbClr val="FFC000"/>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SG" sz="1200">
              <a:solidFill>
                <a:prstClr val="white"/>
              </a:solidFill>
              <a:latin typeface="Metropolis"/>
            </a:endParaRPr>
          </a:p>
        </p:txBody>
      </p:sp>
      <p:sp>
        <p:nvSpPr>
          <p:cNvPr id="15" name="Rounded Rectangle 13">
            <a:extLst>
              <a:ext uri="{FF2B5EF4-FFF2-40B4-BE49-F238E27FC236}">
                <a16:creationId xmlns:a16="http://schemas.microsoft.com/office/drawing/2014/main" id="{EC6AD85C-0898-4B7D-9186-08A957494352}"/>
              </a:ext>
            </a:extLst>
          </p:cNvPr>
          <p:cNvSpPr/>
          <p:nvPr/>
        </p:nvSpPr>
        <p:spPr>
          <a:xfrm>
            <a:off x="3571443" y="4282028"/>
            <a:ext cx="6531927"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26">
              <a:spcAft>
                <a:spcPts val="600"/>
              </a:spcAft>
              <a:defRPr/>
            </a:pPr>
            <a:r>
              <a:rPr lang="en-AE" sz="1600" b="1" dirty="0">
                <a:solidFill>
                  <a:srgbClr val="3F3F3F"/>
                </a:solidFill>
                <a:latin typeface="Metropolis"/>
              </a:rPr>
              <a:t>Efficiency (%) =  Non Wastage / (Wastage + Non Wastage)</a:t>
            </a:r>
          </a:p>
          <a:p>
            <a:pPr defTabSz="914126">
              <a:spcAft>
                <a:spcPts val="600"/>
              </a:spcAft>
              <a:defRPr/>
            </a:pPr>
            <a:endParaRPr lang="en-AE" sz="1200" dirty="0">
              <a:solidFill>
                <a:srgbClr val="3F3F3F"/>
              </a:solidFill>
              <a:latin typeface="Metropolis"/>
            </a:endParaRPr>
          </a:p>
        </p:txBody>
      </p:sp>
      <p:sp>
        <p:nvSpPr>
          <p:cNvPr id="7" name="Rounded Rectangle 6">
            <a:extLst>
              <a:ext uri="{FF2B5EF4-FFF2-40B4-BE49-F238E27FC236}">
                <a16:creationId xmlns:a16="http://schemas.microsoft.com/office/drawing/2014/main" id="{EEE6DD4D-D7BA-A3F8-325D-138DCA83A44A}"/>
              </a:ext>
            </a:extLst>
          </p:cNvPr>
          <p:cNvSpPr/>
          <p:nvPr/>
        </p:nvSpPr>
        <p:spPr>
          <a:xfrm>
            <a:off x="7693555" y="1594735"/>
            <a:ext cx="4315856" cy="2353456"/>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Aft>
                <a:spcPts val="600"/>
              </a:spcAft>
              <a:buFont typeface="Wingdings" pitchFamily="2" charset="2"/>
              <a:buChar char="Ø"/>
            </a:pPr>
            <a:r>
              <a:rPr lang="en-AE" sz="2400">
                <a:solidFill>
                  <a:srgbClr val="7030A0"/>
                </a:solidFill>
              </a:rPr>
              <a:t>Measures Wastage in t</a:t>
            </a:r>
            <a:r>
              <a:rPr lang="en-GB" sz="2400">
                <a:solidFill>
                  <a:srgbClr val="7030A0"/>
                </a:solidFill>
              </a:rPr>
              <a:t>he</a:t>
            </a:r>
            <a:r>
              <a:rPr lang="en-AE" sz="2400">
                <a:solidFill>
                  <a:srgbClr val="7030A0"/>
                </a:solidFill>
              </a:rPr>
              <a:t> datacenter</a:t>
            </a:r>
          </a:p>
          <a:p>
            <a:pPr marL="171450" indent="-171450">
              <a:spcAft>
                <a:spcPts val="600"/>
              </a:spcAft>
              <a:buFont typeface="Wingdings" pitchFamily="2" charset="2"/>
              <a:buChar char="Ø"/>
            </a:pPr>
            <a:r>
              <a:rPr lang="en-AE" sz="2400">
                <a:solidFill>
                  <a:srgbClr val="7030A0"/>
                </a:solidFill>
              </a:rPr>
              <a:t>Calculates score based on Wastage sources</a:t>
            </a:r>
          </a:p>
        </p:txBody>
      </p:sp>
    </p:spTree>
    <p:extLst>
      <p:ext uri="{BB962C8B-B14F-4D97-AF65-F5344CB8AC3E}">
        <p14:creationId xmlns:p14="http://schemas.microsoft.com/office/powerpoint/2010/main" val="3588847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7853284-2DC6-497F-B9C2-CDBFFDDD056E}"/>
              </a:ext>
            </a:extLst>
          </p:cNvPr>
          <p:cNvSpPr>
            <a:spLocks noGrp="1"/>
          </p:cNvSpPr>
          <p:nvPr>
            <p:ph type="subTitle" idx="10"/>
          </p:nvPr>
        </p:nvSpPr>
        <p:spPr>
          <a:xfrm>
            <a:off x="592866" y="812513"/>
            <a:ext cx="10987947" cy="247678"/>
          </a:xfrm>
        </p:spPr>
        <p:txBody>
          <a:bodyPr/>
          <a:lstStyle/>
          <a:p>
            <a:r>
              <a:rPr lang="en-SG"/>
              <a:t>Reduce buffers and overheads without impacting SLAs</a:t>
            </a:r>
          </a:p>
        </p:txBody>
      </p:sp>
      <p:sp>
        <p:nvSpPr>
          <p:cNvPr id="4" name="Title 3">
            <a:extLst>
              <a:ext uri="{FF2B5EF4-FFF2-40B4-BE49-F238E27FC236}">
                <a16:creationId xmlns:a16="http://schemas.microsoft.com/office/drawing/2014/main" id="{08E324B2-E4C3-4A51-981C-AA5DC8763B27}"/>
              </a:ext>
            </a:extLst>
          </p:cNvPr>
          <p:cNvSpPr>
            <a:spLocks noGrp="1"/>
          </p:cNvSpPr>
          <p:nvPr>
            <p:ph type="title"/>
          </p:nvPr>
        </p:nvSpPr>
        <p:spPr>
          <a:xfrm>
            <a:off x="579809" y="413536"/>
            <a:ext cx="11001004" cy="380901"/>
          </a:xfrm>
        </p:spPr>
        <p:txBody>
          <a:bodyPr/>
          <a:lstStyle/>
          <a:p>
            <a:r>
              <a:rPr lang="en-SG"/>
              <a:t>Component 2: Resource Utilization</a:t>
            </a:r>
          </a:p>
        </p:txBody>
      </p:sp>
      <p:sp>
        <p:nvSpPr>
          <p:cNvPr id="5" name="Oval 4">
            <a:extLst>
              <a:ext uri="{FF2B5EF4-FFF2-40B4-BE49-F238E27FC236}">
                <a16:creationId xmlns:a16="http://schemas.microsoft.com/office/drawing/2014/main" id="{B05B612C-5CDD-AD39-175D-BF7A45EE2D29}"/>
              </a:ext>
            </a:extLst>
          </p:cNvPr>
          <p:cNvSpPr/>
          <p:nvPr/>
        </p:nvSpPr>
        <p:spPr>
          <a:xfrm>
            <a:off x="8227825" y="5599665"/>
            <a:ext cx="863775" cy="765099"/>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100%</a:t>
            </a:r>
          </a:p>
        </p:txBody>
      </p:sp>
      <p:sp>
        <p:nvSpPr>
          <p:cNvPr id="6" name="Rounded Rectangle 5">
            <a:extLst>
              <a:ext uri="{FF2B5EF4-FFF2-40B4-BE49-F238E27FC236}">
                <a16:creationId xmlns:a16="http://schemas.microsoft.com/office/drawing/2014/main" id="{28987401-73A1-8829-5944-F111D5C31F01}"/>
              </a:ext>
            </a:extLst>
          </p:cNvPr>
          <p:cNvSpPr/>
          <p:nvPr/>
        </p:nvSpPr>
        <p:spPr>
          <a:xfrm>
            <a:off x="8173838" y="5042121"/>
            <a:ext cx="971747"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srgbClr val="3F3F3F"/>
                </a:solidFill>
                <a:latin typeface="Metropolis"/>
              </a:rPr>
              <a:t>100% Usage</a:t>
            </a:r>
          </a:p>
        </p:txBody>
      </p:sp>
      <p:sp>
        <p:nvSpPr>
          <p:cNvPr id="7" name="Oval 6">
            <a:extLst>
              <a:ext uri="{FF2B5EF4-FFF2-40B4-BE49-F238E27FC236}">
                <a16:creationId xmlns:a16="http://schemas.microsoft.com/office/drawing/2014/main" id="{D0DA93A6-5838-0601-3D0F-14652CCBD57A}"/>
              </a:ext>
            </a:extLst>
          </p:cNvPr>
          <p:cNvSpPr/>
          <p:nvPr/>
        </p:nvSpPr>
        <p:spPr>
          <a:xfrm>
            <a:off x="3837906" y="5620429"/>
            <a:ext cx="863775" cy="765099"/>
          </a:xfrm>
          <a:prstGeom prst="ellipse">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0%</a:t>
            </a:r>
          </a:p>
        </p:txBody>
      </p:sp>
      <p:sp>
        <p:nvSpPr>
          <p:cNvPr id="8" name="Rounded Rectangle 7">
            <a:extLst>
              <a:ext uri="{FF2B5EF4-FFF2-40B4-BE49-F238E27FC236}">
                <a16:creationId xmlns:a16="http://schemas.microsoft.com/office/drawing/2014/main" id="{BA6D00C5-DBDC-C086-CF89-C54D0CA8A3A5}"/>
              </a:ext>
            </a:extLst>
          </p:cNvPr>
          <p:cNvSpPr/>
          <p:nvPr/>
        </p:nvSpPr>
        <p:spPr>
          <a:xfrm>
            <a:off x="3783919" y="5102302"/>
            <a:ext cx="971747"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AE" sz="1200">
              <a:solidFill>
                <a:srgbClr val="3F3F3F"/>
              </a:solidFill>
            </a:endParaRPr>
          </a:p>
          <a:p>
            <a:pPr algn="ctr" defTabSz="914126">
              <a:spcAft>
                <a:spcPts val="600"/>
              </a:spcAft>
              <a:defRPr/>
            </a:pPr>
            <a:r>
              <a:rPr lang="en-AE" sz="1200">
                <a:solidFill>
                  <a:srgbClr val="3F3F3F"/>
                </a:solidFill>
              </a:rPr>
              <a:t>0% Usage</a:t>
            </a:r>
          </a:p>
          <a:p>
            <a:pPr algn="ctr" defTabSz="914126">
              <a:spcAft>
                <a:spcPts val="600"/>
              </a:spcAft>
              <a:defRPr/>
            </a:pPr>
            <a:endParaRPr lang="en-AE" sz="1200">
              <a:solidFill>
                <a:srgbClr val="3F3F3F"/>
              </a:solidFill>
              <a:latin typeface="Metropolis"/>
            </a:endParaRPr>
          </a:p>
        </p:txBody>
      </p:sp>
      <p:sp>
        <p:nvSpPr>
          <p:cNvPr id="9" name="TextBox 8">
            <a:extLst>
              <a:ext uri="{FF2B5EF4-FFF2-40B4-BE49-F238E27FC236}">
                <a16:creationId xmlns:a16="http://schemas.microsoft.com/office/drawing/2014/main" id="{2E7822D4-1505-9FB8-5749-D1C3DAA675E7}"/>
              </a:ext>
            </a:extLst>
          </p:cNvPr>
          <p:cNvSpPr txBox="1"/>
          <p:nvPr/>
        </p:nvSpPr>
        <p:spPr>
          <a:xfrm>
            <a:off x="5561745" y="5670140"/>
            <a:ext cx="1913985" cy="184666"/>
          </a:xfrm>
          <a:prstGeom prst="rect">
            <a:avLst/>
          </a:prstGeom>
        </p:spPr>
        <p:txBody>
          <a:bodyPr wrap="none" lIns="0" tIns="0" rIns="0" bIns="0" rtlCol="0">
            <a:spAutoFit/>
          </a:bodyPr>
          <a:lstStyle/>
          <a:p>
            <a:pPr defTabSz="914126">
              <a:spcAft>
                <a:spcPts val="600"/>
              </a:spcAft>
              <a:defRPr/>
            </a:pPr>
            <a:r>
              <a:rPr lang="en-AE" sz="1200">
                <a:solidFill>
                  <a:srgbClr val="717074"/>
                </a:solidFill>
                <a:latin typeface="Metropolis"/>
              </a:rPr>
              <a:t>Resource Utilization Score</a:t>
            </a:r>
          </a:p>
        </p:txBody>
      </p:sp>
      <p:sp>
        <p:nvSpPr>
          <p:cNvPr id="10" name="Arrow: Left-Right 1">
            <a:extLst>
              <a:ext uri="{FF2B5EF4-FFF2-40B4-BE49-F238E27FC236}">
                <a16:creationId xmlns:a16="http://schemas.microsoft.com/office/drawing/2014/main" id="{F3D426C3-F2D6-2460-093C-D590B3010E26}"/>
              </a:ext>
            </a:extLst>
          </p:cNvPr>
          <p:cNvSpPr/>
          <p:nvPr/>
        </p:nvSpPr>
        <p:spPr>
          <a:xfrm>
            <a:off x="4791932" y="5862284"/>
            <a:ext cx="3319058" cy="242988"/>
          </a:xfrm>
          <a:prstGeom prst="leftRightArrow">
            <a:avLst/>
          </a:prstGeom>
          <a:gradFill flip="none" rotWithShape="1">
            <a:gsLst>
              <a:gs pos="0">
                <a:srgbClr val="FF0000"/>
              </a:gs>
              <a:gs pos="67000">
                <a:srgbClr val="FFFF00"/>
              </a:gs>
              <a:gs pos="33000">
                <a:srgbClr val="FFC000"/>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SG" sz="1200">
              <a:solidFill>
                <a:prstClr val="white"/>
              </a:solidFill>
              <a:latin typeface="Metropolis"/>
            </a:endParaRPr>
          </a:p>
        </p:txBody>
      </p:sp>
      <p:pic>
        <p:nvPicPr>
          <p:cNvPr id="11" name="Picture 10">
            <a:extLst>
              <a:ext uri="{FF2B5EF4-FFF2-40B4-BE49-F238E27FC236}">
                <a16:creationId xmlns:a16="http://schemas.microsoft.com/office/drawing/2014/main" id="{14420487-14C8-4632-98E6-14A72B733B5B}"/>
              </a:ext>
            </a:extLst>
          </p:cNvPr>
          <p:cNvPicPr>
            <a:picLocks noChangeAspect="1"/>
          </p:cNvPicPr>
          <p:nvPr/>
        </p:nvPicPr>
        <p:blipFill>
          <a:blip r:embed="rId3"/>
          <a:stretch>
            <a:fillRect/>
          </a:stretch>
        </p:blipFill>
        <p:spPr>
          <a:xfrm>
            <a:off x="6748461" y="2173053"/>
            <a:ext cx="5132739" cy="1983448"/>
          </a:xfrm>
          <a:prstGeom prst="rect">
            <a:avLst/>
          </a:prstGeom>
        </p:spPr>
      </p:pic>
      <p:grpSp>
        <p:nvGrpSpPr>
          <p:cNvPr id="27" name="Group 26">
            <a:extLst>
              <a:ext uri="{FF2B5EF4-FFF2-40B4-BE49-F238E27FC236}">
                <a16:creationId xmlns:a16="http://schemas.microsoft.com/office/drawing/2014/main" id="{EF7982D1-4CDB-472E-7112-A1904E1DB737}"/>
              </a:ext>
            </a:extLst>
          </p:cNvPr>
          <p:cNvGrpSpPr/>
          <p:nvPr/>
        </p:nvGrpSpPr>
        <p:grpSpPr>
          <a:xfrm>
            <a:off x="883596" y="1779247"/>
            <a:ext cx="3872070" cy="3063991"/>
            <a:chOff x="2805343" y="3551366"/>
            <a:chExt cx="9180363" cy="8990426"/>
          </a:xfrm>
        </p:grpSpPr>
        <p:sp>
          <p:nvSpPr>
            <p:cNvPr id="15" name="Rounded Rectangle 14">
              <a:extLst>
                <a:ext uri="{FF2B5EF4-FFF2-40B4-BE49-F238E27FC236}">
                  <a16:creationId xmlns:a16="http://schemas.microsoft.com/office/drawing/2014/main" id="{AD8F615F-7BA7-55E2-0AA4-49453ABC22EC}"/>
                </a:ext>
              </a:extLst>
            </p:cNvPr>
            <p:cNvSpPr/>
            <p:nvPr/>
          </p:nvSpPr>
          <p:spPr>
            <a:xfrm>
              <a:off x="2805343" y="3551366"/>
              <a:ext cx="9180363" cy="226222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itchFamily="2" charset="77"/>
                </a:rPr>
                <a:t>                Utilization Measured against </a:t>
              </a:r>
            </a:p>
            <a:p>
              <a:pPr algn="ctr"/>
              <a:r>
                <a:rPr lang="en-US" sz="1200">
                  <a:latin typeface="Poppins" pitchFamily="2" charset="77"/>
                </a:rPr>
                <a:t>           Absolute Capacity values</a:t>
              </a:r>
            </a:p>
          </p:txBody>
        </p:sp>
        <p:sp>
          <p:nvSpPr>
            <p:cNvPr id="16" name="Rounded Rectangle 15">
              <a:extLst>
                <a:ext uri="{FF2B5EF4-FFF2-40B4-BE49-F238E27FC236}">
                  <a16:creationId xmlns:a16="http://schemas.microsoft.com/office/drawing/2014/main" id="{0255566E-2F37-9116-8A0B-B357DB5C38DD}"/>
                </a:ext>
              </a:extLst>
            </p:cNvPr>
            <p:cNvSpPr/>
            <p:nvPr/>
          </p:nvSpPr>
          <p:spPr>
            <a:xfrm>
              <a:off x="2805343" y="6915468"/>
              <a:ext cx="9180363" cy="226222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itchFamily="2" charset="77"/>
                </a:rPr>
                <a:t>        </a:t>
              </a:r>
            </a:p>
            <a:p>
              <a:pPr algn="ctr"/>
              <a:r>
                <a:rPr lang="en-US" sz="1200">
                  <a:latin typeface="Poppins" pitchFamily="2" charset="77"/>
                </a:rPr>
                <a:t>        Larger the HA and buffer,</a:t>
              </a:r>
            </a:p>
            <a:p>
              <a:pPr algn="ctr"/>
              <a:r>
                <a:rPr lang="en-US" sz="1200">
                  <a:latin typeface="Poppins" pitchFamily="2" charset="77"/>
                </a:rPr>
                <a:t>           less lean the operations</a:t>
              </a:r>
            </a:p>
            <a:p>
              <a:pPr algn="ctr"/>
              <a:endParaRPr lang="en-US">
                <a:latin typeface="Poppins" pitchFamily="2" charset="77"/>
              </a:endParaRPr>
            </a:p>
          </p:txBody>
        </p:sp>
        <p:sp>
          <p:nvSpPr>
            <p:cNvPr id="17" name="Rounded Rectangle 16">
              <a:extLst>
                <a:ext uri="{FF2B5EF4-FFF2-40B4-BE49-F238E27FC236}">
                  <a16:creationId xmlns:a16="http://schemas.microsoft.com/office/drawing/2014/main" id="{6F9DC4F8-9041-C403-A24E-DDD20241C75B}"/>
                </a:ext>
              </a:extLst>
            </p:cNvPr>
            <p:cNvSpPr/>
            <p:nvPr/>
          </p:nvSpPr>
          <p:spPr>
            <a:xfrm>
              <a:off x="2805343" y="10279570"/>
              <a:ext cx="9180363" cy="226222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Poppins" pitchFamily="2" charset="77"/>
              </a:endParaRPr>
            </a:p>
            <a:p>
              <a:pPr algn="ctr"/>
              <a:r>
                <a:rPr lang="en-US" sz="1200" dirty="0">
                  <a:latin typeface="Poppins" pitchFamily="2" charset="77"/>
                </a:rPr>
                <a:t>                    Recommend the required HA and         </a:t>
              </a:r>
              <a:br>
                <a:rPr lang="en-US" sz="1200" dirty="0">
                  <a:latin typeface="Poppins" pitchFamily="2" charset="77"/>
                </a:rPr>
              </a:br>
              <a:r>
                <a:rPr lang="en-US" sz="1200" dirty="0">
                  <a:latin typeface="Poppins" pitchFamily="2" charset="77"/>
                </a:rPr>
                <a:t>                    Buffers ONLY to satisfy Operational SLAs</a:t>
              </a:r>
            </a:p>
            <a:p>
              <a:pPr algn="ctr"/>
              <a:r>
                <a:rPr lang="en-US" sz="1200" dirty="0">
                  <a:latin typeface="Poppins" pitchFamily="2" charset="77"/>
                </a:rPr>
                <a:t>           </a:t>
              </a:r>
              <a:endParaRPr lang="en-US" dirty="0">
                <a:latin typeface="Poppins" pitchFamily="2" charset="77"/>
              </a:endParaRPr>
            </a:p>
          </p:txBody>
        </p:sp>
        <p:sp>
          <p:nvSpPr>
            <p:cNvPr id="18" name="Freeform 17">
              <a:extLst>
                <a:ext uri="{FF2B5EF4-FFF2-40B4-BE49-F238E27FC236}">
                  <a16:creationId xmlns:a16="http://schemas.microsoft.com/office/drawing/2014/main" id="{6D3E9BA7-1012-CE54-3044-DE8BA9D2D641}"/>
                </a:ext>
              </a:extLst>
            </p:cNvPr>
            <p:cNvSpPr>
              <a:spLocks noChangeArrowheads="1"/>
            </p:cNvSpPr>
            <p:nvPr/>
          </p:nvSpPr>
          <p:spPr bwMode="auto">
            <a:xfrm>
              <a:off x="3574131" y="10850964"/>
              <a:ext cx="1147184" cy="1119431"/>
            </a:xfrm>
            <a:custGeom>
              <a:avLst/>
              <a:gdLst>
                <a:gd name="connsiteX0" fmla="*/ 375077 w 517152"/>
                <a:gd name="connsiteY0" fmla="*/ 398262 h 504641"/>
                <a:gd name="connsiteX1" fmla="*/ 386006 w 517152"/>
                <a:gd name="connsiteY1" fmla="*/ 398262 h 504641"/>
                <a:gd name="connsiteX2" fmla="*/ 400173 w 517152"/>
                <a:gd name="connsiteY2" fmla="*/ 406818 h 504641"/>
                <a:gd name="connsiteX3" fmla="*/ 409483 w 517152"/>
                <a:gd name="connsiteY3" fmla="*/ 422708 h 504641"/>
                <a:gd name="connsiteX4" fmla="*/ 421221 w 517152"/>
                <a:gd name="connsiteY4" fmla="*/ 429635 h 504641"/>
                <a:gd name="connsiteX5" fmla="*/ 432959 w 517152"/>
                <a:gd name="connsiteY5" fmla="*/ 422708 h 504641"/>
                <a:gd name="connsiteX6" fmla="*/ 442269 w 517152"/>
                <a:gd name="connsiteY6" fmla="*/ 406818 h 504641"/>
                <a:gd name="connsiteX7" fmla="*/ 456436 w 517152"/>
                <a:gd name="connsiteY7" fmla="*/ 398262 h 504641"/>
                <a:gd name="connsiteX8" fmla="*/ 467770 w 517152"/>
                <a:gd name="connsiteY8" fmla="*/ 398262 h 504641"/>
                <a:gd name="connsiteX9" fmla="*/ 512295 w 517152"/>
                <a:gd name="connsiteY9" fmla="*/ 440636 h 504641"/>
                <a:gd name="connsiteX10" fmla="*/ 517152 w 517152"/>
                <a:gd name="connsiteY10" fmla="*/ 496862 h 504641"/>
                <a:gd name="connsiteX11" fmla="*/ 510676 w 517152"/>
                <a:gd name="connsiteY11" fmla="*/ 504603 h 504641"/>
                <a:gd name="connsiteX12" fmla="*/ 502985 w 517152"/>
                <a:gd name="connsiteY12" fmla="*/ 498084 h 504641"/>
                <a:gd name="connsiteX13" fmla="*/ 498128 w 517152"/>
                <a:gd name="connsiteY13" fmla="*/ 442265 h 504641"/>
                <a:gd name="connsiteX14" fmla="*/ 467770 w 517152"/>
                <a:gd name="connsiteY14" fmla="*/ 412930 h 504641"/>
                <a:gd name="connsiteX15" fmla="*/ 456436 w 517152"/>
                <a:gd name="connsiteY15" fmla="*/ 412930 h 504641"/>
                <a:gd name="connsiteX16" fmla="*/ 454412 w 517152"/>
                <a:gd name="connsiteY16" fmla="*/ 414152 h 504641"/>
                <a:gd name="connsiteX17" fmla="*/ 445507 w 517152"/>
                <a:gd name="connsiteY17" fmla="*/ 430042 h 504641"/>
                <a:gd name="connsiteX18" fmla="*/ 421221 w 517152"/>
                <a:gd name="connsiteY18" fmla="*/ 443895 h 504641"/>
                <a:gd name="connsiteX19" fmla="*/ 397339 w 517152"/>
                <a:gd name="connsiteY19" fmla="*/ 430042 h 504641"/>
                <a:gd name="connsiteX20" fmla="*/ 387625 w 517152"/>
                <a:gd name="connsiteY20" fmla="*/ 414152 h 504641"/>
                <a:gd name="connsiteX21" fmla="*/ 386006 w 517152"/>
                <a:gd name="connsiteY21" fmla="*/ 412930 h 504641"/>
                <a:gd name="connsiteX22" fmla="*/ 375077 w 517152"/>
                <a:gd name="connsiteY22" fmla="*/ 412930 h 504641"/>
                <a:gd name="connsiteX23" fmla="*/ 344314 w 517152"/>
                <a:gd name="connsiteY23" fmla="*/ 427598 h 504641"/>
                <a:gd name="connsiteX24" fmla="*/ 337838 w 517152"/>
                <a:gd name="connsiteY24" fmla="*/ 435746 h 504641"/>
                <a:gd name="connsiteX25" fmla="*/ 298170 w 517152"/>
                <a:gd name="connsiteY25" fmla="*/ 501344 h 504641"/>
                <a:gd name="connsiteX26" fmla="*/ 292098 w 517152"/>
                <a:gd name="connsiteY26" fmla="*/ 504603 h 504641"/>
                <a:gd name="connsiteX27" fmla="*/ 288051 w 517152"/>
                <a:gd name="connsiteY27" fmla="*/ 503788 h 504641"/>
                <a:gd name="connsiteX28" fmla="*/ 285622 w 517152"/>
                <a:gd name="connsiteY28" fmla="*/ 494010 h 504641"/>
                <a:gd name="connsiteX29" fmla="*/ 326909 w 517152"/>
                <a:gd name="connsiteY29" fmla="*/ 426783 h 504641"/>
                <a:gd name="connsiteX30" fmla="*/ 332980 w 517152"/>
                <a:gd name="connsiteY30" fmla="*/ 418634 h 504641"/>
                <a:gd name="connsiteX31" fmla="*/ 375077 w 517152"/>
                <a:gd name="connsiteY31" fmla="*/ 398262 h 504641"/>
                <a:gd name="connsiteX32" fmla="*/ 49015 w 517152"/>
                <a:gd name="connsiteY32" fmla="*/ 398262 h 504641"/>
                <a:gd name="connsiteX33" fmla="*/ 60754 w 517152"/>
                <a:gd name="connsiteY33" fmla="*/ 398262 h 504641"/>
                <a:gd name="connsiteX34" fmla="*/ 74516 w 517152"/>
                <a:gd name="connsiteY34" fmla="*/ 406818 h 504641"/>
                <a:gd name="connsiteX35" fmla="*/ 84231 w 517152"/>
                <a:gd name="connsiteY35" fmla="*/ 422708 h 504641"/>
                <a:gd name="connsiteX36" fmla="*/ 95969 w 517152"/>
                <a:gd name="connsiteY36" fmla="*/ 429635 h 504641"/>
                <a:gd name="connsiteX37" fmla="*/ 107303 w 517152"/>
                <a:gd name="connsiteY37" fmla="*/ 422708 h 504641"/>
                <a:gd name="connsiteX38" fmla="*/ 116612 w 517152"/>
                <a:gd name="connsiteY38" fmla="*/ 406818 h 504641"/>
                <a:gd name="connsiteX39" fmla="*/ 131184 w 517152"/>
                <a:gd name="connsiteY39" fmla="*/ 398262 h 504641"/>
                <a:gd name="connsiteX40" fmla="*/ 142113 w 517152"/>
                <a:gd name="connsiteY40" fmla="*/ 398262 h 504641"/>
                <a:gd name="connsiteX41" fmla="*/ 183805 w 517152"/>
                <a:gd name="connsiteY41" fmla="*/ 418634 h 504641"/>
                <a:gd name="connsiteX42" fmla="*/ 190281 w 517152"/>
                <a:gd name="connsiteY42" fmla="*/ 426783 h 504641"/>
                <a:gd name="connsiteX43" fmla="*/ 231163 w 517152"/>
                <a:gd name="connsiteY43" fmla="*/ 494010 h 504641"/>
                <a:gd name="connsiteX44" fmla="*/ 228735 w 517152"/>
                <a:gd name="connsiteY44" fmla="*/ 503788 h 504641"/>
                <a:gd name="connsiteX45" fmla="*/ 225092 w 517152"/>
                <a:gd name="connsiteY45" fmla="*/ 504603 h 504641"/>
                <a:gd name="connsiteX46" fmla="*/ 219020 w 517152"/>
                <a:gd name="connsiteY46" fmla="*/ 501344 h 504641"/>
                <a:gd name="connsiteX47" fmla="*/ 178948 w 517152"/>
                <a:gd name="connsiteY47" fmla="*/ 435746 h 504641"/>
                <a:gd name="connsiteX48" fmla="*/ 172471 w 517152"/>
                <a:gd name="connsiteY48" fmla="*/ 427598 h 504641"/>
                <a:gd name="connsiteX49" fmla="*/ 142113 w 517152"/>
                <a:gd name="connsiteY49" fmla="*/ 412930 h 504641"/>
                <a:gd name="connsiteX50" fmla="*/ 131184 w 517152"/>
                <a:gd name="connsiteY50" fmla="*/ 412930 h 504641"/>
                <a:gd name="connsiteX51" fmla="*/ 129160 w 517152"/>
                <a:gd name="connsiteY51" fmla="*/ 414152 h 504641"/>
                <a:gd name="connsiteX52" fmla="*/ 119851 w 517152"/>
                <a:gd name="connsiteY52" fmla="*/ 430042 h 504641"/>
                <a:gd name="connsiteX53" fmla="*/ 95969 w 517152"/>
                <a:gd name="connsiteY53" fmla="*/ 443895 h 504641"/>
                <a:gd name="connsiteX54" fmla="*/ 71683 w 517152"/>
                <a:gd name="connsiteY54" fmla="*/ 430042 h 504641"/>
                <a:gd name="connsiteX55" fmla="*/ 62373 w 517152"/>
                <a:gd name="connsiteY55" fmla="*/ 414152 h 504641"/>
                <a:gd name="connsiteX56" fmla="*/ 60754 w 517152"/>
                <a:gd name="connsiteY56" fmla="*/ 412930 h 504641"/>
                <a:gd name="connsiteX57" fmla="*/ 49420 w 517152"/>
                <a:gd name="connsiteY57" fmla="*/ 412930 h 504641"/>
                <a:gd name="connsiteX58" fmla="*/ 19062 w 517152"/>
                <a:gd name="connsiteY58" fmla="*/ 442265 h 504641"/>
                <a:gd name="connsiteX59" fmla="*/ 14205 w 517152"/>
                <a:gd name="connsiteY59" fmla="*/ 498084 h 504641"/>
                <a:gd name="connsiteX60" fmla="*/ 6514 w 517152"/>
                <a:gd name="connsiteY60" fmla="*/ 504603 h 504641"/>
                <a:gd name="connsiteX61" fmla="*/ 38 w 517152"/>
                <a:gd name="connsiteY61" fmla="*/ 496862 h 504641"/>
                <a:gd name="connsiteX62" fmla="*/ 4490 w 517152"/>
                <a:gd name="connsiteY62" fmla="*/ 440636 h 504641"/>
                <a:gd name="connsiteX63" fmla="*/ 49015 w 517152"/>
                <a:gd name="connsiteY63" fmla="*/ 398262 h 504641"/>
                <a:gd name="connsiteX64" fmla="*/ 420221 w 517152"/>
                <a:gd name="connsiteY64" fmla="*/ 307133 h 504641"/>
                <a:gd name="connsiteX65" fmla="*/ 382125 w 517152"/>
                <a:gd name="connsiteY65" fmla="*/ 345375 h 504641"/>
                <a:gd name="connsiteX66" fmla="*/ 420221 w 517152"/>
                <a:gd name="connsiteY66" fmla="*/ 383618 h 504641"/>
                <a:gd name="connsiteX67" fmla="*/ 458316 w 517152"/>
                <a:gd name="connsiteY67" fmla="*/ 345375 h 504641"/>
                <a:gd name="connsiteX68" fmla="*/ 420221 w 517152"/>
                <a:gd name="connsiteY68" fmla="*/ 307133 h 504641"/>
                <a:gd name="connsiteX69" fmla="*/ 95181 w 517152"/>
                <a:gd name="connsiteY69" fmla="*/ 307133 h 504641"/>
                <a:gd name="connsiteX70" fmla="*/ 56681 w 517152"/>
                <a:gd name="connsiteY70" fmla="*/ 345375 h 504641"/>
                <a:gd name="connsiteX71" fmla="*/ 95181 w 517152"/>
                <a:gd name="connsiteY71" fmla="*/ 383618 h 504641"/>
                <a:gd name="connsiteX72" fmla="*/ 133277 w 517152"/>
                <a:gd name="connsiteY72" fmla="*/ 345375 h 504641"/>
                <a:gd name="connsiteX73" fmla="*/ 95181 w 517152"/>
                <a:gd name="connsiteY73" fmla="*/ 307133 h 504641"/>
                <a:gd name="connsiteX74" fmla="*/ 420221 w 517152"/>
                <a:gd name="connsiteY74" fmla="*/ 292893 h 504641"/>
                <a:gd name="connsiteX75" fmla="*/ 472501 w 517152"/>
                <a:gd name="connsiteY75" fmla="*/ 345375 h 504641"/>
                <a:gd name="connsiteX76" fmla="*/ 420221 w 517152"/>
                <a:gd name="connsiteY76" fmla="*/ 397857 h 504641"/>
                <a:gd name="connsiteX77" fmla="*/ 367535 w 517152"/>
                <a:gd name="connsiteY77" fmla="*/ 345375 h 504641"/>
                <a:gd name="connsiteX78" fmla="*/ 420221 w 517152"/>
                <a:gd name="connsiteY78" fmla="*/ 292893 h 504641"/>
                <a:gd name="connsiteX79" fmla="*/ 95181 w 517152"/>
                <a:gd name="connsiteY79" fmla="*/ 292893 h 504641"/>
                <a:gd name="connsiteX80" fmla="*/ 147462 w 517152"/>
                <a:gd name="connsiteY80" fmla="*/ 345375 h 504641"/>
                <a:gd name="connsiteX81" fmla="*/ 95181 w 517152"/>
                <a:gd name="connsiteY81" fmla="*/ 397857 h 504641"/>
                <a:gd name="connsiteX82" fmla="*/ 42496 w 517152"/>
                <a:gd name="connsiteY82" fmla="*/ 345375 h 504641"/>
                <a:gd name="connsiteX83" fmla="*/ 95181 w 517152"/>
                <a:gd name="connsiteY83" fmla="*/ 292893 h 504641"/>
                <a:gd name="connsiteX84" fmla="*/ 257898 w 517152"/>
                <a:gd name="connsiteY84" fmla="*/ 89298 h 504641"/>
                <a:gd name="connsiteX85" fmla="*/ 272487 w 517152"/>
                <a:gd name="connsiteY85" fmla="*/ 103887 h 504641"/>
                <a:gd name="connsiteX86" fmla="*/ 257898 w 517152"/>
                <a:gd name="connsiteY86" fmla="*/ 119264 h 504641"/>
                <a:gd name="connsiteX87" fmla="*/ 242521 w 517152"/>
                <a:gd name="connsiteY87" fmla="*/ 103887 h 504641"/>
                <a:gd name="connsiteX88" fmla="*/ 257898 w 517152"/>
                <a:gd name="connsiteY88" fmla="*/ 89298 h 504641"/>
                <a:gd name="connsiteX89" fmla="*/ 196980 w 517152"/>
                <a:gd name="connsiteY89" fmla="*/ 89298 h 504641"/>
                <a:gd name="connsiteX90" fmla="*/ 211761 w 517152"/>
                <a:gd name="connsiteY90" fmla="*/ 103887 h 504641"/>
                <a:gd name="connsiteX91" fmla="*/ 196980 w 517152"/>
                <a:gd name="connsiteY91" fmla="*/ 119264 h 504641"/>
                <a:gd name="connsiteX92" fmla="*/ 181800 w 517152"/>
                <a:gd name="connsiteY92" fmla="*/ 103887 h 504641"/>
                <a:gd name="connsiteX93" fmla="*/ 196980 w 517152"/>
                <a:gd name="connsiteY93" fmla="*/ 89298 h 504641"/>
                <a:gd name="connsiteX94" fmla="*/ 134073 w 517152"/>
                <a:gd name="connsiteY94" fmla="*/ 89298 h 504641"/>
                <a:gd name="connsiteX95" fmla="*/ 149253 w 517152"/>
                <a:gd name="connsiteY95" fmla="*/ 103887 h 504641"/>
                <a:gd name="connsiteX96" fmla="*/ 134073 w 517152"/>
                <a:gd name="connsiteY96" fmla="*/ 119264 h 504641"/>
                <a:gd name="connsiteX97" fmla="*/ 119292 w 517152"/>
                <a:gd name="connsiteY97" fmla="*/ 103887 h 504641"/>
                <a:gd name="connsiteX98" fmla="*/ 134073 w 517152"/>
                <a:gd name="connsiteY98" fmla="*/ 89298 h 504641"/>
                <a:gd name="connsiteX99" fmla="*/ 374112 w 517152"/>
                <a:gd name="connsiteY99" fmla="*/ 45456 h 504641"/>
                <a:gd name="connsiteX100" fmla="*/ 470715 w 517152"/>
                <a:gd name="connsiteY100" fmla="*/ 155971 h 504641"/>
                <a:gd name="connsiteX101" fmla="*/ 470715 w 517152"/>
                <a:gd name="connsiteY101" fmla="*/ 160019 h 504641"/>
                <a:gd name="connsiteX102" fmla="*/ 371271 w 517152"/>
                <a:gd name="connsiteY102" fmla="*/ 270937 h 504641"/>
                <a:gd name="connsiteX103" fmla="*/ 371271 w 517152"/>
                <a:gd name="connsiteY103" fmla="*/ 305751 h 504641"/>
                <a:gd name="connsiteX104" fmla="*/ 365182 w 517152"/>
                <a:gd name="connsiteY104" fmla="*/ 316276 h 504641"/>
                <a:gd name="connsiteX105" fmla="*/ 359906 w 517152"/>
                <a:gd name="connsiteY105" fmla="*/ 317490 h 504641"/>
                <a:gd name="connsiteX106" fmla="*/ 353005 w 517152"/>
                <a:gd name="connsiteY106" fmla="*/ 315062 h 504641"/>
                <a:gd name="connsiteX107" fmla="*/ 300645 w 517152"/>
                <a:gd name="connsiteY107" fmla="*/ 273366 h 504641"/>
                <a:gd name="connsiteX108" fmla="*/ 296180 w 517152"/>
                <a:gd name="connsiteY108" fmla="*/ 271747 h 504641"/>
                <a:gd name="connsiteX109" fmla="*/ 255590 w 517152"/>
                <a:gd name="connsiteY109" fmla="*/ 271747 h 504641"/>
                <a:gd name="connsiteX110" fmla="*/ 199171 w 517152"/>
                <a:gd name="connsiteY110" fmla="*/ 256769 h 504641"/>
                <a:gd name="connsiteX111" fmla="*/ 196329 w 517152"/>
                <a:gd name="connsiteY111" fmla="*/ 247053 h 504641"/>
                <a:gd name="connsiteX112" fmla="*/ 206477 w 517152"/>
                <a:gd name="connsiteY112" fmla="*/ 244219 h 504641"/>
                <a:gd name="connsiteX113" fmla="*/ 255590 w 517152"/>
                <a:gd name="connsiteY113" fmla="*/ 257578 h 504641"/>
                <a:gd name="connsiteX114" fmla="*/ 296180 w 517152"/>
                <a:gd name="connsiteY114" fmla="*/ 257578 h 504641"/>
                <a:gd name="connsiteX115" fmla="*/ 309574 w 517152"/>
                <a:gd name="connsiteY115" fmla="*/ 262031 h 504641"/>
                <a:gd name="connsiteX116" fmla="*/ 357064 w 517152"/>
                <a:gd name="connsiteY116" fmla="*/ 300084 h 504641"/>
                <a:gd name="connsiteX117" fmla="*/ 357064 w 517152"/>
                <a:gd name="connsiteY117" fmla="*/ 269318 h 504641"/>
                <a:gd name="connsiteX118" fmla="*/ 368429 w 517152"/>
                <a:gd name="connsiteY118" fmla="*/ 257173 h 504641"/>
                <a:gd name="connsiteX119" fmla="*/ 456509 w 517152"/>
                <a:gd name="connsiteY119" fmla="*/ 160019 h 504641"/>
                <a:gd name="connsiteX120" fmla="*/ 456509 w 517152"/>
                <a:gd name="connsiteY120" fmla="*/ 155971 h 504641"/>
                <a:gd name="connsiteX121" fmla="*/ 371677 w 517152"/>
                <a:gd name="connsiteY121" fmla="*/ 59625 h 504641"/>
                <a:gd name="connsiteX122" fmla="*/ 365588 w 517152"/>
                <a:gd name="connsiteY122" fmla="*/ 51529 h 504641"/>
                <a:gd name="connsiteX123" fmla="*/ 374112 w 517152"/>
                <a:gd name="connsiteY123" fmla="*/ 45456 h 504641"/>
                <a:gd name="connsiteX124" fmla="*/ 148914 w 517152"/>
                <a:gd name="connsiteY124" fmla="*/ 13763 h 504641"/>
                <a:gd name="connsiteX125" fmla="*/ 51717 w 517152"/>
                <a:gd name="connsiteY125" fmla="*/ 111728 h 504641"/>
                <a:gd name="connsiteX126" fmla="*/ 51717 w 517152"/>
                <a:gd name="connsiteY126" fmla="*/ 115372 h 504641"/>
                <a:gd name="connsiteX127" fmla="*/ 139194 w 517152"/>
                <a:gd name="connsiteY127" fmla="*/ 212122 h 504641"/>
                <a:gd name="connsiteX128" fmla="*/ 150534 w 517152"/>
                <a:gd name="connsiteY128" fmla="*/ 224671 h 504641"/>
                <a:gd name="connsiteX129" fmla="*/ 150534 w 517152"/>
                <a:gd name="connsiteY129" fmla="*/ 255437 h 504641"/>
                <a:gd name="connsiteX130" fmla="*/ 197918 w 517152"/>
                <a:gd name="connsiteY130" fmla="*/ 217384 h 504641"/>
                <a:gd name="connsiteX131" fmla="*/ 211283 w 517152"/>
                <a:gd name="connsiteY131" fmla="*/ 212931 h 504641"/>
                <a:gd name="connsiteX132" fmla="*/ 251782 w 517152"/>
                <a:gd name="connsiteY132" fmla="*/ 212931 h 504641"/>
                <a:gd name="connsiteX133" fmla="*/ 349384 w 517152"/>
                <a:gd name="connsiteY133" fmla="*/ 115372 h 504641"/>
                <a:gd name="connsiteX134" fmla="*/ 349384 w 517152"/>
                <a:gd name="connsiteY134" fmla="*/ 111728 h 504641"/>
                <a:gd name="connsiteX135" fmla="*/ 251782 w 517152"/>
                <a:gd name="connsiteY135" fmla="*/ 13763 h 504641"/>
                <a:gd name="connsiteX136" fmla="*/ 148914 w 517152"/>
                <a:gd name="connsiteY136" fmla="*/ 0 h 504641"/>
                <a:gd name="connsiteX137" fmla="*/ 251782 w 517152"/>
                <a:gd name="connsiteY137" fmla="*/ 0 h 504641"/>
                <a:gd name="connsiteX138" fmla="*/ 363559 w 517152"/>
                <a:gd name="connsiteY138" fmla="*/ 111728 h 504641"/>
                <a:gd name="connsiteX139" fmla="*/ 363559 w 517152"/>
                <a:gd name="connsiteY139" fmla="*/ 115372 h 504641"/>
                <a:gd name="connsiteX140" fmla="*/ 251782 w 517152"/>
                <a:gd name="connsiteY140" fmla="*/ 227100 h 504641"/>
                <a:gd name="connsiteX141" fmla="*/ 211283 w 517152"/>
                <a:gd name="connsiteY141" fmla="*/ 227100 h 504641"/>
                <a:gd name="connsiteX142" fmla="*/ 206828 w 517152"/>
                <a:gd name="connsiteY142" fmla="*/ 228719 h 504641"/>
                <a:gd name="connsiteX143" fmla="*/ 154584 w 517152"/>
                <a:gd name="connsiteY143" fmla="*/ 270415 h 504641"/>
                <a:gd name="connsiteX144" fmla="*/ 147699 w 517152"/>
                <a:gd name="connsiteY144" fmla="*/ 272843 h 504641"/>
                <a:gd name="connsiteX145" fmla="*/ 142839 w 517152"/>
                <a:gd name="connsiteY145" fmla="*/ 271629 h 504641"/>
                <a:gd name="connsiteX146" fmla="*/ 136360 w 517152"/>
                <a:gd name="connsiteY146" fmla="*/ 261509 h 504641"/>
                <a:gd name="connsiteX147" fmla="*/ 136360 w 517152"/>
                <a:gd name="connsiteY147" fmla="*/ 226695 h 504641"/>
                <a:gd name="connsiteX148" fmla="*/ 37137 w 517152"/>
                <a:gd name="connsiteY148" fmla="*/ 115372 h 504641"/>
                <a:gd name="connsiteX149" fmla="*/ 37137 w 517152"/>
                <a:gd name="connsiteY149" fmla="*/ 111728 h 504641"/>
                <a:gd name="connsiteX150" fmla="*/ 148914 w 517152"/>
                <a:gd name="connsiteY150" fmla="*/ 0 h 50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17152" h="504641">
                  <a:moveTo>
                    <a:pt x="375077" y="398262"/>
                  </a:moveTo>
                  <a:lnTo>
                    <a:pt x="386006" y="398262"/>
                  </a:lnTo>
                  <a:cubicBezTo>
                    <a:pt x="391673" y="398262"/>
                    <a:pt x="397339" y="401522"/>
                    <a:pt x="400173" y="406818"/>
                  </a:cubicBezTo>
                  <a:lnTo>
                    <a:pt x="409483" y="422708"/>
                  </a:lnTo>
                  <a:cubicBezTo>
                    <a:pt x="411911" y="427190"/>
                    <a:pt x="416364" y="429635"/>
                    <a:pt x="421221" y="429635"/>
                  </a:cubicBezTo>
                  <a:cubicBezTo>
                    <a:pt x="426078" y="429635"/>
                    <a:pt x="430531" y="427190"/>
                    <a:pt x="432959" y="422708"/>
                  </a:cubicBezTo>
                  <a:lnTo>
                    <a:pt x="442269" y="406818"/>
                  </a:lnTo>
                  <a:cubicBezTo>
                    <a:pt x="445103" y="401522"/>
                    <a:pt x="450769" y="398262"/>
                    <a:pt x="456436" y="398262"/>
                  </a:cubicBezTo>
                  <a:lnTo>
                    <a:pt x="467770" y="398262"/>
                  </a:lnTo>
                  <a:cubicBezTo>
                    <a:pt x="490437" y="398670"/>
                    <a:pt x="510271" y="417412"/>
                    <a:pt x="512295" y="440636"/>
                  </a:cubicBezTo>
                  <a:lnTo>
                    <a:pt x="517152" y="496862"/>
                  </a:lnTo>
                  <a:cubicBezTo>
                    <a:pt x="517152" y="500936"/>
                    <a:pt x="514724" y="504603"/>
                    <a:pt x="510676" y="504603"/>
                  </a:cubicBezTo>
                  <a:cubicBezTo>
                    <a:pt x="506628" y="505011"/>
                    <a:pt x="503390" y="502159"/>
                    <a:pt x="502985" y="498084"/>
                  </a:cubicBezTo>
                  <a:lnTo>
                    <a:pt x="498128" y="442265"/>
                  </a:lnTo>
                  <a:cubicBezTo>
                    <a:pt x="496509" y="425968"/>
                    <a:pt x="483151" y="412930"/>
                    <a:pt x="467770" y="412930"/>
                  </a:cubicBezTo>
                  <a:lnTo>
                    <a:pt x="456436" y="412930"/>
                  </a:lnTo>
                  <a:cubicBezTo>
                    <a:pt x="455222" y="412930"/>
                    <a:pt x="454817" y="413337"/>
                    <a:pt x="454412" y="414152"/>
                  </a:cubicBezTo>
                  <a:lnTo>
                    <a:pt x="445507" y="430042"/>
                  </a:lnTo>
                  <a:cubicBezTo>
                    <a:pt x="440245" y="438599"/>
                    <a:pt x="431340" y="443895"/>
                    <a:pt x="421221" y="443895"/>
                  </a:cubicBezTo>
                  <a:cubicBezTo>
                    <a:pt x="411102" y="443895"/>
                    <a:pt x="402197" y="438599"/>
                    <a:pt x="397339" y="430042"/>
                  </a:cubicBezTo>
                  <a:lnTo>
                    <a:pt x="387625" y="414152"/>
                  </a:lnTo>
                  <a:cubicBezTo>
                    <a:pt x="387625" y="413337"/>
                    <a:pt x="386815" y="412930"/>
                    <a:pt x="386006" y="412930"/>
                  </a:cubicBezTo>
                  <a:lnTo>
                    <a:pt x="375077" y="412930"/>
                  </a:lnTo>
                  <a:cubicBezTo>
                    <a:pt x="362934" y="412930"/>
                    <a:pt x="351600" y="418227"/>
                    <a:pt x="344314" y="427598"/>
                  </a:cubicBezTo>
                  <a:lnTo>
                    <a:pt x="337838" y="435746"/>
                  </a:lnTo>
                  <a:cubicBezTo>
                    <a:pt x="333385" y="441451"/>
                    <a:pt x="311527" y="478120"/>
                    <a:pt x="298170" y="501344"/>
                  </a:cubicBezTo>
                  <a:cubicBezTo>
                    <a:pt x="296956" y="503381"/>
                    <a:pt x="294527" y="504603"/>
                    <a:pt x="292098" y="504603"/>
                  </a:cubicBezTo>
                  <a:cubicBezTo>
                    <a:pt x="290884" y="504603"/>
                    <a:pt x="289265" y="504603"/>
                    <a:pt x="288051" y="503788"/>
                  </a:cubicBezTo>
                  <a:cubicBezTo>
                    <a:pt x="284812" y="501751"/>
                    <a:pt x="283598" y="497270"/>
                    <a:pt x="285622" y="494010"/>
                  </a:cubicBezTo>
                  <a:cubicBezTo>
                    <a:pt x="289265" y="487898"/>
                    <a:pt x="320028" y="434932"/>
                    <a:pt x="326909" y="426783"/>
                  </a:cubicBezTo>
                  <a:lnTo>
                    <a:pt x="332980" y="418634"/>
                  </a:lnTo>
                  <a:cubicBezTo>
                    <a:pt x="343504" y="405596"/>
                    <a:pt x="358481" y="398262"/>
                    <a:pt x="375077" y="398262"/>
                  </a:cubicBezTo>
                  <a:close/>
                  <a:moveTo>
                    <a:pt x="49015" y="398262"/>
                  </a:moveTo>
                  <a:lnTo>
                    <a:pt x="60754" y="398262"/>
                  </a:lnTo>
                  <a:cubicBezTo>
                    <a:pt x="66421" y="398262"/>
                    <a:pt x="72087" y="401522"/>
                    <a:pt x="74516" y="406818"/>
                  </a:cubicBezTo>
                  <a:lnTo>
                    <a:pt x="84231" y="422708"/>
                  </a:lnTo>
                  <a:cubicBezTo>
                    <a:pt x="86659" y="427190"/>
                    <a:pt x="91112" y="429635"/>
                    <a:pt x="95969" y="429635"/>
                  </a:cubicBezTo>
                  <a:cubicBezTo>
                    <a:pt x="100826" y="429635"/>
                    <a:pt x="104874" y="427190"/>
                    <a:pt x="107303" y="422708"/>
                  </a:cubicBezTo>
                  <a:lnTo>
                    <a:pt x="116612" y="406818"/>
                  </a:lnTo>
                  <a:cubicBezTo>
                    <a:pt x="119851" y="401522"/>
                    <a:pt x="125113" y="398262"/>
                    <a:pt x="131184" y="398262"/>
                  </a:cubicBezTo>
                  <a:lnTo>
                    <a:pt x="142113" y="398262"/>
                  </a:lnTo>
                  <a:cubicBezTo>
                    <a:pt x="158304" y="398262"/>
                    <a:pt x="173686" y="405596"/>
                    <a:pt x="183805" y="418634"/>
                  </a:cubicBezTo>
                  <a:lnTo>
                    <a:pt x="190281" y="426783"/>
                  </a:lnTo>
                  <a:cubicBezTo>
                    <a:pt x="196758" y="434932"/>
                    <a:pt x="227925" y="487898"/>
                    <a:pt x="231163" y="494010"/>
                  </a:cubicBezTo>
                  <a:cubicBezTo>
                    <a:pt x="233187" y="497270"/>
                    <a:pt x="231973" y="501751"/>
                    <a:pt x="228735" y="503788"/>
                  </a:cubicBezTo>
                  <a:cubicBezTo>
                    <a:pt x="227520" y="504603"/>
                    <a:pt x="226306" y="504603"/>
                    <a:pt x="225092" y="504603"/>
                  </a:cubicBezTo>
                  <a:cubicBezTo>
                    <a:pt x="222663" y="504603"/>
                    <a:pt x="220234" y="503381"/>
                    <a:pt x="219020" y="501344"/>
                  </a:cubicBezTo>
                  <a:cubicBezTo>
                    <a:pt x="205258" y="478120"/>
                    <a:pt x="183400" y="441451"/>
                    <a:pt x="178948" y="435746"/>
                  </a:cubicBezTo>
                  <a:lnTo>
                    <a:pt x="172471" y="427598"/>
                  </a:lnTo>
                  <a:cubicBezTo>
                    <a:pt x="165185" y="418227"/>
                    <a:pt x="153852" y="412930"/>
                    <a:pt x="142113" y="412930"/>
                  </a:cubicBezTo>
                  <a:lnTo>
                    <a:pt x="131184" y="412930"/>
                  </a:lnTo>
                  <a:cubicBezTo>
                    <a:pt x="130375" y="412930"/>
                    <a:pt x="129565" y="413337"/>
                    <a:pt x="129160" y="414152"/>
                  </a:cubicBezTo>
                  <a:lnTo>
                    <a:pt x="119851" y="430042"/>
                  </a:lnTo>
                  <a:cubicBezTo>
                    <a:pt x="114589" y="438599"/>
                    <a:pt x="106088" y="443895"/>
                    <a:pt x="95969" y="443895"/>
                  </a:cubicBezTo>
                  <a:cubicBezTo>
                    <a:pt x="85850" y="443895"/>
                    <a:pt x="76945" y="438599"/>
                    <a:pt x="71683" y="430042"/>
                  </a:cubicBezTo>
                  <a:lnTo>
                    <a:pt x="62373" y="414152"/>
                  </a:lnTo>
                  <a:cubicBezTo>
                    <a:pt x="61968" y="413337"/>
                    <a:pt x="61159" y="412930"/>
                    <a:pt x="60754" y="412930"/>
                  </a:cubicBezTo>
                  <a:lnTo>
                    <a:pt x="49420" y="412930"/>
                  </a:lnTo>
                  <a:cubicBezTo>
                    <a:pt x="33634" y="412930"/>
                    <a:pt x="20276" y="425968"/>
                    <a:pt x="19062" y="442265"/>
                  </a:cubicBezTo>
                  <a:lnTo>
                    <a:pt x="14205" y="498084"/>
                  </a:lnTo>
                  <a:cubicBezTo>
                    <a:pt x="13800" y="502159"/>
                    <a:pt x="10562" y="505011"/>
                    <a:pt x="6514" y="504603"/>
                  </a:cubicBezTo>
                  <a:cubicBezTo>
                    <a:pt x="2466" y="504603"/>
                    <a:pt x="-367" y="500936"/>
                    <a:pt x="38" y="496862"/>
                  </a:cubicBezTo>
                  <a:lnTo>
                    <a:pt x="4490" y="440636"/>
                  </a:lnTo>
                  <a:cubicBezTo>
                    <a:pt x="6919" y="417412"/>
                    <a:pt x="26348" y="398670"/>
                    <a:pt x="49015" y="398262"/>
                  </a:cubicBezTo>
                  <a:close/>
                  <a:moveTo>
                    <a:pt x="420221" y="307133"/>
                  </a:moveTo>
                  <a:cubicBezTo>
                    <a:pt x="399146" y="307133"/>
                    <a:pt x="382125" y="324627"/>
                    <a:pt x="382125" y="345375"/>
                  </a:cubicBezTo>
                  <a:cubicBezTo>
                    <a:pt x="382125" y="366531"/>
                    <a:pt x="399146" y="383618"/>
                    <a:pt x="420221" y="383618"/>
                  </a:cubicBezTo>
                  <a:cubicBezTo>
                    <a:pt x="441295" y="383618"/>
                    <a:pt x="458316" y="366531"/>
                    <a:pt x="458316" y="345375"/>
                  </a:cubicBezTo>
                  <a:cubicBezTo>
                    <a:pt x="458316" y="324627"/>
                    <a:pt x="441295" y="307133"/>
                    <a:pt x="420221" y="307133"/>
                  </a:cubicBezTo>
                  <a:close/>
                  <a:moveTo>
                    <a:pt x="95181" y="307133"/>
                  </a:moveTo>
                  <a:cubicBezTo>
                    <a:pt x="73702" y="307133"/>
                    <a:pt x="56681" y="324627"/>
                    <a:pt x="56681" y="345375"/>
                  </a:cubicBezTo>
                  <a:cubicBezTo>
                    <a:pt x="56681" y="366531"/>
                    <a:pt x="73702" y="383618"/>
                    <a:pt x="95181" y="383618"/>
                  </a:cubicBezTo>
                  <a:cubicBezTo>
                    <a:pt x="116256" y="383618"/>
                    <a:pt x="133277" y="366531"/>
                    <a:pt x="133277" y="345375"/>
                  </a:cubicBezTo>
                  <a:cubicBezTo>
                    <a:pt x="133277" y="324627"/>
                    <a:pt x="116256" y="307133"/>
                    <a:pt x="95181" y="307133"/>
                  </a:cubicBezTo>
                  <a:close/>
                  <a:moveTo>
                    <a:pt x="420221" y="292893"/>
                  </a:moveTo>
                  <a:cubicBezTo>
                    <a:pt x="448995" y="292893"/>
                    <a:pt x="472501" y="316083"/>
                    <a:pt x="472501" y="345375"/>
                  </a:cubicBezTo>
                  <a:cubicBezTo>
                    <a:pt x="472501" y="374261"/>
                    <a:pt x="448995" y="397857"/>
                    <a:pt x="420221" y="397857"/>
                  </a:cubicBezTo>
                  <a:cubicBezTo>
                    <a:pt x="391446" y="397857"/>
                    <a:pt x="367535" y="374261"/>
                    <a:pt x="367535" y="345375"/>
                  </a:cubicBezTo>
                  <a:cubicBezTo>
                    <a:pt x="367535" y="316083"/>
                    <a:pt x="391446" y="292893"/>
                    <a:pt x="420221" y="292893"/>
                  </a:cubicBezTo>
                  <a:close/>
                  <a:moveTo>
                    <a:pt x="95181" y="292893"/>
                  </a:moveTo>
                  <a:cubicBezTo>
                    <a:pt x="123551" y="292893"/>
                    <a:pt x="147462" y="316083"/>
                    <a:pt x="147462" y="345375"/>
                  </a:cubicBezTo>
                  <a:cubicBezTo>
                    <a:pt x="147462" y="374261"/>
                    <a:pt x="123551" y="397857"/>
                    <a:pt x="95181" y="397857"/>
                  </a:cubicBezTo>
                  <a:cubicBezTo>
                    <a:pt x="66002" y="397857"/>
                    <a:pt x="42496" y="374261"/>
                    <a:pt x="42496" y="345375"/>
                  </a:cubicBezTo>
                  <a:cubicBezTo>
                    <a:pt x="42496" y="316083"/>
                    <a:pt x="66002" y="292893"/>
                    <a:pt x="95181" y="292893"/>
                  </a:cubicBezTo>
                  <a:close/>
                  <a:moveTo>
                    <a:pt x="257898" y="89298"/>
                  </a:moveTo>
                  <a:cubicBezTo>
                    <a:pt x="265784" y="89298"/>
                    <a:pt x="272487" y="95607"/>
                    <a:pt x="272487" y="103887"/>
                  </a:cubicBezTo>
                  <a:cubicBezTo>
                    <a:pt x="272487" y="112167"/>
                    <a:pt x="265784" y="119264"/>
                    <a:pt x="257898" y="119264"/>
                  </a:cubicBezTo>
                  <a:cubicBezTo>
                    <a:pt x="249618" y="119264"/>
                    <a:pt x="242521" y="112167"/>
                    <a:pt x="242521" y="103887"/>
                  </a:cubicBezTo>
                  <a:cubicBezTo>
                    <a:pt x="242521" y="95607"/>
                    <a:pt x="249618" y="89298"/>
                    <a:pt x="257898" y="89298"/>
                  </a:cubicBezTo>
                  <a:close/>
                  <a:moveTo>
                    <a:pt x="196980" y="89298"/>
                  </a:moveTo>
                  <a:cubicBezTo>
                    <a:pt x="205369" y="89298"/>
                    <a:pt x="211761" y="95607"/>
                    <a:pt x="211761" y="103887"/>
                  </a:cubicBezTo>
                  <a:cubicBezTo>
                    <a:pt x="211761" y="112167"/>
                    <a:pt x="205369" y="119264"/>
                    <a:pt x="196980" y="119264"/>
                  </a:cubicBezTo>
                  <a:cubicBezTo>
                    <a:pt x="188591" y="119264"/>
                    <a:pt x="181800" y="112167"/>
                    <a:pt x="181800" y="103887"/>
                  </a:cubicBezTo>
                  <a:cubicBezTo>
                    <a:pt x="181800" y="95607"/>
                    <a:pt x="188591" y="89298"/>
                    <a:pt x="196980" y="89298"/>
                  </a:cubicBezTo>
                  <a:close/>
                  <a:moveTo>
                    <a:pt x="134073" y="89298"/>
                  </a:moveTo>
                  <a:cubicBezTo>
                    <a:pt x="142461" y="89298"/>
                    <a:pt x="149253" y="95607"/>
                    <a:pt x="149253" y="103887"/>
                  </a:cubicBezTo>
                  <a:cubicBezTo>
                    <a:pt x="149253" y="112167"/>
                    <a:pt x="142461" y="119264"/>
                    <a:pt x="134073" y="119264"/>
                  </a:cubicBezTo>
                  <a:cubicBezTo>
                    <a:pt x="125684" y="119264"/>
                    <a:pt x="119292" y="112167"/>
                    <a:pt x="119292" y="103887"/>
                  </a:cubicBezTo>
                  <a:cubicBezTo>
                    <a:pt x="119292" y="95607"/>
                    <a:pt x="125684" y="89298"/>
                    <a:pt x="134073" y="89298"/>
                  </a:cubicBezTo>
                  <a:close/>
                  <a:moveTo>
                    <a:pt x="374112" y="45456"/>
                  </a:moveTo>
                  <a:cubicBezTo>
                    <a:pt x="428908" y="52743"/>
                    <a:pt x="470715" y="100511"/>
                    <a:pt x="470715" y="155971"/>
                  </a:cubicBezTo>
                  <a:lnTo>
                    <a:pt x="470715" y="160019"/>
                  </a:lnTo>
                  <a:cubicBezTo>
                    <a:pt x="470715" y="217097"/>
                    <a:pt x="428096" y="264460"/>
                    <a:pt x="371271" y="270937"/>
                  </a:cubicBezTo>
                  <a:lnTo>
                    <a:pt x="371271" y="305751"/>
                  </a:lnTo>
                  <a:cubicBezTo>
                    <a:pt x="371271" y="310609"/>
                    <a:pt x="368835" y="314252"/>
                    <a:pt x="365182" y="316276"/>
                  </a:cubicBezTo>
                  <a:cubicBezTo>
                    <a:pt x="363153" y="317086"/>
                    <a:pt x="361935" y="317490"/>
                    <a:pt x="359906" y="317490"/>
                  </a:cubicBezTo>
                  <a:cubicBezTo>
                    <a:pt x="357470" y="317490"/>
                    <a:pt x="355035" y="316681"/>
                    <a:pt x="353005" y="315062"/>
                  </a:cubicBezTo>
                  <a:lnTo>
                    <a:pt x="300645" y="273366"/>
                  </a:lnTo>
                  <a:cubicBezTo>
                    <a:pt x="299427" y="272152"/>
                    <a:pt x="297803" y="271747"/>
                    <a:pt x="296180" y="271747"/>
                  </a:cubicBezTo>
                  <a:lnTo>
                    <a:pt x="255590" y="271747"/>
                  </a:lnTo>
                  <a:cubicBezTo>
                    <a:pt x="235701" y="271747"/>
                    <a:pt x="216218" y="266484"/>
                    <a:pt x="199171" y="256769"/>
                  </a:cubicBezTo>
                  <a:cubicBezTo>
                    <a:pt x="195518" y="254745"/>
                    <a:pt x="194300" y="249887"/>
                    <a:pt x="196329" y="247053"/>
                  </a:cubicBezTo>
                  <a:cubicBezTo>
                    <a:pt x="198359" y="243410"/>
                    <a:pt x="202824" y="242195"/>
                    <a:pt x="206477" y="244219"/>
                  </a:cubicBezTo>
                  <a:cubicBezTo>
                    <a:pt x="221089" y="252721"/>
                    <a:pt x="238137" y="257578"/>
                    <a:pt x="255590" y="257578"/>
                  </a:cubicBezTo>
                  <a:lnTo>
                    <a:pt x="296180" y="257578"/>
                  </a:lnTo>
                  <a:cubicBezTo>
                    <a:pt x="301051" y="257578"/>
                    <a:pt x="305921" y="259198"/>
                    <a:pt x="309574" y="262031"/>
                  </a:cubicBezTo>
                  <a:lnTo>
                    <a:pt x="357064" y="300084"/>
                  </a:lnTo>
                  <a:lnTo>
                    <a:pt x="357064" y="269318"/>
                  </a:lnTo>
                  <a:cubicBezTo>
                    <a:pt x="357064" y="263246"/>
                    <a:pt x="361935" y="257578"/>
                    <a:pt x="368429" y="257173"/>
                  </a:cubicBezTo>
                  <a:cubicBezTo>
                    <a:pt x="418760" y="251911"/>
                    <a:pt x="456509" y="210215"/>
                    <a:pt x="456509" y="160019"/>
                  </a:cubicBezTo>
                  <a:lnTo>
                    <a:pt x="456509" y="155971"/>
                  </a:lnTo>
                  <a:cubicBezTo>
                    <a:pt x="456509" y="107393"/>
                    <a:pt x="419978" y="65697"/>
                    <a:pt x="371677" y="59625"/>
                  </a:cubicBezTo>
                  <a:cubicBezTo>
                    <a:pt x="368023" y="58815"/>
                    <a:pt x="365182" y="55172"/>
                    <a:pt x="365588" y="51529"/>
                  </a:cubicBezTo>
                  <a:cubicBezTo>
                    <a:pt x="365994" y="47885"/>
                    <a:pt x="370053" y="44647"/>
                    <a:pt x="374112" y="45456"/>
                  </a:cubicBezTo>
                  <a:close/>
                  <a:moveTo>
                    <a:pt x="148914" y="13763"/>
                  </a:moveTo>
                  <a:cubicBezTo>
                    <a:pt x="95456" y="13763"/>
                    <a:pt x="51717" y="57888"/>
                    <a:pt x="51717" y="111728"/>
                  </a:cubicBezTo>
                  <a:lnTo>
                    <a:pt x="51717" y="115372"/>
                  </a:lnTo>
                  <a:cubicBezTo>
                    <a:pt x="51717" y="165568"/>
                    <a:pt x="89381" y="207669"/>
                    <a:pt x="139194" y="212122"/>
                  </a:cubicBezTo>
                  <a:cubicBezTo>
                    <a:pt x="145674" y="213336"/>
                    <a:pt x="150534" y="218194"/>
                    <a:pt x="150534" y="224671"/>
                  </a:cubicBezTo>
                  <a:lnTo>
                    <a:pt x="150534" y="255437"/>
                  </a:lnTo>
                  <a:lnTo>
                    <a:pt x="197918" y="217384"/>
                  </a:lnTo>
                  <a:cubicBezTo>
                    <a:pt x="201563" y="214551"/>
                    <a:pt x="206423" y="212931"/>
                    <a:pt x="211283" y="212931"/>
                  </a:cubicBezTo>
                  <a:lnTo>
                    <a:pt x="251782" y="212931"/>
                  </a:lnTo>
                  <a:cubicBezTo>
                    <a:pt x="305645" y="212931"/>
                    <a:pt x="349384" y="168807"/>
                    <a:pt x="349384" y="115372"/>
                  </a:cubicBezTo>
                  <a:lnTo>
                    <a:pt x="349384" y="111728"/>
                  </a:lnTo>
                  <a:cubicBezTo>
                    <a:pt x="349384" y="57888"/>
                    <a:pt x="305645" y="13763"/>
                    <a:pt x="251782" y="13763"/>
                  </a:cubicBezTo>
                  <a:close/>
                  <a:moveTo>
                    <a:pt x="148914" y="0"/>
                  </a:moveTo>
                  <a:lnTo>
                    <a:pt x="251782" y="0"/>
                  </a:lnTo>
                  <a:cubicBezTo>
                    <a:pt x="313340" y="0"/>
                    <a:pt x="363559" y="50197"/>
                    <a:pt x="363559" y="111728"/>
                  </a:cubicBezTo>
                  <a:lnTo>
                    <a:pt x="363559" y="115372"/>
                  </a:lnTo>
                  <a:cubicBezTo>
                    <a:pt x="363559" y="177308"/>
                    <a:pt x="313340" y="227100"/>
                    <a:pt x="251782" y="227100"/>
                  </a:cubicBezTo>
                  <a:lnTo>
                    <a:pt x="211283" y="227100"/>
                  </a:lnTo>
                  <a:cubicBezTo>
                    <a:pt x="209258" y="227100"/>
                    <a:pt x="208043" y="227909"/>
                    <a:pt x="206828" y="228719"/>
                  </a:cubicBezTo>
                  <a:lnTo>
                    <a:pt x="154584" y="270415"/>
                  </a:lnTo>
                  <a:cubicBezTo>
                    <a:pt x="152559" y="272034"/>
                    <a:pt x="150129" y="272843"/>
                    <a:pt x="147699" y="272843"/>
                  </a:cubicBezTo>
                  <a:cubicBezTo>
                    <a:pt x="145674" y="272843"/>
                    <a:pt x="144054" y="272439"/>
                    <a:pt x="142839" y="271629"/>
                  </a:cubicBezTo>
                  <a:cubicBezTo>
                    <a:pt x="138789" y="269605"/>
                    <a:pt x="136360" y="265557"/>
                    <a:pt x="136360" y="261509"/>
                  </a:cubicBezTo>
                  <a:lnTo>
                    <a:pt x="136360" y="226695"/>
                  </a:lnTo>
                  <a:cubicBezTo>
                    <a:pt x="79661" y="219813"/>
                    <a:pt x="37137" y="172450"/>
                    <a:pt x="37137" y="115372"/>
                  </a:cubicBezTo>
                  <a:lnTo>
                    <a:pt x="37137" y="111728"/>
                  </a:lnTo>
                  <a:cubicBezTo>
                    <a:pt x="37137" y="50197"/>
                    <a:pt x="87356" y="0"/>
                    <a:pt x="148914" y="0"/>
                  </a:cubicBezTo>
                  <a:close/>
                </a:path>
              </a:pathLst>
            </a:custGeom>
            <a:solidFill>
              <a:schemeClr val="bg1"/>
            </a:solidFill>
            <a:ln>
              <a:noFill/>
            </a:ln>
            <a:effectLst/>
          </p:spPr>
          <p:txBody>
            <a:bodyPr wrap="square" anchor="ctr">
              <a:noAutofit/>
            </a:bodyPr>
            <a:lstStyle/>
            <a:p>
              <a:endParaRPr lang="en-US" sz="725">
                <a:latin typeface="Poppins" pitchFamily="2" charset="77"/>
              </a:endParaRPr>
            </a:p>
          </p:txBody>
        </p:sp>
        <p:sp>
          <p:nvSpPr>
            <p:cNvPr id="19" name="Freeform 18">
              <a:extLst>
                <a:ext uri="{FF2B5EF4-FFF2-40B4-BE49-F238E27FC236}">
                  <a16:creationId xmlns:a16="http://schemas.microsoft.com/office/drawing/2014/main" id="{1A7AD5B1-58B3-48E5-3876-0817A904C20D}"/>
                </a:ext>
              </a:extLst>
            </p:cNvPr>
            <p:cNvSpPr>
              <a:spLocks noChangeArrowheads="1"/>
            </p:cNvSpPr>
            <p:nvPr/>
          </p:nvSpPr>
          <p:spPr bwMode="auto">
            <a:xfrm>
              <a:off x="3532129" y="7625107"/>
              <a:ext cx="1231189" cy="842943"/>
            </a:xfrm>
            <a:custGeom>
              <a:avLst/>
              <a:gdLst>
                <a:gd name="connsiteX0" fmla="*/ 322162 w 555022"/>
                <a:gd name="connsiteY0" fmla="*/ 301823 h 380000"/>
                <a:gd name="connsiteX1" fmla="*/ 335357 w 555022"/>
                <a:gd name="connsiteY1" fmla="*/ 315018 h 380000"/>
                <a:gd name="connsiteX2" fmla="*/ 322162 w 555022"/>
                <a:gd name="connsiteY2" fmla="*/ 328213 h 380000"/>
                <a:gd name="connsiteX3" fmla="*/ 308967 w 555022"/>
                <a:gd name="connsiteY3" fmla="*/ 315018 h 380000"/>
                <a:gd name="connsiteX4" fmla="*/ 322162 w 555022"/>
                <a:gd name="connsiteY4" fmla="*/ 301823 h 380000"/>
                <a:gd name="connsiteX5" fmla="*/ 150006 w 555022"/>
                <a:gd name="connsiteY5" fmla="*/ 237382 h 380000"/>
                <a:gd name="connsiteX6" fmla="*/ 156898 w 555022"/>
                <a:gd name="connsiteY6" fmla="*/ 249502 h 380000"/>
                <a:gd name="connsiteX7" fmla="*/ 165006 w 555022"/>
                <a:gd name="connsiteY7" fmla="*/ 237382 h 380000"/>
                <a:gd name="connsiteX8" fmla="*/ 144330 w 555022"/>
                <a:gd name="connsiteY8" fmla="*/ 223241 h 380000"/>
                <a:gd name="connsiteX9" fmla="*/ 169061 w 555022"/>
                <a:gd name="connsiteY9" fmla="*/ 223241 h 380000"/>
                <a:gd name="connsiteX10" fmla="*/ 201494 w 555022"/>
                <a:gd name="connsiteY10" fmla="*/ 229705 h 380000"/>
                <a:gd name="connsiteX11" fmla="*/ 234333 w 555022"/>
                <a:gd name="connsiteY11" fmla="*/ 242230 h 380000"/>
                <a:gd name="connsiteX12" fmla="*/ 250956 w 555022"/>
                <a:gd name="connsiteY12" fmla="*/ 254755 h 380000"/>
                <a:gd name="connsiteX13" fmla="*/ 250145 w 555022"/>
                <a:gd name="connsiteY13" fmla="*/ 264855 h 380000"/>
                <a:gd name="connsiteX14" fmla="*/ 240009 w 555022"/>
                <a:gd name="connsiteY14" fmla="*/ 264047 h 380000"/>
                <a:gd name="connsiteX15" fmla="*/ 229063 w 555022"/>
                <a:gd name="connsiteY15" fmla="*/ 255563 h 380000"/>
                <a:gd name="connsiteX16" fmla="*/ 196224 w 555022"/>
                <a:gd name="connsiteY16" fmla="*/ 242634 h 380000"/>
                <a:gd name="connsiteX17" fmla="*/ 181223 w 555022"/>
                <a:gd name="connsiteY17" fmla="*/ 238594 h 380000"/>
                <a:gd name="connsiteX18" fmla="*/ 167034 w 555022"/>
                <a:gd name="connsiteY18" fmla="*/ 260411 h 380000"/>
                <a:gd name="connsiteX19" fmla="*/ 166628 w 555022"/>
                <a:gd name="connsiteY19" fmla="*/ 261219 h 380000"/>
                <a:gd name="connsiteX20" fmla="*/ 156898 w 555022"/>
                <a:gd name="connsiteY20" fmla="*/ 265663 h 380000"/>
                <a:gd name="connsiteX21" fmla="*/ 146762 w 555022"/>
                <a:gd name="connsiteY21" fmla="*/ 261219 h 380000"/>
                <a:gd name="connsiteX22" fmla="*/ 146762 w 555022"/>
                <a:gd name="connsiteY22" fmla="*/ 260411 h 380000"/>
                <a:gd name="connsiteX23" fmla="*/ 133789 w 555022"/>
                <a:gd name="connsiteY23" fmla="*/ 238594 h 380000"/>
                <a:gd name="connsiteX24" fmla="*/ 117572 w 555022"/>
                <a:gd name="connsiteY24" fmla="*/ 242634 h 380000"/>
                <a:gd name="connsiteX25" fmla="*/ 84733 w 555022"/>
                <a:gd name="connsiteY25" fmla="*/ 255563 h 380000"/>
                <a:gd name="connsiteX26" fmla="*/ 61624 w 555022"/>
                <a:gd name="connsiteY26" fmla="*/ 276167 h 380000"/>
                <a:gd name="connsiteX27" fmla="*/ 60002 w 555022"/>
                <a:gd name="connsiteY27" fmla="*/ 283036 h 380000"/>
                <a:gd name="connsiteX28" fmla="*/ 60002 w 555022"/>
                <a:gd name="connsiteY28" fmla="*/ 365859 h 380000"/>
                <a:gd name="connsiteX29" fmla="*/ 149195 w 555022"/>
                <a:gd name="connsiteY29" fmla="*/ 365859 h 380000"/>
                <a:gd name="connsiteX30" fmla="*/ 111896 w 555022"/>
                <a:gd name="connsiteY30" fmla="*/ 331518 h 380000"/>
                <a:gd name="connsiteX31" fmla="*/ 107031 w 555022"/>
                <a:gd name="connsiteY31" fmla="*/ 331518 h 380000"/>
                <a:gd name="connsiteX32" fmla="*/ 99734 w 555022"/>
                <a:gd name="connsiteY32" fmla="*/ 324246 h 380000"/>
                <a:gd name="connsiteX33" fmla="*/ 99734 w 555022"/>
                <a:gd name="connsiteY33" fmla="*/ 290308 h 380000"/>
                <a:gd name="connsiteX34" fmla="*/ 107031 w 555022"/>
                <a:gd name="connsiteY34" fmla="*/ 283440 h 380000"/>
                <a:gd name="connsiteX35" fmla="*/ 113923 w 555022"/>
                <a:gd name="connsiteY35" fmla="*/ 290308 h 380000"/>
                <a:gd name="connsiteX36" fmla="*/ 113923 w 555022"/>
                <a:gd name="connsiteY36" fmla="*/ 317377 h 380000"/>
                <a:gd name="connsiteX37" fmla="*/ 162979 w 555022"/>
                <a:gd name="connsiteY37" fmla="*/ 365859 h 380000"/>
                <a:gd name="connsiteX38" fmla="*/ 366095 w 555022"/>
                <a:gd name="connsiteY38" fmla="*/ 365859 h 380000"/>
                <a:gd name="connsiteX39" fmla="*/ 381501 w 555022"/>
                <a:gd name="connsiteY39" fmla="*/ 293136 h 380000"/>
                <a:gd name="connsiteX40" fmla="*/ 379474 w 555022"/>
                <a:gd name="connsiteY40" fmla="*/ 285864 h 380000"/>
                <a:gd name="connsiteX41" fmla="*/ 372582 w 555022"/>
                <a:gd name="connsiteY41" fmla="*/ 282632 h 380000"/>
                <a:gd name="connsiteX42" fmla="*/ 275281 w 555022"/>
                <a:gd name="connsiteY42" fmla="*/ 282228 h 380000"/>
                <a:gd name="connsiteX43" fmla="*/ 266362 w 555022"/>
                <a:gd name="connsiteY43" fmla="*/ 289500 h 380000"/>
                <a:gd name="connsiteX44" fmla="*/ 254605 w 555022"/>
                <a:gd name="connsiteY44" fmla="*/ 342426 h 380000"/>
                <a:gd name="connsiteX45" fmla="*/ 247712 w 555022"/>
                <a:gd name="connsiteY45" fmla="*/ 348083 h 380000"/>
                <a:gd name="connsiteX46" fmla="*/ 188926 w 555022"/>
                <a:gd name="connsiteY46" fmla="*/ 347679 h 380000"/>
                <a:gd name="connsiteX47" fmla="*/ 181629 w 555022"/>
                <a:gd name="connsiteY47" fmla="*/ 340406 h 380000"/>
                <a:gd name="connsiteX48" fmla="*/ 188926 w 555022"/>
                <a:gd name="connsiteY48" fmla="*/ 333538 h 380000"/>
                <a:gd name="connsiteX49" fmla="*/ 242442 w 555022"/>
                <a:gd name="connsiteY49" fmla="*/ 333942 h 380000"/>
                <a:gd name="connsiteX50" fmla="*/ 252172 w 555022"/>
                <a:gd name="connsiteY50" fmla="*/ 286268 h 380000"/>
                <a:gd name="connsiteX51" fmla="*/ 275281 w 555022"/>
                <a:gd name="connsiteY51" fmla="*/ 267683 h 380000"/>
                <a:gd name="connsiteX52" fmla="*/ 372582 w 555022"/>
                <a:gd name="connsiteY52" fmla="*/ 268087 h 380000"/>
                <a:gd name="connsiteX53" fmla="*/ 390826 w 555022"/>
                <a:gd name="connsiteY53" fmla="*/ 276976 h 380000"/>
                <a:gd name="connsiteX54" fmla="*/ 395286 w 555022"/>
                <a:gd name="connsiteY54" fmla="*/ 296368 h 380000"/>
                <a:gd name="connsiteX55" fmla="*/ 380691 w 555022"/>
                <a:gd name="connsiteY55" fmla="*/ 365859 h 380000"/>
                <a:gd name="connsiteX56" fmla="*/ 547724 w 555022"/>
                <a:gd name="connsiteY56" fmla="*/ 365859 h 380000"/>
                <a:gd name="connsiteX57" fmla="*/ 555022 w 555022"/>
                <a:gd name="connsiteY57" fmla="*/ 373132 h 380000"/>
                <a:gd name="connsiteX58" fmla="*/ 547724 w 555022"/>
                <a:gd name="connsiteY58" fmla="*/ 380000 h 380000"/>
                <a:gd name="connsiteX59" fmla="*/ 7298 w 555022"/>
                <a:gd name="connsiteY59" fmla="*/ 380000 h 380000"/>
                <a:gd name="connsiteX60" fmla="*/ 0 w 555022"/>
                <a:gd name="connsiteY60" fmla="*/ 373132 h 380000"/>
                <a:gd name="connsiteX61" fmla="*/ 7298 w 555022"/>
                <a:gd name="connsiteY61" fmla="*/ 365859 h 380000"/>
                <a:gd name="connsiteX62" fmla="*/ 45813 w 555022"/>
                <a:gd name="connsiteY62" fmla="*/ 365859 h 380000"/>
                <a:gd name="connsiteX63" fmla="*/ 45813 w 555022"/>
                <a:gd name="connsiteY63" fmla="*/ 283036 h 380000"/>
                <a:gd name="connsiteX64" fmla="*/ 49867 w 555022"/>
                <a:gd name="connsiteY64" fmla="*/ 268895 h 380000"/>
                <a:gd name="connsiteX65" fmla="*/ 79463 w 555022"/>
                <a:gd name="connsiteY65" fmla="*/ 242230 h 380000"/>
                <a:gd name="connsiteX66" fmla="*/ 112302 w 555022"/>
                <a:gd name="connsiteY66" fmla="*/ 229705 h 380000"/>
                <a:gd name="connsiteX67" fmla="*/ 144330 w 555022"/>
                <a:gd name="connsiteY67" fmla="*/ 223241 h 380000"/>
                <a:gd name="connsiteX68" fmla="*/ 318055 w 555022"/>
                <a:gd name="connsiteY68" fmla="*/ 146445 h 380000"/>
                <a:gd name="connsiteX69" fmla="*/ 497716 w 555022"/>
                <a:gd name="connsiteY69" fmla="*/ 146445 h 380000"/>
                <a:gd name="connsiteX70" fmla="*/ 505016 w 555022"/>
                <a:gd name="connsiteY70" fmla="*/ 153192 h 380000"/>
                <a:gd name="connsiteX71" fmla="*/ 497716 w 555022"/>
                <a:gd name="connsiteY71" fmla="*/ 160336 h 380000"/>
                <a:gd name="connsiteX72" fmla="*/ 318055 w 555022"/>
                <a:gd name="connsiteY72" fmla="*/ 160336 h 380000"/>
                <a:gd name="connsiteX73" fmla="*/ 310755 w 555022"/>
                <a:gd name="connsiteY73" fmla="*/ 153192 h 380000"/>
                <a:gd name="connsiteX74" fmla="*/ 318055 w 555022"/>
                <a:gd name="connsiteY74" fmla="*/ 146445 h 380000"/>
                <a:gd name="connsiteX75" fmla="*/ 155378 w 555022"/>
                <a:gd name="connsiteY75" fmla="*/ 117789 h 380000"/>
                <a:gd name="connsiteX76" fmla="*/ 121221 w 555022"/>
                <a:gd name="connsiteY76" fmla="*/ 152290 h 380000"/>
                <a:gd name="connsiteX77" fmla="*/ 155378 w 555022"/>
                <a:gd name="connsiteY77" fmla="*/ 186792 h 380000"/>
                <a:gd name="connsiteX78" fmla="*/ 189133 w 555022"/>
                <a:gd name="connsiteY78" fmla="*/ 152290 h 380000"/>
                <a:gd name="connsiteX79" fmla="*/ 155378 w 555022"/>
                <a:gd name="connsiteY79" fmla="*/ 117789 h 380000"/>
                <a:gd name="connsiteX80" fmla="*/ 318055 w 555022"/>
                <a:gd name="connsiteY80" fmla="*/ 112512 h 380000"/>
                <a:gd name="connsiteX81" fmla="*/ 497716 w 555022"/>
                <a:gd name="connsiteY81" fmla="*/ 112512 h 380000"/>
                <a:gd name="connsiteX82" fmla="*/ 505016 w 555022"/>
                <a:gd name="connsiteY82" fmla="*/ 119656 h 380000"/>
                <a:gd name="connsiteX83" fmla="*/ 497716 w 555022"/>
                <a:gd name="connsiteY83" fmla="*/ 126403 h 380000"/>
                <a:gd name="connsiteX84" fmla="*/ 318055 w 555022"/>
                <a:gd name="connsiteY84" fmla="*/ 126403 h 380000"/>
                <a:gd name="connsiteX85" fmla="*/ 310755 w 555022"/>
                <a:gd name="connsiteY85" fmla="*/ 119656 h 380000"/>
                <a:gd name="connsiteX86" fmla="*/ 318055 w 555022"/>
                <a:gd name="connsiteY86" fmla="*/ 112512 h 380000"/>
                <a:gd name="connsiteX87" fmla="*/ 155378 w 555022"/>
                <a:gd name="connsiteY87" fmla="*/ 103583 h 380000"/>
                <a:gd name="connsiteX88" fmla="*/ 203197 w 555022"/>
                <a:gd name="connsiteY88" fmla="*/ 152290 h 380000"/>
                <a:gd name="connsiteX89" fmla="*/ 155378 w 555022"/>
                <a:gd name="connsiteY89" fmla="*/ 201404 h 380000"/>
                <a:gd name="connsiteX90" fmla="*/ 107157 w 555022"/>
                <a:gd name="connsiteY90" fmla="*/ 152290 h 380000"/>
                <a:gd name="connsiteX91" fmla="*/ 155378 w 555022"/>
                <a:gd name="connsiteY91" fmla="*/ 103583 h 380000"/>
                <a:gd name="connsiteX92" fmla="*/ 318008 w 555022"/>
                <a:gd name="connsiteY92" fmla="*/ 82152 h 380000"/>
                <a:gd name="connsiteX93" fmla="*/ 431681 w 555022"/>
                <a:gd name="connsiteY93" fmla="*/ 82152 h 380000"/>
                <a:gd name="connsiteX94" fmla="*/ 438937 w 555022"/>
                <a:gd name="connsiteY94" fmla="*/ 89296 h 380000"/>
                <a:gd name="connsiteX95" fmla="*/ 431681 w 555022"/>
                <a:gd name="connsiteY95" fmla="*/ 96043 h 380000"/>
                <a:gd name="connsiteX96" fmla="*/ 318008 w 555022"/>
                <a:gd name="connsiteY96" fmla="*/ 96043 h 380000"/>
                <a:gd name="connsiteX97" fmla="*/ 310752 w 555022"/>
                <a:gd name="connsiteY97" fmla="*/ 89296 h 380000"/>
                <a:gd name="connsiteX98" fmla="*/ 318008 w 555022"/>
                <a:gd name="connsiteY98" fmla="*/ 82152 h 380000"/>
                <a:gd name="connsiteX99" fmla="*/ 318061 w 555022"/>
                <a:gd name="connsiteY99" fmla="*/ 32145 h 380000"/>
                <a:gd name="connsiteX100" fmla="*/ 383410 w 555022"/>
                <a:gd name="connsiteY100" fmla="*/ 32145 h 380000"/>
                <a:gd name="connsiteX101" fmla="*/ 390716 w 555022"/>
                <a:gd name="connsiteY101" fmla="*/ 38892 h 380000"/>
                <a:gd name="connsiteX102" fmla="*/ 383410 w 555022"/>
                <a:gd name="connsiteY102" fmla="*/ 46036 h 380000"/>
                <a:gd name="connsiteX103" fmla="*/ 318061 w 555022"/>
                <a:gd name="connsiteY103" fmla="*/ 46036 h 380000"/>
                <a:gd name="connsiteX104" fmla="*/ 310755 w 555022"/>
                <a:gd name="connsiteY104" fmla="*/ 38892 h 380000"/>
                <a:gd name="connsiteX105" fmla="*/ 318061 w 555022"/>
                <a:gd name="connsiteY105" fmla="*/ 32145 h 380000"/>
                <a:gd name="connsiteX106" fmla="*/ 284471 w 555022"/>
                <a:gd name="connsiteY106" fmla="*/ 14548 h 380000"/>
                <a:gd name="connsiteX107" fmla="*/ 277158 w 555022"/>
                <a:gd name="connsiteY107" fmla="*/ 21822 h 380000"/>
                <a:gd name="connsiteX108" fmla="*/ 277158 w 555022"/>
                <a:gd name="connsiteY108" fmla="*/ 170941 h 380000"/>
                <a:gd name="connsiteX109" fmla="*/ 284471 w 555022"/>
                <a:gd name="connsiteY109" fmla="*/ 178619 h 380000"/>
                <a:gd name="connsiteX110" fmla="*/ 302345 w 555022"/>
                <a:gd name="connsiteY110" fmla="*/ 178619 h 380000"/>
                <a:gd name="connsiteX111" fmla="*/ 309657 w 555022"/>
                <a:gd name="connsiteY111" fmla="*/ 185489 h 380000"/>
                <a:gd name="connsiteX112" fmla="*/ 309657 w 555022"/>
                <a:gd name="connsiteY112" fmla="*/ 205291 h 380000"/>
                <a:gd name="connsiteX113" fmla="*/ 354343 w 555022"/>
                <a:gd name="connsiteY113" fmla="*/ 179024 h 380000"/>
                <a:gd name="connsiteX114" fmla="*/ 357999 w 555022"/>
                <a:gd name="connsiteY114" fmla="*/ 178619 h 380000"/>
                <a:gd name="connsiteX115" fmla="*/ 533491 w 555022"/>
                <a:gd name="connsiteY115" fmla="*/ 178619 h 380000"/>
                <a:gd name="connsiteX116" fmla="*/ 540804 w 555022"/>
                <a:gd name="connsiteY116" fmla="*/ 170941 h 380000"/>
                <a:gd name="connsiteX117" fmla="*/ 540804 w 555022"/>
                <a:gd name="connsiteY117" fmla="*/ 21822 h 380000"/>
                <a:gd name="connsiteX118" fmla="*/ 533491 w 555022"/>
                <a:gd name="connsiteY118" fmla="*/ 14548 h 380000"/>
                <a:gd name="connsiteX119" fmla="*/ 284471 w 555022"/>
                <a:gd name="connsiteY119" fmla="*/ 0 h 380000"/>
                <a:gd name="connsiteX120" fmla="*/ 533491 w 555022"/>
                <a:gd name="connsiteY120" fmla="*/ 0 h 380000"/>
                <a:gd name="connsiteX121" fmla="*/ 555022 w 555022"/>
                <a:gd name="connsiteY121" fmla="*/ 21822 h 380000"/>
                <a:gd name="connsiteX122" fmla="*/ 555022 w 555022"/>
                <a:gd name="connsiteY122" fmla="*/ 170941 h 380000"/>
                <a:gd name="connsiteX123" fmla="*/ 533491 w 555022"/>
                <a:gd name="connsiteY123" fmla="*/ 192359 h 380000"/>
                <a:gd name="connsiteX124" fmla="*/ 359624 w 555022"/>
                <a:gd name="connsiteY124" fmla="*/ 192359 h 380000"/>
                <a:gd name="connsiteX125" fmla="*/ 314126 w 555022"/>
                <a:gd name="connsiteY125" fmla="*/ 219435 h 380000"/>
                <a:gd name="connsiteX126" fmla="*/ 307626 w 555022"/>
                <a:gd name="connsiteY126" fmla="*/ 221052 h 380000"/>
                <a:gd name="connsiteX127" fmla="*/ 301532 w 555022"/>
                <a:gd name="connsiteY127" fmla="*/ 219435 h 380000"/>
                <a:gd name="connsiteX128" fmla="*/ 295439 w 555022"/>
                <a:gd name="connsiteY128" fmla="*/ 208928 h 380000"/>
                <a:gd name="connsiteX129" fmla="*/ 295439 w 555022"/>
                <a:gd name="connsiteY129" fmla="*/ 192359 h 380000"/>
                <a:gd name="connsiteX130" fmla="*/ 284471 w 555022"/>
                <a:gd name="connsiteY130" fmla="*/ 192359 h 380000"/>
                <a:gd name="connsiteX131" fmla="*/ 262534 w 555022"/>
                <a:gd name="connsiteY131" fmla="*/ 170941 h 380000"/>
                <a:gd name="connsiteX132" fmla="*/ 262534 w 555022"/>
                <a:gd name="connsiteY132" fmla="*/ 21822 h 380000"/>
                <a:gd name="connsiteX133" fmla="*/ 284471 w 555022"/>
                <a:gd name="connsiteY133" fmla="*/ 0 h 3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55022" h="380000">
                  <a:moveTo>
                    <a:pt x="322162" y="301823"/>
                  </a:moveTo>
                  <a:cubicBezTo>
                    <a:pt x="329359" y="301823"/>
                    <a:pt x="335357" y="307821"/>
                    <a:pt x="335357" y="315018"/>
                  </a:cubicBezTo>
                  <a:cubicBezTo>
                    <a:pt x="335357" y="322216"/>
                    <a:pt x="329359" y="328213"/>
                    <a:pt x="322162" y="328213"/>
                  </a:cubicBezTo>
                  <a:cubicBezTo>
                    <a:pt x="314965" y="328213"/>
                    <a:pt x="308967" y="322216"/>
                    <a:pt x="308967" y="315018"/>
                  </a:cubicBezTo>
                  <a:cubicBezTo>
                    <a:pt x="308967" y="307821"/>
                    <a:pt x="314965" y="301823"/>
                    <a:pt x="322162" y="301823"/>
                  </a:cubicBezTo>
                  <a:close/>
                  <a:moveTo>
                    <a:pt x="150006" y="237382"/>
                  </a:moveTo>
                  <a:lnTo>
                    <a:pt x="156898" y="249502"/>
                  </a:lnTo>
                  <a:lnTo>
                    <a:pt x="165006" y="237382"/>
                  </a:lnTo>
                  <a:close/>
                  <a:moveTo>
                    <a:pt x="144330" y="223241"/>
                  </a:moveTo>
                  <a:lnTo>
                    <a:pt x="169061" y="223241"/>
                  </a:lnTo>
                  <a:cubicBezTo>
                    <a:pt x="180412" y="223241"/>
                    <a:pt x="191359" y="225261"/>
                    <a:pt x="201494" y="229705"/>
                  </a:cubicBezTo>
                  <a:lnTo>
                    <a:pt x="234333" y="242230"/>
                  </a:lnTo>
                  <a:cubicBezTo>
                    <a:pt x="240820" y="245058"/>
                    <a:pt x="246496" y="249502"/>
                    <a:pt x="250956" y="254755"/>
                  </a:cubicBezTo>
                  <a:cubicBezTo>
                    <a:pt x="253388" y="257987"/>
                    <a:pt x="253388" y="262431"/>
                    <a:pt x="250145" y="264855"/>
                  </a:cubicBezTo>
                  <a:cubicBezTo>
                    <a:pt x="247307" y="267683"/>
                    <a:pt x="242442" y="266875"/>
                    <a:pt x="240009" y="264047"/>
                  </a:cubicBezTo>
                  <a:cubicBezTo>
                    <a:pt x="237171" y="260411"/>
                    <a:pt x="233117" y="257583"/>
                    <a:pt x="229063" y="255563"/>
                  </a:cubicBezTo>
                  <a:lnTo>
                    <a:pt x="196224" y="242634"/>
                  </a:lnTo>
                  <a:cubicBezTo>
                    <a:pt x="191359" y="241018"/>
                    <a:pt x="186494" y="239402"/>
                    <a:pt x="181223" y="238594"/>
                  </a:cubicBezTo>
                  <a:lnTo>
                    <a:pt x="167034" y="260411"/>
                  </a:lnTo>
                  <a:cubicBezTo>
                    <a:pt x="166628" y="260815"/>
                    <a:pt x="166628" y="260815"/>
                    <a:pt x="166628" y="261219"/>
                  </a:cubicBezTo>
                  <a:cubicBezTo>
                    <a:pt x="164196" y="264047"/>
                    <a:pt x="160547" y="265663"/>
                    <a:pt x="156898" y="265663"/>
                  </a:cubicBezTo>
                  <a:cubicBezTo>
                    <a:pt x="152844" y="265663"/>
                    <a:pt x="149600" y="264047"/>
                    <a:pt x="146762" y="261219"/>
                  </a:cubicBezTo>
                  <a:cubicBezTo>
                    <a:pt x="146762" y="260815"/>
                    <a:pt x="146762" y="260411"/>
                    <a:pt x="146762" y="260411"/>
                  </a:cubicBezTo>
                  <a:lnTo>
                    <a:pt x="133789" y="238594"/>
                  </a:lnTo>
                  <a:cubicBezTo>
                    <a:pt x="128519" y="239402"/>
                    <a:pt x="122843" y="240614"/>
                    <a:pt x="117572" y="242634"/>
                  </a:cubicBezTo>
                  <a:lnTo>
                    <a:pt x="84733" y="255563"/>
                  </a:lnTo>
                  <a:cubicBezTo>
                    <a:pt x="75408" y="259603"/>
                    <a:pt x="69327" y="265259"/>
                    <a:pt x="61624" y="276167"/>
                  </a:cubicBezTo>
                  <a:cubicBezTo>
                    <a:pt x="60408" y="278592"/>
                    <a:pt x="60002" y="281016"/>
                    <a:pt x="60002" y="283036"/>
                  </a:cubicBezTo>
                  <a:lnTo>
                    <a:pt x="60002" y="365859"/>
                  </a:lnTo>
                  <a:lnTo>
                    <a:pt x="149195" y="365859"/>
                  </a:lnTo>
                  <a:cubicBezTo>
                    <a:pt x="147573" y="346871"/>
                    <a:pt x="131356" y="331518"/>
                    <a:pt x="111896" y="331518"/>
                  </a:cubicBezTo>
                  <a:lnTo>
                    <a:pt x="107031" y="331518"/>
                  </a:lnTo>
                  <a:cubicBezTo>
                    <a:pt x="102977" y="331518"/>
                    <a:pt x="99734" y="327882"/>
                    <a:pt x="99734" y="324246"/>
                  </a:cubicBezTo>
                  <a:lnTo>
                    <a:pt x="99734" y="290308"/>
                  </a:lnTo>
                  <a:cubicBezTo>
                    <a:pt x="99734" y="286268"/>
                    <a:pt x="102977" y="283440"/>
                    <a:pt x="107031" y="283440"/>
                  </a:cubicBezTo>
                  <a:cubicBezTo>
                    <a:pt x="111085" y="283440"/>
                    <a:pt x="113923" y="286268"/>
                    <a:pt x="113923" y="290308"/>
                  </a:cubicBezTo>
                  <a:lnTo>
                    <a:pt x="113923" y="317377"/>
                  </a:lnTo>
                  <a:cubicBezTo>
                    <a:pt x="140681" y="318589"/>
                    <a:pt x="161763" y="339598"/>
                    <a:pt x="162979" y="365859"/>
                  </a:cubicBezTo>
                  <a:lnTo>
                    <a:pt x="366095" y="365859"/>
                  </a:lnTo>
                  <a:lnTo>
                    <a:pt x="381501" y="293136"/>
                  </a:lnTo>
                  <a:cubicBezTo>
                    <a:pt x="381907" y="290712"/>
                    <a:pt x="381501" y="288288"/>
                    <a:pt x="379474" y="285864"/>
                  </a:cubicBezTo>
                  <a:cubicBezTo>
                    <a:pt x="378258" y="283844"/>
                    <a:pt x="375420" y="282632"/>
                    <a:pt x="372582" y="282632"/>
                  </a:cubicBezTo>
                  <a:lnTo>
                    <a:pt x="275281" y="282228"/>
                  </a:lnTo>
                  <a:cubicBezTo>
                    <a:pt x="270821" y="282228"/>
                    <a:pt x="267173" y="285056"/>
                    <a:pt x="266362" y="289500"/>
                  </a:cubicBezTo>
                  <a:lnTo>
                    <a:pt x="254605" y="342426"/>
                  </a:lnTo>
                  <a:cubicBezTo>
                    <a:pt x="254199" y="345659"/>
                    <a:pt x="251361" y="348487"/>
                    <a:pt x="247712" y="348083"/>
                  </a:cubicBezTo>
                  <a:lnTo>
                    <a:pt x="188926" y="347679"/>
                  </a:lnTo>
                  <a:cubicBezTo>
                    <a:pt x="184467" y="347679"/>
                    <a:pt x="181629" y="344447"/>
                    <a:pt x="181629" y="340406"/>
                  </a:cubicBezTo>
                  <a:cubicBezTo>
                    <a:pt x="181629" y="336366"/>
                    <a:pt x="184467" y="333538"/>
                    <a:pt x="188926" y="333538"/>
                  </a:cubicBezTo>
                  <a:lnTo>
                    <a:pt x="242442" y="333942"/>
                  </a:lnTo>
                  <a:lnTo>
                    <a:pt x="252172" y="286268"/>
                  </a:lnTo>
                  <a:cubicBezTo>
                    <a:pt x="254605" y="275763"/>
                    <a:pt x="264335" y="267683"/>
                    <a:pt x="275281" y="267683"/>
                  </a:cubicBezTo>
                  <a:lnTo>
                    <a:pt x="372582" y="268087"/>
                  </a:lnTo>
                  <a:cubicBezTo>
                    <a:pt x="379880" y="268087"/>
                    <a:pt x="386366" y="271319"/>
                    <a:pt x="390826" y="276976"/>
                  </a:cubicBezTo>
                  <a:cubicBezTo>
                    <a:pt x="395286" y="282228"/>
                    <a:pt x="396907" y="289500"/>
                    <a:pt x="395286" y="296368"/>
                  </a:cubicBezTo>
                  <a:lnTo>
                    <a:pt x="380691" y="365859"/>
                  </a:lnTo>
                  <a:lnTo>
                    <a:pt x="547724" y="365859"/>
                  </a:lnTo>
                  <a:cubicBezTo>
                    <a:pt x="551778" y="365859"/>
                    <a:pt x="555022" y="369092"/>
                    <a:pt x="555022" y="373132"/>
                  </a:cubicBezTo>
                  <a:cubicBezTo>
                    <a:pt x="555022" y="377172"/>
                    <a:pt x="551778" y="380000"/>
                    <a:pt x="547724" y="380000"/>
                  </a:cubicBezTo>
                  <a:lnTo>
                    <a:pt x="7298" y="380000"/>
                  </a:lnTo>
                  <a:cubicBezTo>
                    <a:pt x="3649" y="380000"/>
                    <a:pt x="0" y="377172"/>
                    <a:pt x="0" y="373132"/>
                  </a:cubicBezTo>
                  <a:cubicBezTo>
                    <a:pt x="0" y="369092"/>
                    <a:pt x="3649" y="365859"/>
                    <a:pt x="7298" y="365859"/>
                  </a:cubicBezTo>
                  <a:lnTo>
                    <a:pt x="45813" y="365859"/>
                  </a:lnTo>
                  <a:lnTo>
                    <a:pt x="45813" y="283036"/>
                  </a:lnTo>
                  <a:cubicBezTo>
                    <a:pt x="45813" y="278188"/>
                    <a:pt x="47434" y="272935"/>
                    <a:pt x="49867" y="268895"/>
                  </a:cubicBezTo>
                  <a:cubicBezTo>
                    <a:pt x="57570" y="257179"/>
                    <a:pt x="65273" y="248290"/>
                    <a:pt x="79463" y="242230"/>
                  </a:cubicBezTo>
                  <a:lnTo>
                    <a:pt x="112302" y="229705"/>
                  </a:lnTo>
                  <a:cubicBezTo>
                    <a:pt x="122437" y="225261"/>
                    <a:pt x="133384" y="223241"/>
                    <a:pt x="144330" y="223241"/>
                  </a:cubicBezTo>
                  <a:close/>
                  <a:moveTo>
                    <a:pt x="318055" y="146445"/>
                  </a:moveTo>
                  <a:lnTo>
                    <a:pt x="497716" y="146445"/>
                  </a:lnTo>
                  <a:cubicBezTo>
                    <a:pt x="501772" y="146445"/>
                    <a:pt x="505016" y="149620"/>
                    <a:pt x="505016" y="153192"/>
                  </a:cubicBezTo>
                  <a:cubicBezTo>
                    <a:pt x="505016" y="157161"/>
                    <a:pt x="501772" y="160336"/>
                    <a:pt x="497716" y="160336"/>
                  </a:cubicBezTo>
                  <a:lnTo>
                    <a:pt x="318055" y="160336"/>
                  </a:lnTo>
                  <a:cubicBezTo>
                    <a:pt x="314405" y="160336"/>
                    <a:pt x="310755" y="157161"/>
                    <a:pt x="310755" y="153192"/>
                  </a:cubicBezTo>
                  <a:cubicBezTo>
                    <a:pt x="310755" y="149620"/>
                    <a:pt x="314405" y="146445"/>
                    <a:pt x="318055" y="146445"/>
                  </a:cubicBezTo>
                  <a:close/>
                  <a:moveTo>
                    <a:pt x="155378" y="117789"/>
                  </a:moveTo>
                  <a:cubicBezTo>
                    <a:pt x="136491" y="117789"/>
                    <a:pt x="121221" y="133619"/>
                    <a:pt x="121221" y="152290"/>
                  </a:cubicBezTo>
                  <a:cubicBezTo>
                    <a:pt x="121221" y="171368"/>
                    <a:pt x="136491" y="186792"/>
                    <a:pt x="155378" y="186792"/>
                  </a:cubicBezTo>
                  <a:cubicBezTo>
                    <a:pt x="173863" y="186792"/>
                    <a:pt x="189133" y="171368"/>
                    <a:pt x="189133" y="152290"/>
                  </a:cubicBezTo>
                  <a:cubicBezTo>
                    <a:pt x="189133" y="133619"/>
                    <a:pt x="173863" y="117789"/>
                    <a:pt x="155378" y="117789"/>
                  </a:cubicBezTo>
                  <a:close/>
                  <a:moveTo>
                    <a:pt x="318055" y="112512"/>
                  </a:moveTo>
                  <a:lnTo>
                    <a:pt x="497716" y="112512"/>
                  </a:lnTo>
                  <a:cubicBezTo>
                    <a:pt x="501772" y="112512"/>
                    <a:pt x="505016" y="115687"/>
                    <a:pt x="505016" y="119656"/>
                  </a:cubicBezTo>
                  <a:cubicBezTo>
                    <a:pt x="505016" y="123625"/>
                    <a:pt x="501772" y="126403"/>
                    <a:pt x="497716" y="126403"/>
                  </a:cubicBezTo>
                  <a:lnTo>
                    <a:pt x="318055" y="126403"/>
                  </a:lnTo>
                  <a:cubicBezTo>
                    <a:pt x="314405" y="126403"/>
                    <a:pt x="310755" y="123625"/>
                    <a:pt x="310755" y="119656"/>
                  </a:cubicBezTo>
                  <a:cubicBezTo>
                    <a:pt x="310755" y="115687"/>
                    <a:pt x="314405" y="112512"/>
                    <a:pt x="318055" y="112512"/>
                  </a:cubicBezTo>
                  <a:close/>
                  <a:moveTo>
                    <a:pt x="155378" y="103583"/>
                  </a:moveTo>
                  <a:cubicBezTo>
                    <a:pt x="181900" y="103583"/>
                    <a:pt x="203197" y="125501"/>
                    <a:pt x="203197" y="152290"/>
                  </a:cubicBezTo>
                  <a:cubicBezTo>
                    <a:pt x="203197" y="179486"/>
                    <a:pt x="181900" y="201404"/>
                    <a:pt x="155378" y="201404"/>
                  </a:cubicBezTo>
                  <a:cubicBezTo>
                    <a:pt x="128856" y="201404"/>
                    <a:pt x="107157" y="179486"/>
                    <a:pt x="107157" y="152290"/>
                  </a:cubicBezTo>
                  <a:cubicBezTo>
                    <a:pt x="107157" y="125501"/>
                    <a:pt x="128856" y="103583"/>
                    <a:pt x="155378" y="103583"/>
                  </a:cubicBezTo>
                  <a:close/>
                  <a:moveTo>
                    <a:pt x="318008" y="82152"/>
                  </a:moveTo>
                  <a:lnTo>
                    <a:pt x="431681" y="82152"/>
                  </a:lnTo>
                  <a:cubicBezTo>
                    <a:pt x="435712" y="82152"/>
                    <a:pt x="438937" y="85327"/>
                    <a:pt x="438937" y="89296"/>
                  </a:cubicBezTo>
                  <a:cubicBezTo>
                    <a:pt x="438937" y="92868"/>
                    <a:pt x="435712" y="96043"/>
                    <a:pt x="431681" y="96043"/>
                  </a:cubicBezTo>
                  <a:lnTo>
                    <a:pt x="318008" y="96043"/>
                  </a:lnTo>
                  <a:cubicBezTo>
                    <a:pt x="314380" y="96043"/>
                    <a:pt x="310752" y="92868"/>
                    <a:pt x="310752" y="89296"/>
                  </a:cubicBezTo>
                  <a:cubicBezTo>
                    <a:pt x="310752" y="85327"/>
                    <a:pt x="314380" y="82152"/>
                    <a:pt x="318008" y="82152"/>
                  </a:cubicBezTo>
                  <a:close/>
                  <a:moveTo>
                    <a:pt x="318061" y="32145"/>
                  </a:moveTo>
                  <a:lnTo>
                    <a:pt x="383410" y="32145"/>
                  </a:lnTo>
                  <a:cubicBezTo>
                    <a:pt x="387469" y="32145"/>
                    <a:pt x="390716" y="34923"/>
                    <a:pt x="390716" y="38892"/>
                  </a:cubicBezTo>
                  <a:cubicBezTo>
                    <a:pt x="390716" y="42861"/>
                    <a:pt x="387469" y="46036"/>
                    <a:pt x="383410" y="46036"/>
                  </a:cubicBezTo>
                  <a:lnTo>
                    <a:pt x="318061" y="46036"/>
                  </a:lnTo>
                  <a:cubicBezTo>
                    <a:pt x="314408" y="46036"/>
                    <a:pt x="310755" y="42861"/>
                    <a:pt x="310755" y="38892"/>
                  </a:cubicBezTo>
                  <a:cubicBezTo>
                    <a:pt x="310755" y="34923"/>
                    <a:pt x="314408" y="32145"/>
                    <a:pt x="318061" y="32145"/>
                  </a:cubicBezTo>
                  <a:close/>
                  <a:moveTo>
                    <a:pt x="284471" y="14548"/>
                  </a:moveTo>
                  <a:cubicBezTo>
                    <a:pt x="280408" y="14548"/>
                    <a:pt x="277158" y="17781"/>
                    <a:pt x="277158" y="21822"/>
                  </a:cubicBezTo>
                  <a:lnTo>
                    <a:pt x="277158" y="170941"/>
                  </a:lnTo>
                  <a:cubicBezTo>
                    <a:pt x="277158" y="174982"/>
                    <a:pt x="280408" y="178619"/>
                    <a:pt x="284471" y="178619"/>
                  </a:cubicBezTo>
                  <a:lnTo>
                    <a:pt x="302345" y="178619"/>
                  </a:lnTo>
                  <a:cubicBezTo>
                    <a:pt x="306407" y="178619"/>
                    <a:pt x="309657" y="181448"/>
                    <a:pt x="309657" y="185489"/>
                  </a:cubicBezTo>
                  <a:lnTo>
                    <a:pt x="309657" y="205291"/>
                  </a:lnTo>
                  <a:lnTo>
                    <a:pt x="354343" y="179024"/>
                  </a:lnTo>
                  <a:cubicBezTo>
                    <a:pt x="355155" y="178619"/>
                    <a:pt x="356780" y="178619"/>
                    <a:pt x="357999" y="178619"/>
                  </a:cubicBezTo>
                  <a:lnTo>
                    <a:pt x="533491" y="178619"/>
                  </a:lnTo>
                  <a:cubicBezTo>
                    <a:pt x="537148" y="178619"/>
                    <a:pt x="540804" y="174982"/>
                    <a:pt x="540804" y="170941"/>
                  </a:cubicBezTo>
                  <a:lnTo>
                    <a:pt x="540804" y="21822"/>
                  </a:lnTo>
                  <a:cubicBezTo>
                    <a:pt x="540804" y="17781"/>
                    <a:pt x="537148" y="14548"/>
                    <a:pt x="533491" y="14548"/>
                  </a:cubicBezTo>
                  <a:close/>
                  <a:moveTo>
                    <a:pt x="284471" y="0"/>
                  </a:moveTo>
                  <a:lnTo>
                    <a:pt x="533491" y="0"/>
                  </a:lnTo>
                  <a:cubicBezTo>
                    <a:pt x="545272" y="0"/>
                    <a:pt x="555022" y="9699"/>
                    <a:pt x="555022" y="21822"/>
                  </a:cubicBezTo>
                  <a:lnTo>
                    <a:pt x="555022" y="170941"/>
                  </a:lnTo>
                  <a:cubicBezTo>
                    <a:pt x="555022" y="182661"/>
                    <a:pt x="545272" y="192359"/>
                    <a:pt x="533491" y="192359"/>
                  </a:cubicBezTo>
                  <a:lnTo>
                    <a:pt x="359624" y="192359"/>
                  </a:lnTo>
                  <a:lnTo>
                    <a:pt x="314126" y="219435"/>
                  </a:lnTo>
                  <a:cubicBezTo>
                    <a:pt x="312501" y="220648"/>
                    <a:pt x="310063" y="221052"/>
                    <a:pt x="307626" y="221052"/>
                  </a:cubicBezTo>
                  <a:cubicBezTo>
                    <a:pt x="305595" y="221052"/>
                    <a:pt x="303564" y="220648"/>
                    <a:pt x="301532" y="219435"/>
                  </a:cubicBezTo>
                  <a:cubicBezTo>
                    <a:pt x="297876" y="217415"/>
                    <a:pt x="295439" y="212969"/>
                    <a:pt x="295439" y="208928"/>
                  </a:cubicBezTo>
                  <a:lnTo>
                    <a:pt x="295439" y="192359"/>
                  </a:lnTo>
                  <a:lnTo>
                    <a:pt x="284471" y="192359"/>
                  </a:lnTo>
                  <a:cubicBezTo>
                    <a:pt x="272284" y="192359"/>
                    <a:pt x="262534" y="182661"/>
                    <a:pt x="262534" y="170941"/>
                  </a:cubicBezTo>
                  <a:lnTo>
                    <a:pt x="262534" y="21822"/>
                  </a:lnTo>
                  <a:cubicBezTo>
                    <a:pt x="262534" y="9699"/>
                    <a:pt x="272284" y="0"/>
                    <a:pt x="284471" y="0"/>
                  </a:cubicBezTo>
                  <a:close/>
                </a:path>
              </a:pathLst>
            </a:custGeom>
            <a:solidFill>
              <a:schemeClr val="bg1"/>
            </a:solidFill>
            <a:ln>
              <a:noFill/>
            </a:ln>
            <a:effectLst/>
          </p:spPr>
          <p:txBody>
            <a:bodyPr wrap="square" anchor="ctr">
              <a:noAutofit/>
            </a:bodyPr>
            <a:lstStyle/>
            <a:p>
              <a:endParaRPr lang="en-US" sz="725">
                <a:latin typeface="Poppins" pitchFamily="2" charset="77"/>
              </a:endParaRPr>
            </a:p>
          </p:txBody>
        </p:sp>
        <p:sp>
          <p:nvSpPr>
            <p:cNvPr id="20" name="Freeform 19">
              <a:extLst>
                <a:ext uri="{FF2B5EF4-FFF2-40B4-BE49-F238E27FC236}">
                  <a16:creationId xmlns:a16="http://schemas.microsoft.com/office/drawing/2014/main" id="{8209B4B1-584B-22BB-DE14-38EA11667356}"/>
                </a:ext>
              </a:extLst>
            </p:cNvPr>
            <p:cNvSpPr>
              <a:spLocks noChangeArrowheads="1"/>
            </p:cNvSpPr>
            <p:nvPr/>
          </p:nvSpPr>
          <p:spPr bwMode="auto">
            <a:xfrm>
              <a:off x="3573725" y="4072826"/>
              <a:ext cx="1147996" cy="1219300"/>
            </a:xfrm>
            <a:custGeom>
              <a:avLst/>
              <a:gdLst>
                <a:gd name="connsiteX0" fmla="*/ 417909 w 517518"/>
                <a:gd name="connsiteY0" fmla="*/ 442913 h 549662"/>
                <a:gd name="connsiteX1" fmla="*/ 424656 w 517518"/>
                <a:gd name="connsiteY1" fmla="*/ 450247 h 549662"/>
                <a:gd name="connsiteX2" fmla="*/ 424656 w 517518"/>
                <a:gd name="connsiteY2" fmla="*/ 542328 h 549662"/>
                <a:gd name="connsiteX3" fmla="*/ 417909 w 517518"/>
                <a:gd name="connsiteY3" fmla="*/ 549662 h 549662"/>
                <a:gd name="connsiteX4" fmla="*/ 410765 w 517518"/>
                <a:gd name="connsiteY4" fmla="*/ 542328 h 549662"/>
                <a:gd name="connsiteX5" fmla="*/ 410765 w 517518"/>
                <a:gd name="connsiteY5" fmla="*/ 450247 h 549662"/>
                <a:gd name="connsiteX6" fmla="*/ 417909 w 517518"/>
                <a:gd name="connsiteY6" fmla="*/ 442913 h 549662"/>
                <a:gd name="connsiteX7" fmla="*/ 98225 w 517518"/>
                <a:gd name="connsiteY7" fmla="*/ 442913 h 549662"/>
                <a:gd name="connsiteX8" fmla="*/ 104972 w 517518"/>
                <a:gd name="connsiteY8" fmla="*/ 450247 h 549662"/>
                <a:gd name="connsiteX9" fmla="*/ 104972 w 517518"/>
                <a:gd name="connsiteY9" fmla="*/ 542328 h 549662"/>
                <a:gd name="connsiteX10" fmla="*/ 98225 w 517518"/>
                <a:gd name="connsiteY10" fmla="*/ 549662 h 549662"/>
                <a:gd name="connsiteX11" fmla="*/ 91081 w 517518"/>
                <a:gd name="connsiteY11" fmla="*/ 542328 h 549662"/>
                <a:gd name="connsiteX12" fmla="*/ 91081 w 517518"/>
                <a:gd name="connsiteY12" fmla="*/ 450247 h 549662"/>
                <a:gd name="connsiteX13" fmla="*/ 98225 w 517518"/>
                <a:gd name="connsiteY13" fmla="*/ 442913 h 549662"/>
                <a:gd name="connsiteX14" fmla="*/ 226541 w 517518"/>
                <a:gd name="connsiteY14" fmla="*/ 365372 h 549662"/>
                <a:gd name="connsiteX15" fmla="*/ 231404 w 517518"/>
                <a:gd name="connsiteY15" fmla="*/ 373852 h 549662"/>
                <a:gd name="connsiteX16" fmla="*/ 235051 w 517518"/>
                <a:gd name="connsiteY16" fmla="*/ 381523 h 549662"/>
                <a:gd name="connsiteX17" fmla="*/ 282467 w 517518"/>
                <a:gd name="connsiteY17" fmla="*/ 381523 h 549662"/>
                <a:gd name="connsiteX18" fmla="*/ 286114 w 517518"/>
                <a:gd name="connsiteY18" fmla="*/ 373852 h 549662"/>
                <a:gd name="connsiteX19" fmla="*/ 290977 w 517518"/>
                <a:gd name="connsiteY19" fmla="*/ 365372 h 549662"/>
                <a:gd name="connsiteX20" fmla="*/ 196957 w 517518"/>
                <a:gd name="connsiteY20" fmla="*/ 287040 h 549662"/>
                <a:gd name="connsiteX21" fmla="*/ 159267 w 517518"/>
                <a:gd name="connsiteY21" fmla="*/ 299557 h 549662"/>
                <a:gd name="connsiteX22" fmla="*/ 159267 w 517518"/>
                <a:gd name="connsiteY22" fmla="*/ 348414 h 549662"/>
                <a:gd name="connsiteX23" fmla="*/ 162509 w 517518"/>
                <a:gd name="connsiteY23" fmla="*/ 350836 h 549662"/>
                <a:gd name="connsiteX24" fmla="*/ 244777 w 517518"/>
                <a:gd name="connsiteY24" fmla="*/ 350836 h 549662"/>
                <a:gd name="connsiteX25" fmla="*/ 233025 w 517518"/>
                <a:gd name="connsiteY25" fmla="*/ 333878 h 549662"/>
                <a:gd name="connsiteX26" fmla="*/ 200604 w 517518"/>
                <a:gd name="connsiteY26" fmla="*/ 288251 h 549662"/>
                <a:gd name="connsiteX27" fmla="*/ 196957 w 517518"/>
                <a:gd name="connsiteY27" fmla="*/ 287040 h 549662"/>
                <a:gd name="connsiteX28" fmla="*/ 322182 w 517518"/>
                <a:gd name="connsiteY28" fmla="*/ 285424 h 549662"/>
                <a:gd name="connsiteX29" fmla="*/ 319751 w 517518"/>
                <a:gd name="connsiteY29" fmla="*/ 286636 h 549662"/>
                <a:gd name="connsiteX30" fmla="*/ 273146 w 517518"/>
                <a:gd name="connsiteY30" fmla="*/ 350836 h 549662"/>
                <a:gd name="connsiteX31" fmla="*/ 355414 w 517518"/>
                <a:gd name="connsiteY31" fmla="*/ 350836 h 549662"/>
                <a:gd name="connsiteX32" fmla="*/ 358250 w 517518"/>
                <a:gd name="connsiteY32" fmla="*/ 348414 h 549662"/>
                <a:gd name="connsiteX33" fmla="*/ 358250 w 517518"/>
                <a:gd name="connsiteY33" fmla="*/ 298345 h 549662"/>
                <a:gd name="connsiteX34" fmla="*/ 325830 w 517518"/>
                <a:gd name="connsiteY34" fmla="*/ 270485 h 549662"/>
                <a:gd name="connsiteX35" fmla="*/ 327045 w 517518"/>
                <a:gd name="connsiteY35" fmla="*/ 271292 h 549662"/>
                <a:gd name="connsiteX36" fmla="*/ 495228 w 517518"/>
                <a:gd name="connsiteY36" fmla="*/ 333474 h 549662"/>
                <a:gd name="connsiteX37" fmla="*/ 517518 w 517518"/>
                <a:gd name="connsiteY37" fmla="*/ 363353 h 549662"/>
                <a:gd name="connsiteX38" fmla="*/ 517518 w 517518"/>
                <a:gd name="connsiteY38" fmla="*/ 540611 h 549662"/>
                <a:gd name="connsiteX39" fmla="*/ 510223 w 517518"/>
                <a:gd name="connsiteY39" fmla="*/ 547879 h 549662"/>
                <a:gd name="connsiteX40" fmla="*/ 502928 w 517518"/>
                <a:gd name="connsiteY40" fmla="*/ 540611 h 549662"/>
                <a:gd name="connsiteX41" fmla="*/ 502928 w 517518"/>
                <a:gd name="connsiteY41" fmla="*/ 363353 h 549662"/>
                <a:gd name="connsiteX42" fmla="*/ 489555 w 517518"/>
                <a:gd name="connsiteY42" fmla="*/ 346395 h 549662"/>
                <a:gd name="connsiteX43" fmla="*/ 372840 w 517518"/>
                <a:gd name="connsiteY43" fmla="*/ 302787 h 549662"/>
                <a:gd name="connsiteX44" fmla="*/ 372840 w 517518"/>
                <a:gd name="connsiteY44" fmla="*/ 348414 h 549662"/>
                <a:gd name="connsiteX45" fmla="*/ 355414 w 517518"/>
                <a:gd name="connsiteY45" fmla="*/ 365372 h 549662"/>
                <a:gd name="connsiteX46" fmla="*/ 307593 w 517518"/>
                <a:gd name="connsiteY46" fmla="*/ 365372 h 549662"/>
                <a:gd name="connsiteX47" fmla="*/ 298677 w 517518"/>
                <a:gd name="connsiteY47" fmla="*/ 380716 h 549662"/>
                <a:gd name="connsiteX48" fmla="*/ 294624 w 517518"/>
                <a:gd name="connsiteY48" fmla="*/ 400097 h 549662"/>
                <a:gd name="connsiteX49" fmla="*/ 311645 w 517518"/>
                <a:gd name="connsiteY49" fmla="*/ 539400 h 549662"/>
                <a:gd name="connsiteX50" fmla="*/ 305567 w 517518"/>
                <a:gd name="connsiteY50" fmla="*/ 547879 h 549662"/>
                <a:gd name="connsiteX51" fmla="*/ 304351 w 517518"/>
                <a:gd name="connsiteY51" fmla="*/ 547879 h 549662"/>
                <a:gd name="connsiteX52" fmla="*/ 297461 w 517518"/>
                <a:gd name="connsiteY52" fmla="*/ 541419 h 549662"/>
                <a:gd name="connsiteX53" fmla="*/ 280440 w 517518"/>
                <a:gd name="connsiteY53" fmla="*/ 401712 h 549662"/>
                <a:gd name="connsiteX54" fmla="*/ 280035 w 517518"/>
                <a:gd name="connsiteY54" fmla="*/ 395655 h 549662"/>
                <a:gd name="connsiteX55" fmla="*/ 237483 w 517518"/>
                <a:gd name="connsiteY55" fmla="*/ 395655 h 549662"/>
                <a:gd name="connsiteX56" fmla="*/ 237077 w 517518"/>
                <a:gd name="connsiteY56" fmla="*/ 401712 h 549662"/>
                <a:gd name="connsiteX57" fmla="*/ 220462 w 517518"/>
                <a:gd name="connsiteY57" fmla="*/ 541419 h 549662"/>
                <a:gd name="connsiteX58" fmla="*/ 212357 w 517518"/>
                <a:gd name="connsiteY58" fmla="*/ 547879 h 549662"/>
                <a:gd name="connsiteX59" fmla="*/ 205872 w 517518"/>
                <a:gd name="connsiteY59" fmla="*/ 539400 h 549662"/>
                <a:gd name="connsiteX60" fmla="*/ 222893 w 517518"/>
                <a:gd name="connsiteY60" fmla="*/ 400097 h 549662"/>
                <a:gd name="connsiteX61" fmla="*/ 219246 w 517518"/>
                <a:gd name="connsiteY61" fmla="*/ 380716 h 549662"/>
                <a:gd name="connsiteX62" fmla="*/ 209925 w 517518"/>
                <a:gd name="connsiteY62" fmla="*/ 365372 h 549662"/>
                <a:gd name="connsiteX63" fmla="*/ 162509 w 517518"/>
                <a:gd name="connsiteY63" fmla="*/ 365372 h 549662"/>
                <a:gd name="connsiteX64" fmla="*/ 145083 w 517518"/>
                <a:gd name="connsiteY64" fmla="*/ 348414 h 549662"/>
                <a:gd name="connsiteX65" fmla="*/ 145083 w 517518"/>
                <a:gd name="connsiteY65" fmla="*/ 303594 h 549662"/>
                <a:gd name="connsiteX66" fmla="*/ 27963 w 517518"/>
                <a:gd name="connsiteY66" fmla="*/ 346395 h 549662"/>
                <a:gd name="connsiteX67" fmla="*/ 14589 w 517518"/>
                <a:gd name="connsiteY67" fmla="*/ 365776 h 549662"/>
                <a:gd name="connsiteX68" fmla="*/ 14589 w 517518"/>
                <a:gd name="connsiteY68" fmla="*/ 540611 h 549662"/>
                <a:gd name="connsiteX69" fmla="*/ 7295 w 517518"/>
                <a:gd name="connsiteY69" fmla="*/ 547879 h 549662"/>
                <a:gd name="connsiteX70" fmla="*/ 0 w 517518"/>
                <a:gd name="connsiteY70" fmla="*/ 540611 h 549662"/>
                <a:gd name="connsiteX71" fmla="*/ 0 w 517518"/>
                <a:gd name="connsiteY71" fmla="*/ 365776 h 549662"/>
                <a:gd name="connsiteX72" fmla="*/ 23100 w 517518"/>
                <a:gd name="connsiteY72" fmla="*/ 332666 h 549662"/>
                <a:gd name="connsiteX73" fmla="*/ 193715 w 517518"/>
                <a:gd name="connsiteY73" fmla="*/ 271292 h 549662"/>
                <a:gd name="connsiteX74" fmla="*/ 211141 w 517518"/>
                <a:gd name="connsiteY74" fmla="*/ 278560 h 549662"/>
                <a:gd name="connsiteX75" fmla="*/ 244777 w 517518"/>
                <a:gd name="connsiteY75" fmla="*/ 326206 h 549662"/>
                <a:gd name="connsiteX76" fmla="*/ 256935 w 517518"/>
                <a:gd name="connsiteY76" fmla="*/ 342761 h 549662"/>
                <a:gd name="connsiteX77" fmla="*/ 258962 w 517518"/>
                <a:gd name="connsiteY77" fmla="*/ 343972 h 549662"/>
                <a:gd name="connsiteX78" fmla="*/ 260583 w 517518"/>
                <a:gd name="connsiteY78" fmla="*/ 343165 h 549662"/>
                <a:gd name="connsiteX79" fmla="*/ 307998 w 517518"/>
                <a:gd name="connsiteY79" fmla="*/ 278560 h 549662"/>
                <a:gd name="connsiteX80" fmla="*/ 309619 w 517518"/>
                <a:gd name="connsiteY80" fmla="*/ 276541 h 549662"/>
                <a:gd name="connsiteX81" fmla="*/ 325830 w 517518"/>
                <a:gd name="connsiteY81" fmla="*/ 270485 h 549662"/>
                <a:gd name="connsiteX82" fmla="*/ 258959 w 517518"/>
                <a:gd name="connsiteY82" fmla="*/ 91369 h 549662"/>
                <a:gd name="connsiteX83" fmla="*/ 212810 w 517518"/>
                <a:gd name="connsiteY83" fmla="*/ 137113 h 549662"/>
                <a:gd name="connsiteX84" fmla="*/ 258959 w 517518"/>
                <a:gd name="connsiteY84" fmla="*/ 183262 h 549662"/>
                <a:gd name="connsiteX85" fmla="*/ 305108 w 517518"/>
                <a:gd name="connsiteY85" fmla="*/ 137113 h 549662"/>
                <a:gd name="connsiteX86" fmla="*/ 258959 w 517518"/>
                <a:gd name="connsiteY86" fmla="*/ 91369 h 549662"/>
                <a:gd name="connsiteX87" fmla="*/ 258959 w 517518"/>
                <a:gd name="connsiteY87" fmla="*/ 76796 h 549662"/>
                <a:gd name="connsiteX88" fmla="*/ 319276 w 517518"/>
                <a:gd name="connsiteY88" fmla="*/ 137113 h 549662"/>
                <a:gd name="connsiteX89" fmla="*/ 258959 w 517518"/>
                <a:gd name="connsiteY89" fmla="*/ 197835 h 549662"/>
                <a:gd name="connsiteX90" fmla="*/ 198237 w 517518"/>
                <a:gd name="connsiteY90" fmla="*/ 137113 h 549662"/>
                <a:gd name="connsiteX91" fmla="*/ 258959 w 517518"/>
                <a:gd name="connsiteY91" fmla="*/ 76796 h 549662"/>
                <a:gd name="connsiteX92" fmla="*/ 248041 w 517518"/>
                <a:gd name="connsiteY92" fmla="*/ 14156 h 549662"/>
                <a:gd name="connsiteX93" fmla="*/ 247233 w 517518"/>
                <a:gd name="connsiteY93" fmla="*/ 15370 h 549662"/>
                <a:gd name="connsiteX94" fmla="*/ 247233 w 517518"/>
                <a:gd name="connsiteY94" fmla="*/ 25886 h 549662"/>
                <a:gd name="connsiteX95" fmla="*/ 235503 w 517518"/>
                <a:gd name="connsiteY95" fmla="*/ 40446 h 549662"/>
                <a:gd name="connsiteX96" fmla="*/ 207191 w 517518"/>
                <a:gd name="connsiteY96" fmla="*/ 52176 h 549662"/>
                <a:gd name="connsiteX97" fmla="*/ 188181 w 517518"/>
                <a:gd name="connsiteY97" fmla="*/ 50153 h 549662"/>
                <a:gd name="connsiteX98" fmla="*/ 180900 w 517518"/>
                <a:gd name="connsiteY98" fmla="*/ 42873 h 549662"/>
                <a:gd name="connsiteX99" fmla="*/ 179282 w 517518"/>
                <a:gd name="connsiteY99" fmla="*/ 42873 h 549662"/>
                <a:gd name="connsiteX100" fmla="*/ 163913 w 517518"/>
                <a:gd name="connsiteY100" fmla="*/ 58243 h 549662"/>
                <a:gd name="connsiteX101" fmla="*/ 163913 w 517518"/>
                <a:gd name="connsiteY101" fmla="*/ 59456 h 549662"/>
                <a:gd name="connsiteX102" fmla="*/ 172002 w 517518"/>
                <a:gd name="connsiteY102" fmla="*/ 67141 h 549662"/>
                <a:gd name="connsiteX103" fmla="*/ 174024 w 517518"/>
                <a:gd name="connsiteY103" fmla="*/ 85747 h 549662"/>
                <a:gd name="connsiteX104" fmla="*/ 162699 w 517518"/>
                <a:gd name="connsiteY104" fmla="*/ 114059 h 549662"/>
                <a:gd name="connsiteX105" fmla="*/ 147734 w 517518"/>
                <a:gd name="connsiteY105" fmla="*/ 125789 h 549662"/>
                <a:gd name="connsiteX106" fmla="*/ 136814 w 517518"/>
                <a:gd name="connsiteY106" fmla="*/ 125789 h 549662"/>
                <a:gd name="connsiteX107" fmla="*/ 136005 w 517518"/>
                <a:gd name="connsiteY107" fmla="*/ 126598 h 549662"/>
                <a:gd name="connsiteX108" fmla="*/ 136005 w 517518"/>
                <a:gd name="connsiteY108" fmla="*/ 148439 h 549662"/>
                <a:gd name="connsiteX109" fmla="*/ 136814 w 517518"/>
                <a:gd name="connsiteY109" fmla="*/ 149248 h 549662"/>
                <a:gd name="connsiteX110" fmla="*/ 148139 w 517518"/>
                <a:gd name="connsiteY110" fmla="*/ 149248 h 549662"/>
                <a:gd name="connsiteX111" fmla="*/ 162699 w 517518"/>
                <a:gd name="connsiteY111" fmla="*/ 160573 h 549662"/>
                <a:gd name="connsiteX112" fmla="*/ 174429 w 517518"/>
                <a:gd name="connsiteY112" fmla="*/ 188481 h 549662"/>
                <a:gd name="connsiteX113" fmla="*/ 172002 w 517518"/>
                <a:gd name="connsiteY113" fmla="*/ 207086 h 549662"/>
                <a:gd name="connsiteX114" fmla="*/ 163913 w 517518"/>
                <a:gd name="connsiteY114" fmla="*/ 215175 h 549662"/>
                <a:gd name="connsiteX115" fmla="*/ 163913 w 517518"/>
                <a:gd name="connsiteY115" fmla="*/ 216793 h 549662"/>
                <a:gd name="connsiteX116" fmla="*/ 179282 w 517518"/>
                <a:gd name="connsiteY116" fmla="*/ 232163 h 549662"/>
                <a:gd name="connsiteX117" fmla="*/ 180900 w 517518"/>
                <a:gd name="connsiteY117" fmla="*/ 232163 h 549662"/>
                <a:gd name="connsiteX118" fmla="*/ 189394 w 517518"/>
                <a:gd name="connsiteY118" fmla="*/ 223669 h 549662"/>
                <a:gd name="connsiteX119" fmla="*/ 199910 w 517518"/>
                <a:gd name="connsiteY119" fmla="*/ 218816 h 549662"/>
                <a:gd name="connsiteX120" fmla="*/ 207999 w 517518"/>
                <a:gd name="connsiteY120" fmla="*/ 221242 h 549662"/>
                <a:gd name="connsiteX121" fmla="*/ 235503 w 517518"/>
                <a:gd name="connsiteY121" fmla="*/ 232567 h 549662"/>
                <a:gd name="connsiteX122" fmla="*/ 247233 w 517518"/>
                <a:gd name="connsiteY122" fmla="*/ 247533 h 549662"/>
                <a:gd name="connsiteX123" fmla="*/ 247233 w 517518"/>
                <a:gd name="connsiteY123" fmla="*/ 259666 h 549662"/>
                <a:gd name="connsiteX124" fmla="*/ 248041 w 517518"/>
                <a:gd name="connsiteY124" fmla="*/ 260475 h 549662"/>
                <a:gd name="connsiteX125" fmla="*/ 269883 w 517518"/>
                <a:gd name="connsiteY125" fmla="*/ 260475 h 549662"/>
                <a:gd name="connsiteX126" fmla="*/ 270691 w 517518"/>
                <a:gd name="connsiteY126" fmla="*/ 259666 h 549662"/>
                <a:gd name="connsiteX127" fmla="*/ 270691 w 517518"/>
                <a:gd name="connsiteY127" fmla="*/ 247533 h 549662"/>
                <a:gd name="connsiteX128" fmla="*/ 282421 w 517518"/>
                <a:gd name="connsiteY128" fmla="*/ 232567 h 549662"/>
                <a:gd name="connsiteX129" fmla="*/ 309925 w 517518"/>
                <a:gd name="connsiteY129" fmla="*/ 221242 h 549662"/>
                <a:gd name="connsiteX130" fmla="*/ 328126 w 517518"/>
                <a:gd name="connsiteY130" fmla="*/ 223669 h 549662"/>
                <a:gd name="connsiteX131" fmla="*/ 336619 w 517518"/>
                <a:gd name="connsiteY131" fmla="*/ 232163 h 549662"/>
                <a:gd name="connsiteX132" fmla="*/ 338237 w 517518"/>
                <a:gd name="connsiteY132" fmla="*/ 232163 h 549662"/>
                <a:gd name="connsiteX133" fmla="*/ 353607 w 517518"/>
                <a:gd name="connsiteY133" fmla="*/ 216793 h 549662"/>
                <a:gd name="connsiteX134" fmla="*/ 353607 w 517518"/>
                <a:gd name="connsiteY134" fmla="*/ 215175 h 549662"/>
                <a:gd name="connsiteX135" fmla="*/ 345113 w 517518"/>
                <a:gd name="connsiteY135" fmla="*/ 207086 h 549662"/>
                <a:gd name="connsiteX136" fmla="*/ 342686 w 517518"/>
                <a:gd name="connsiteY136" fmla="*/ 188481 h 549662"/>
                <a:gd name="connsiteX137" fmla="*/ 354820 w 517518"/>
                <a:gd name="connsiteY137" fmla="*/ 160573 h 549662"/>
                <a:gd name="connsiteX138" fmla="*/ 369381 w 517518"/>
                <a:gd name="connsiteY138" fmla="*/ 149248 h 549662"/>
                <a:gd name="connsiteX139" fmla="*/ 381110 w 517518"/>
                <a:gd name="connsiteY139" fmla="*/ 149248 h 549662"/>
                <a:gd name="connsiteX140" fmla="*/ 381919 w 517518"/>
                <a:gd name="connsiteY140" fmla="*/ 148439 h 549662"/>
                <a:gd name="connsiteX141" fmla="*/ 381919 w 517518"/>
                <a:gd name="connsiteY141" fmla="*/ 126598 h 549662"/>
                <a:gd name="connsiteX142" fmla="*/ 381110 w 517518"/>
                <a:gd name="connsiteY142" fmla="*/ 125789 h 549662"/>
                <a:gd name="connsiteX143" fmla="*/ 369785 w 517518"/>
                <a:gd name="connsiteY143" fmla="*/ 125789 h 549662"/>
                <a:gd name="connsiteX144" fmla="*/ 354820 w 517518"/>
                <a:gd name="connsiteY144" fmla="*/ 114059 h 549662"/>
                <a:gd name="connsiteX145" fmla="*/ 343495 w 517518"/>
                <a:gd name="connsiteY145" fmla="*/ 85747 h 549662"/>
                <a:gd name="connsiteX146" fmla="*/ 345922 w 517518"/>
                <a:gd name="connsiteY146" fmla="*/ 67141 h 549662"/>
                <a:gd name="connsiteX147" fmla="*/ 353607 w 517518"/>
                <a:gd name="connsiteY147" fmla="*/ 59456 h 549662"/>
                <a:gd name="connsiteX148" fmla="*/ 353607 w 517518"/>
                <a:gd name="connsiteY148" fmla="*/ 58243 h 549662"/>
                <a:gd name="connsiteX149" fmla="*/ 338237 w 517518"/>
                <a:gd name="connsiteY149" fmla="*/ 42873 h 549662"/>
                <a:gd name="connsiteX150" fmla="*/ 336619 w 517518"/>
                <a:gd name="connsiteY150" fmla="*/ 42873 h 549662"/>
                <a:gd name="connsiteX151" fmla="*/ 329339 w 517518"/>
                <a:gd name="connsiteY151" fmla="*/ 50153 h 549662"/>
                <a:gd name="connsiteX152" fmla="*/ 310734 w 517518"/>
                <a:gd name="connsiteY152" fmla="*/ 52176 h 549662"/>
                <a:gd name="connsiteX153" fmla="*/ 282421 w 517518"/>
                <a:gd name="connsiteY153" fmla="*/ 40446 h 549662"/>
                <a:gd name="connsiteX154" fmla="*/ 270691 w 517518"/>
                <a:gd name="connsiteY154" fmla="*/ 25886 h 549662"/>
                <a:gd name="connsiteX155" fmla="*/ 270691 w 517518"/>
                <a:gd name="connsiteY155" fmla="*/ 15370 h 549662"/>
                <a:gd name="connsiteX156" fmla="*/ 269883 w 517518"/>
                <a:gd name="connsiteY156" fmla="*/ 14156 h 549662"/>
                <a:gd name="connsiteX157" fmla="*/ 248041 w 517518"/>
                <a:gd name="connsiteY157" fmla="*/ 0 h 549662"/>
                <a:gd name="connsiteX158" fmla="*/ 269883 w 517518"/>
                <a:gd name="connsiteY158" fmla="*/ 0 h 549662"/>
                <a:gd name="connsiteX159" fmla="*/ 284848 w 517518"/>
                <a:gd name="connsiteY159" fmla="*/ 15370 h 549662"/>
                <a:gd name="connsiteX160" fmla="*/ 284848 w 517518"/>
                <a:gd name="connsiteY160" fmla="*/ 25886 h 549662"/>
                <a:gd name="connsiteX161" fmla="*/ 285657 w 517518"/>
                <a:gd name="connsiteY161" fmla="*/ 26695 h 549662"/>
                <a:gd name="connsiteX162" fmla="*/ 318014 w 517518"/>
                <a:gd name="connsiteY162" fmla="*/ 40446 h 549662"/>
                <a:gd name="connsiteX163" fmla="*/ 319227 w 517518"/>
                <a:gd name="connsiteY163" fmla="*/ 40042 h 549662"/>
                <a:gd name="connsiteX164" fmla="*/ 326912 w 517518"/>
                <a:gd name="connsiteY164" fmla="*/ 32357 h 549662"/>
                <a:gd name="connsiteX165" fmla="*/ 348349 w 517518"/>
                <a:gd name="connsiteY165" fmla="*/ 32357 h 549662"/>
                <a:gd name="connsiteX166" fmla="*/ 363314 w 517518"/>
                <a:gd name="connsiteY166" fmla="*/ 48131 h 549662"/>
                <a:gd name="connsiteX167" fmla="*/ 363314 w 517518"/>
                <a:gd name="connsiteY167" fmla="*/ 69568 h 549662"/>
                <a:gd name="connsiteX168" fmla="*/ 356034 w 517518"/>
                <a:gd name="connsiteY168" fmla="*/ 77253 h 549662"/>
                <a:gd name="connsiteX169" fmla="*/ 356034 w 517518"/>
                <a:gd name="connsiteY169" fmla="*/ 78466 h 549662"/>
                <a:gd name="connsiteX170" fmla="*/ 368976 w 517518"/>
                <a:gd name="connsiteY170" fmla="*/ 110823 h 549662"/>
                <a:gd name="connsiteX171" fmla="*/ 369785 w 517518"/>
                <a:gd name="connsiteY171" fmla="*/ 111228 h 549662"/>
                <a:gd name="connsiteX172" fmla="*/ 381110 w 517518"/>
                <a:gd name="connsiteY172" fmla="*/ 111228 h 549662"/>
                <a:gd name="connsiteX173" fmla="*/ 396076 w 517518"/>
                <a:gd name="connsiteY173" fmla="*/ 126598 h 549662"/>
                <a:gd name="connsiteX174" fmla="*/ 396076 w 517518"/>
                <a:gd name="connsiteY174" fmla="*/ 148439 h 549662"/>
                <a:gd name="connsiteX175" fmla="*/ 381110 w 517518"/>
                <a:gd name="connsiteY175" fmla="*/ 163404 h 549662"/>
                <a:gd name="connsiteX176" fmla="*/ 369381 w 517518"/>
                <a:gd name="connsiteY176" fmla="*/ 163404 h 549662"/>
                <a:gd name="connsiteX177" fmla="*/ 368572 w 517518"/>
                <a:gd name="connsiteY177" fmla="*/ 164213 h 549662"/>
                <a:gd name="connsiteX178" fmla="*/ 354820 w 517518"/>
                <a:gd name="connsiteY178" fmla="*/ 195761 h 549662"/>
                <a:gd name="connsiteX179" fmla="*/ 355225 w 517518"/>
                <a:gd name="connsiteY179" fmla="*/ 196974 h 549662"/>
                <a:gd name="connsiteX180" fmla="*/ 363314 w 517518"/>
                <a:gd name="connsiteY180" fmla="*/ 205468 h 549662"/>
                <a:gd name="connsiteX181" fmla="*/ 363314 w 517518"/>
                <a:gd name="connsiteY181" fmla="*/ 226905 h 549662"/>
                <a:gd name="connsiteX182" fmla="*/ 348349 w 517518"/>
                <a:gd name="connsiteY182" fmla="*/ 242274 h 549662"/>
                <a:gd name="connsiteX183" fmla="*/ 326912 w 517518"/>
                <a:gd name="connsiteY183" fmla="*/ 242274 h 549662"/>
                <a:gd name="connsiteX184" fmla="*/ 318014 w 517518"/>
                <a:gd name="connsiteY184" fmla="*/ 233781 h 549662"/>
                <a:gd name="connsiteX185" fmla="*/ 317205 w 517518"/>
                <a:gd name="connsiteY185" fmla="*/ 233376 h 549662"/>
                <a:gd name="connsiteX186" fmla="*/ 285657 w 517518"/>
                <a:gd name="connsiteY186" fmla="*/ 246724 h 549662"/>
                <a:gd name="connsiteX187" fmla="*/ 284848 w 517518"/>
                <a:gd name="connsiteY187" fmla="*/ 247533 h 549662"/>
                <a:gd name="connsiteX188" fmla="*/ 284848 w 517518"/>
                <a:gd name="connsiteY188" fmla="*/ 259666 h 549662"/>
                <a:gd name="connsiteX189" fmla="*/ 269883 w 517518"/>
                <a:gd name="connsiteY189" fmla="*/ 274632 h 549662"/>
                <a:gd name="connsiteX190" fmla="*/ 248041 w 517518"/>
                <a:gd name="connsiteY190" fmla="*/ 274632 h 549662"/>
                <a:gd name="connsiteX191" fmla="*/ 232672 w 517518"/>
                <a:gd name="connsiteY191" fmla="*/ 259666 h 549662"/>
                <a:gd name="connsiteX192" fmla="*/ 232672 w 517518"/>
                <a:gd name="connsiteY192" fmla="*/ 247533 h 549662"/>
                <a:gd name="connsiteX193" fmla="*/ 232267 w 517518"/>
                <a:gd name="connsiteY193" fmla="*/ 246724 h 549662"/>
                <a:gd name="connsiteX194" fmla="*/ 200315 w 517518"/>
                <a:gd name="connsiteY194" fmla="*/ 233376 h 549662"/>
                <a:gd name="connsiteX195" fmla="*/ 199506 w 517518"/>
                <a:gd name="connsiteY195" fmla="*/ 233781 h 549662"/>
                <a:gd name="connsiteX196" fmla="*/ 191012 w 517518"/>
                <a:gd name="connsiteY196" fmla="*/ 242274 h 549662"/>
                <a:gd name="connsiteX197" fmla="*/ 169575 w 517518"/>
                <a:gd name="connsiteY197" fmla="*/ 242274 h 549662"/>
                <a:gd name="connsiteX198" fmla="*/ 154206 w 517518"/>
                <a:gd name="connsiteY198" fmla="*/ 226905 h 549662"/>
                <a:gd name="connsiteX199" fmla="*/ 154206 w 517518"/>
                <a:gd name="connsiteY199" fmla="*/ 205468 h 549662"/>
                <a:gd name="connsiteX200" fmla="*/ 162699 w 517518"/>
                <a:gd name="connsiteY200" fmla="*/ 196974 h 549662"/>
                <a:gd name="connsiteX201" fmla="*/ 162699 w 517518"/>
                <a:gd name="connsiteY201" fmla="*/ 195761 h 549662"/>
                <a:gd name="connsiteX202" fmla="*/ 149352 w 517518"/>
                <a:gd name="connsiteY202" fmla="*/ 164213 h 549662"/>
                <a:gd name="connsiteX203" fmla="*/ 148139 w 517518"/>
                <a:gd name="connsiteY203" fmla="*/ 163404 h 549662"/>
                <a:gd name="connsiteX204" fmla="*/ 136814 w 517518"/>
                <a:gd name="connsiteY204" fmla="*/ 163404 h 549662"/>
                <a:gd name="connsiteX205" fmla="*/ 121444 w 517518"/>
                <a:gd name="connsiteY205" fmla="*/ 148439 h 549662"/>
                <a:gd name="connsiteX206" fmla="*/ 121444 w 517518"/>
                <a:gd name="connsiteY206" fmla="*/ 126598 h 549662"/>
                <a:gd name="connsiteX207" fmla="*/ 136814 w 517518"/>
                <a:gd name="connsiteY207" fmla="*/ 111228 h 549662"/>
                <a:gd name="connsiteX208" fmla="*/ 147734 w 517518"/>
                <a:gd name="connsiteY208" fmla="*/ 111228 h 549662"/>
                <a:gd name="connsiteX209" fmla="*/ 148543 w 517518"/>
                <a:gd name="connsiteY209" fmla="*/ 110823 h 549662"/>
                <a:gd name="connsiteX210" fmla="*/ 161890 w 517518"/>
                <a:gd name="connsiteY210" fmla="*/ 78466 h 549662"/>
                <a:gd name="connsiteX211" fmla="*/ 161486 w 517518"/>
                <a:gd name="connsiteY211" fmla="*/ 77253 h 549662"/>
                <a:gd name="connsiteX212" fmla="*/ 154206 w 517518"/>
                <a:gd name="connsiteY212" fmla="*/ 69568 h 549662"/>
                <a:gd name="connsiteX213" fmla="*/ 154206 w 517518"/>
                <a:gd name="connsiteY213" fmla="*/ 48131 h 549662"/>
                <a:gd name="connsiteX214" fmla="*/ 169575 w 517518"/>
                <a:gd name="connsiteY214" fmla="*/ 32357 h 549662"/>
                <a:gd name="connsiteX215" fmla="*/ 191012 w 517518"/>
                <a:gd name="connsiteY215" fmla="*/ 32357 h 549662"/>
                <a:gd name="connsiteX216" fmla="*/ 198292 w 517518"/>
                <a:gd name="connsiteY216" fmla="*/ 40042 h 549662"/>
                <a:gd name="connsiteX217" fmla="*/ 199506 w 517518"/>
                <a:gd name="connsiteY217" fmla="*/ 40446 h 549662"/>
                <a:gd name="connsiteX218" fmla="*/ 232267 w 517518"/>
                <a:gd name="connsiteY218" fmla="*/ 26695 h 549662"/>
                <a:gd name="connsiteX219" fmla="*/ 232672 w 517518"/>
                <a:gd name="connsiteY219" fmla="*/ 25886 h 549662"/>
                <a:gd name="connsiteX220" fmla="*/ 232672 w 517518"/>
                <a:gd name="connsiteY220" fmla="*/ 15370 h 549662"/>
                <a:gd name="connsiteX221" fmla="*/ 248041 w 517518"/>
                <a:gd name="connsiteY221" fmla="*/ 0 h 54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517518" h="549662">
                  <a:moveTo>
                    <a:pt x="417909" y="442913"/>
                  </a:moveTo>
                  <a:cubicBezTo>
                    <a:pt x="421878" y="442913"/>
                    <a:pt x="424656" y="446173"/>
                    <a:pt x="424656" y="450247"/>
                  </a:cubicBezTo>
                  <a:lnTo>
                    <a:pt x="424656" y="542328"/>
                  </a:lnTo>
                  <a:cubicBezTo>
                    <a:pt x="424656" y="545995"/>
                    <a:pt x="421878" y="549662"/>
                    <a:pt x="417909" y="549662"/>
                  </a:cubicBezTo>
                  <a:cubicBezTo>
                    <a:pt x="413940" y="549662"/>
                    <a:pt x="410765" y="545995"/>
                    <a:pt x="410765" y="542328"/>
                  </a:cubicBezTo>
                  <a:lnTo>
                    <a:pt x="410765" y="450247"/>
                  </a:lnTo>
                  <a:cubicBezTo>
                    <a:pt x="410765" y="446173"/>
                    <a:pt x="413940" y="442913"/>
                    <a:pt x="417909" y="442913"/>
                  </a:cubicBezTo>
                  <a:close/>
                  <a:moveTo>
                    <a:pt x="98225" y="442913"/>
                  </a:moveTo>
                  <a:cubicBezTo>
                    <a:pt x="102194" y="442913"/>
                    <a:pt x="104972" y="446173"/>
                    <a:pt x="104972" y="450247"/>
                  </a:cubicBezTo>
                  <a:lnTo>
                    <a:pt x="104972" y="542328"/>
                  </a:lnTo>
                  <a:cubicBezTo>
                    <a:pt x="104972" y="545995"/>
                    <a:pt x="102194" y="549662"/>
                    <a:pt x="98225" y="549662"/>
                  </a:cubicBezTo>
                  <a:cubicBezTo>
                    <a:pt x="94256" y="549662"/>
                    <a:pt x="91081" y="545995"/>
                    <a:pt x="91081" y="542328"/>
                  </a:cubicBezTo>
                  <a:lnTo>
                    <a:pt x="91081" y="450247"/>
                  </a:lnTo>
                  <a:cubicBezTo>
                    <a:pt x="91081" y="446173"/>
                    <a:pt x="94256" y="442913"/>
                    <a:pt x="98225" y="442913"/>
                  </a:cubicBezTo>
                  <a:close/>
                  <a:moveTo>
                    <a:pt x="226541" y="365372"/>
                  </a:moveTo>
                  <a:lnTo>
                    <a:pt x="231404" y="373852"/>
                  </a:lnTo>
                  <a:cubicBezTo>
                    <a:pt x="232620" y="376274"/>
                    <a:pt x="233835" y="378697"/>
                    <a:pt x="235051" y="381523"/>
                  </a:cubicBezTo>
                  <a:lnTo>
                    <a:pt x="282467" y="381523"/>
                  </a:lnTo>
                  <a:cubicBezTo>
                    <a:pt x="283682" y="378697"/>
                    <a:pt x="284898" y="376274"/>
                    <a:pt x="286114" y="373852"/>
                  </a:cubicBezTo>
                  <a:lnTo>
                    <a:pt x="290977" y="365372"/>
                  </a:lnTo>
                  <a:close/>
                  <a:moveTo>
                    <a:pt x="196957" y="287040"/>
                  </a:moveTo>
                  <a:lnTo>
                    <a:pt x="159267" y="299557"/>
                  </a:lnTo>
                  <a:lnTo>
                    <a:pt x="159267" y="348414"/>
                  </a:lnTo>
                  <a:cubicBezTo>
                    <a:pt x="159267" y="349625"/>
                    <a:pt x="160888" y="350836"/>
                    <a:pt x="162509" y="350836"/>
                  </a:cubicBezTo>
                  <a:lnTo>
                    <a:pt x="244777" y="350836"/>
                  </a:lnTo>
                  <a:lnTo>
                    <a:pt x="233025" y="333878"/>
                  </a:lnTo>
                  <a:lnTo>
                    <a:pt x="200604" y="288251"/>
                  </a:lnTo>
                  <a:cubicBezTo>
                    <a:pt x="199793" y="287040"/>
                    <a:pt x="198578" y="286636"/>
                    <a:pt x="196957" y="287040"/>
                  </a:cubicBezTo>
                  <a:close/>
                  <a:moveTo>
                    <a:pt x="322182" y="285424"/>
                  </a:moveTo>
                  <a:cubicBezTo>
                    <a:pt x="321372" y="285424"/>
                    <a:pt x="320561" y="285828"/>
                    <a:pt x="319751" y="286636"/>
                  </a:cubicBezTo>
                  <a:lnTo>
                    <a:pt x="273146" y="350836"/>
                  </a:lnTo>
                  <a:lnTo>
                    <a:pt x="355414" y="350836"/>
                  </a:lnTo>
                  <a:cubicBezTo>
                    <a:pt x="357035" y="350836"/>
                    <a:pt x="358250" y="349625"/>
                    <a:pt x="358250" y="348414"/>
                  </a:cubicBezTo>
                  <a:lnTo>
                    <a:pt x="358250" y="298345"/>
                  </a:lnTo>
                  <a:close/>
                  <a:moveTo>
                    <a:pt x="325830" y="270485"/>
                  </a:moveTo>
                  <a:lnTo>
                    <a:pt x="327045" y="271292"/>
                  </a:lnTo>
                  <a:lnTo>
                    <a:pt x="495228" y="333474"/>
                  </a:lnTo>
                  <a:cubicBezTo>
                    <a:pt x="509413" y="339934"/>
                    <a:pt x="517518" y="350836"/>
                    <a:pt x="517518" y="363353"/>
                  </a:cubicBezTo>
                  <a:lnTo>
                    <a:pt x="517518" y="540611"/>
                  </a:lnTo>
                  <a:cubicBezTo>
                    <a:pt x="517518" y="544245"/>
                    <a:pt x="514276" y="547879"/>
                    <a:pt x="510223" y="547879"/>
                  </a:cubicBezTo>
                  <a:cubicBezTo>
                    <a:pt x="506576" y="547879"/>
                    <a:pt x="502928" y="544245"/>
                    <a:pt x="502928" y="540611"/>
                  </a:cubicBezTo>
                  <a:lnTo>
                    <a:pt x="502928" y="363353"/>
                  </a:lnTo>
                  <a:cubicBezTo>
                    <a:pt x="502928" y="354874"/>
                    <a:pt x="495634" y="349625"/>
                    <a:pt x="489555" y="346395"/>
                  </a:cubicBezTo>
                  <a:lnTo>
                    <a:pt x="372840" y="302787"/>
                  </a:lnTo>
                  <a:lnTo>
                    <a:pt x="372840" y="348414"/>
                  </a:lnTo>
                  <a:cubicBezTo>
                    <a:pt x="372840" y="357700"/>
                    <a:pt x="364735" y="365372"/>
                    <a:pt x="355414" y="365372"/>
                  </a:cubicBezTo>
                  <a:lnTo>
                    <a:pt x="307593" y="365372"/>
                  </a:lnTo>
                  <a:lnTo>
                    <a:pt x="298677" y="380716"/>
                  </a:lnTo>
                  <a:cubicBezTo>
                    <a:pt x="295435" y="386369"/>
                    <a:pt x="293814" y="393233"/>
                    <a:pt x="294624" y="400097"/>
                  </a:cubicBezTo>
                  <a:lnTo>
                    <a:pt x="311645" y="539400"/>
                  </a:lnTo>
                  <a:cubicBezTo>
                    <a:pt x="312051" y="543438"/>
                    <a:pt x="309214" y="547072"/>
                    <a:pt x="305567" y="547879"/>
                  </a:cubicBezTo>
                  <a:cubicBezTo>
                    <a:pt x="305161" y="547879"/>
                    <a:pt x="304756" y="547879"/>
                    <a:pt x="304351" y="547879"/>
                  </a:cubicBezTo>
                  <a:cubicBezTo>
                    <a:pt x="301109" y="547879"/>
                    <a:pt x="298272" y="545053"/>
                    <a:pt x="297461" y="541419"/>
                  </a:cubicBezTo>
                  <a:lnTo>
                    <a:pt x="280440" y="401712"/>
                  </a:lnTo>
                  <a:cubicBezTo>
                    <a:pt x="280035" y="399693"/>
                    <a:pt x="280035" y="398078"/>
                    <a:pt x="280035" y="395655"/>
                  </a:cubicBezTo>
                  <a:lnTo>
                    <a:pt x="237483" y="395655"/>
                  </a:lnTo>
                  <a:cubicBezTo>
                    <a:pt x="237483" y="398078"/>
                    <a:pt x="237483" y="399693"/>
                    <a:pt x="237077" y="401712"/>
                  </a:cubicBezTo>
                  <a:lnTo>
                    <a:pt x="220462" y="541419"/>
                  </a:lnTo>
                  <a:cubicBezTo>
                    <a:pt x="219651" y="545457"/>
                    <a:pt x="216004" y="547879"/>
                    <a:pt x="212357" y="547879"/>
                  </a:cubicBezTo>
                  <a:cubicBezTo>
                    <a:pt x="208304" y="547072"/>
                    <a:pt x="205872" y="543438"/>
                    <a:pt x="205872" y="539400"/>
                  </a:cubicBezTo>
                  <a:lnTo>
                    <a:pt x="222893" y="400097"/>
                  </a:lnTo>
                  <a:cubicBezTo>
                    <a:pt x="224109" y="393233"/>
                    <a:pt x="222488" y="386369"/>
                    <a:pt x="219246" y="380716"/>
                  </a:cubicBezTo>
                  <a:lnTo>
                    <a:pt x="209925" y="365372"/>
                  </a:lnTo>
                  <a:lnTo>
                    <a:pt x="162509" y="365372"/>
                  </a:lnTo>
                  <a:cubicBezTo>
                    <a:pt x="152783" y="365372"/>
                    <a:pt x="145083" y="357700"/>
                    <a:pt x="145083" y="348414"/>
                  </a:cubicBezTo>
                  <a:lnTo>
                    <a:pt x="145083" y="303594"/>
                  </a:lnTo>
                  <a:lnTo>
                    <a:pt x="27963" y="346395"/>
                  </a:lnTo>
                  <a:cubicBezTo>
                    <a:pt x="21074" y="348414"/>
                    <a:pt x="14589" y="358104"/>
                    <a:pt x="14589" y="365776"/>
                  </a:cubicBezTo>
                  <a:lnTo>
                    <a:pt x="14589" y="540611"/>
                  </a:lnTo>
                  <a:cubicBezTo>
                    <a:pt x="14589" y="544245"/>
                    <a:pt x="11347" y="547879"/>
                    <a:pt x="7295" y="547879"/>
                  </a:cubicBezTo>
                  <a:cubicBezTo>
                    <a:pt x="3647" y="547879"/>
                    <a:pt x="0" y="544245"/>
                    <a:pt x="0" y="540611"/>
                  </a:cubicBezTo>
                  <a:lnTo>
                    <a:pt x="0" y="365776"/>
                  </a:lnTo>
                  <a:cubicBezTo>
                    <a:pt x="0" y="352048"/>
                    <a:pt x="10942" y="337512"/>
                    <a:pt x="23100" y="332666"/>
                  </a:cubicBezTo>
                  <a:lnTo>
                    <a:pt x="193715" y="271292"/>
                  </a:lnTo>
                  <a:cubicBezTo>
                    <a:pt x="200199" y="270081"/>
                    <a:pt x="207088" y="272504"/>
                    <a:pt x="211141" y="278560"/>
                  </a:cubicBezTo>
                  <a:lnTo>
                    <a:pt x="244777" y="326206"/>
                  </a:lnTo>
                  <a:lnTo>
                    <a:pt x="256935" y="342761"/>
                  </a:lnTo>
                  <a:cubicBezTo>
                    <a:pt x="257340" y="343568"/>
                    <a:pt x="258556" y="343972"/>
                    <a:pt x="258962" y="343972"/>
                  </a:cubicBezTo>
                  <a:cubicBezTo>
                    <a:pt x="259367" y="343972"/>
                    <a:pt x="260177" y="343972"/>
                    <a:pt x="260583" y="343165"/>
                  </a:cubicBezTo>
                  <a:lnTo>
                    <a:pt x="307998" y="278560"/>
                  </a:lnTo>
                  <a:cubicBezTo>
                    <a:pt x="308403" y="277753"/>
                    <a:pt x="309214" y="277349"/>
                    <a:pt x="309619" y="276541"/>
                  </a:cubicBezTo>
                  <a:cubicBezTo>
                    <a:pt x="313672" y="271696"/>
                    <a:pt x="319751" y="269677"/>
                    <a:pt x="325830" y="270485"/>
                  </a:cubicBezTo>
                  <a:close/>
                  <a:moveTo>
                    <a:pt x="258959" y="91369"/>
                  </a:moveTo>
                  <a:cubicBezTo>
                    <a:pt x="233456" y="91369"/>
                    <a:pt x="212810" y="112015"/>
                    <a:pt x="212810" y="137113"/>
                  </a:cubicBezTo>
                  <a:cubicBezTo>
                    <a:pt x="212810" y="162617"/>
                    <a:pt x="233456" y="183262"/>
                    <a:pt x="258959" y="183262"/>
                  </a:cubicBezTo>
                  <a:cubicBezTo>
                    <a:pt x="284057" y="183262"/>
                    <a:pt x="305108" y="162617"/>
                    <a:pt x="305108" y="137113"/>
                  </a:cubicBezTo>
                  <a:cubicBezTo>
                    <a:pt x="305108" y="112015"/>
                    <a:pt x="284057" y="91369"/>
                    <a:pt x="258959" y="91369"/>
                  </a:cubicBezTo>
                  <a:close/>
                  <a:moveTo>
                    <a:pt x="258959" y="76796"/>
                  </a:moveTo>
                  <a:cubicBezTo>
                    <a:pt x="292154" y="76796"/>
                    <a:pt x="319276" y="103919"/>
                    <a:pt x="319276" y="137113"/>
                  </a:cubicBezTo>
                  <a:cubicBezTo>
                    <a:pt x="319276" y="170713"/>
                    <a:pt x="292154" y="197835"/>
                    <a:pt x="258959" y="197835"/>
                  </a:cubicBezTo>
                  <a:cubicBezTo>
                    <a:pt x="225360" y="197835"/>
                    <a:pt x="198237" y="170713"/>
                    <a:pt x="198237" y="137113"/>
                  </a:cubicBezTo>
                  <a:cubicBezTo>
                    <a:pt x="198237" y="103919"/>
                    <a:pt x="225360" y="76796"/>
                    <a:pt x="258959" y="76796"/>
                  </a:cubicBezTo>
                  <a:close/>
                  <a:moveTo>
                    <a:pt x="248041" y="14156"/>
                  </a:moveTo>
                  <a:cubicBezTo>
                    <a:pt x="247233" y="14156"/>
                    <a:pt x="247233" y="14561"/>
                    <a:pt x="247233" y="15370"/>
                  </a:cubicBezTo>
                  <a:lnTo>
                    <a:pt x="247233" y="25886"/>
                  </a:lnTo>
                  <a:cubicBezTo>
                    <a:pt x="247233" y="32762"/>
                    <a:pt x="242379" y="38828"/>
                    <a:pt x="235503" y="40446"/>
                  </a:cubicBezTo>
                  <a:cubicBezTo>
                    <a:pt x="225391" y="42873"/>
                    <a:pt x="215684" y="46918"/>
                    <a:pt x="207191" y="52176"/>
                  </a:cubicBezTo>
                  <a:cubicBezTo>
                    <a:pt x="201124" y="56220"/>
                    <a:pt x="193439" y="55007"/>
                    <a:pt x="188181" y="50153"/>
                  </a:cubicBezTo>
                  <a:lnTo>
                    <a:pt x="180900" y="42873"/>
                  </a:lnTo>
                  <a:cubicBezTo>
                    <a:pt x="180496" y="42064"/>
                    <a:pt x="179687" y="42064"/>
                    <a:pt x="179282" y="42873"/>
                  </a:cubicBezTo>
                  <a:lnTo>
                    <a:pt x="163913" y="58243"/>
                  </a:lnTo>
                  <a:cubicBezTo>
                    <a:pt x="163913" y="58243"/>
                    <a:pt x="163913" y="59052"/>
                    <a:pt x="163913" y="59456"/>
                  </a:cubicBezTo>
                  <a:lnTo>
                    <a:pt x="172002" y="67141"/>
                  </a:lnTo>
                  <a:cubicBezTo>
                    <a:pt x="176856" y="72399"/>
                    <a:pt x="177665" y="79680"/>
                    <a:pt x="174024" y="85747"/>
                  </a:cubicBezTo>
                  <a:cubicBezTo>
                    <a:pt x="168766" y="94645"/>
                    <a:pt x="165126" y="103948"/>
                    <a:pt x="162699" y="114059"/>
                  </a:cubicBezTo>
                  <a:cubicBezTo>
                    <a:pt x="161082" y="120935"/>
                    <a:pt x="155015" y="125789"/>
                    <a:pt x="147734" y="125789"/>
                  </a:cubicBezTo>
                  <a:lnTo>
                    <a:pt x="136814" y="125789"/>
                  </a:lnTo>
                  <a:cubicBezTo>
                    <a:pt x="136005" y="125789"/>
                    <a:pt x="136005" y="125789"/>
                    <a:pt x="136005" y="126598"/>
                  </a:cubicBezTo>
                  <a:lnTo>
                    <a:pt x="136005" y="148439"/>
                  </a:lnTo>
                  <a:cubicBezTo>
                    <a:pt x="136005" y="148843"/>
                    <a:pt x="136005" y="149248"/>
                    <a:pt x="136814" y="149248"/>
                  </a:cubicBezTo>
                  <a:lnTo>
                    <a:pt x="148139" y="149248"/>
                  </a:lnTo>
                  <a:cubicBezTo>
                    <a:pt x="155419" y="149248"/>
                    <a:pt x="161486" y="154101"/>
                    <a:pt x="162699" y="160573"/>
                  </a:cubicBezTo>
                  <a:cubicBezTo>
                    <a:pt x="165126" y="170280"/>
                    <a:pt x="169575" y="179987"/>
                    <a:pt x="174429" y="188481"/>
                  </a:cubicBezTo>
                  <a:cubicBezTo>
                    <a:pt x="178069" y="194548"/>
                    <a:pt x="177260" y="201828"/>
                    <a:pt x="172002" y="207086"/>
                  </a:cubicBezTo>
                  <a:lnTo>
                    <a:pt x="163913" y="215175"/>
                  </a:lnTo>
                  <a:cubicBezTo>
                    <a:pt x="163913" y="215984"/>
                    <a:pt x="163913" y="216389"/>
                    <a:pt x="163913" y="216793"/>
                  </a:cubicBezTo>
                  <a:lnTo>
                    <a:pt x="179282" y="232163"/>
                  </a:lnTo>
                  <a:cubicBezTo>
                    <a:pt x="180091" y="232567"/>
                    <a:pt x="180496" y="232567"/>
                    <a:pt x="180900" y="232163"/>
                  </a:cubicBezTo>
                  <a:lnTo>
                    <a:pt x="189394" y="223669"/>
                  </a:lnTo>
                  <a:cubicBezTo>
                    <a:pt x="192630" y="220433"/>
                    <a:pt x="196270" y="218816"/>
                    <a:pt x="199910" y="218816"/>
                  </a:cubicBezTo>
                  <a:cubicBezTo>
                    <a:pt x="202741" y="218816"/>
                    <a:pt x="205573" y="220029"/>
                    <a:pt x="207999" y="221242"/>
                  </a:cubicBezTo>
                  <a:cubicBezTo>
                    <a:pt x="216493" y="226500"/>
                    <a:pt x="225796" y="230141"/>
                    <a:pt x="235503" y="232567"/>
                  </a:cubicBezTo>
                  <a:cubicBezTo>
                    <a:pt x="242379" y="234590"/>
                    <a:pt x="247233" y="240657"/>
                    <a:pt x="247233" y="247533"/>
                  </a:cubicBezTo>
                  <a:lnTo>
                    <a:pt x="247233" y="259666"/>
                  </a:lnTo>
                  <a:cubicBezTo>
                    <a:pt x="247233" y="260071"/>
                    <a:pt x="247233" y="260475"/>
                    <a:pt x="248041" y="260475"/>
                  </a:cubicBezTo>
                  <a:lnTo>
                    <a:pt x="269883" y="260475"/>
                  </a:lnTo>
                  <a:cubicBezTo>
                    <a:pt x="270287" y="260475"/>
                    <a:pt x="270691" y="260071"/>
                    <a:pt x="270691" y="259666"/>
                  </a:cubicBezTo>
                  <a:lnTo>
                    <a:pt x="270691" y="247533"/>
                  </a:lnTo>
                  <a:cubicBezTo>
                    <a:pt x="270691" y="240657"/>
                    <a:pt x="275141" y="234590"/>
                    <a:pt x="282421" y="232567"/>
                  </a:cubicBezTo>
                  <a:cubicBezTo>
                    <a:pt x="292128" y="230141"/>
                    <a:pt x="301431" y="226500"/>
                    <a:pt x="309925" y="221242"/>
                  </a:cubicBezTo>
                  <a:cubicBezTo>
                    <a:pt x="315587" y="217602"/>
                    <a:pt x="323272" y="218816"/>
                    <a:pt x="328126" y="223669"/>
                  </a:cubicBezTo>
                  <a:lnTo>
                    <a:pt x="336619" y="232163"/>
                  </a:lnTo>
                  <a:cubicBezTo>
                    <a:pt x="337024" y="232567"/>
                    <a:pt x="337833" y="232567"/>
                    <a:pt x="338237" y="232163"/>
                  </a:cubicBezTo>
                  <a:lnTo>
                    <a:pt x="353607" y="216793"/>
                  </a:lnTo>
                  <a:cubicBezTo>
                    <a:pt x="354011" y="216389"/>
                    <a:pt x="354011" y="215984"/>
                    <a:pt x="353607" y="215175"/>
                  </a:cubicBezTo>
                  <a:lnTo>
                    <a:pt x="345113" y="207086"/>
                  </a:lnTo>
                  <a:cubicBezTo>
                    <a:pt x="340259" y="201828"/>
                    <a:pt x="339046" y="194548"/>
                    <a:pt x="342686" y="188481"/>
                  </a:cubicBezTo>
                  <a:cubicBezTo>
                    <a:pt x="348349" y="179987"/>
                    <a:pt x="352393" y="170280"/>
                    <a:pt x="354820" y="160573"/>
                  </a:cubicBezTo>
                  <a:cubicBezTo>
                    <a:pt x="356438" y="154101"/>
                    <a:pt x="362101" y="149248"/>
                    <a:pt x="369381" y="149248"/>
                  </a:cubicBezTo>
                  <a:lnTo>
                    <a:pt x="381110" y="149248"/>
                  </a:lnTo>
                  <a:cubicBezTo>
                    <a:pt x="381515" y="149248"/>
                    <a:pt x="381919" y="148843"/>
                    <a:pt x="381919" y="148439"/>
                  </a:cubicBezTo>
                  <a:lnTo>
                    <a:pt x="381919" y="126598"/>
                  </a:lnTo>
                  <a:cubicBezTo>
                    <a:pt x="381919" y="125789"/>
                    <a:pt x="381515" y="125789"/>
                    <a:pt x="381110" y="125789"/>
                  </a:cubicBezTo>
                  <a:lnTo>
                    <a:pt x="369785" y="125789"/>
                  </a:lnTo>
                  <a:cubicBezTo>
                    <a:pt x="362909" y="125789"/>
                    <a:pt x="356842" y="120935"/>
                    <a:pt x="354820" y="114059"/>
                  </a:cubicBezTo>
                  <a:cubicBezTo>
                    <a:pt x="352798" y="103948"/>
                    <a:pt x="348753" y="94645"/>
                    <a:pt x="343495" y="85747"/>
                  </a:cubicBezTo>
                  <a:cubicBezTo>
                    <a:pt x="340259" y="79680"/>
                    <a:pt x="341068" y="72399"/>
                    <a:pt x="345922" y="67141"/>
                  </a:cubicBezTo>
                  <a:lnTo>
                    <a:pt x="353607" y="59456"/>
                  </a:lnTo>
                  <a:cubicBezTo>
                    <a:pt x="354011" y="59052"/>
                    <a:pt x="354011" y="58243"/>
                    <a:pt x="353607" y="58243"/>
                  </a:cubicBezTo>
                  <a:lnTo>
                    <a:pt x="338237" y="42873"/>
                  </a:lnTo>
                  <a:cubicBezTo>
                    <a:pt x="337833" y="42064"/>
                    <a:pt x="337428" y="42064"/>
                    <a:pt x="336619" y="42873"/>
                  </a:cubicBezTo>
                  <a:lnTo>
                    <a:pt x="329339" y="50153"/>
                  </a:lnTo>
                  <a:cubicBezTo>
                    <a:pt x="324485" y="55007"/>
                    <a:pt x="316396" y="56220"/>
                    <a:pt x="310734" y="52176"/>
                  </a:cubicBezTo>
                  <a:cubicBezTo>
                    <a:pt x="301835" y="46918"/>
                    <a:pt x="292128" y="42873"/>
                    <a:pt x="282421" y="40446"/>
                  </a:cubicBezTo>
                  <a:cubicBezTo>
                    <a:pt x="275141" y="38828"/>
                    <a:pt x="270691" y="32762"/>
                    <a:pt x="270691" y="25886"/>
                  </a:cubicBezTo>
                  <a:lnTo>
                    <a:pt x="270691" y="15370"/>
                  </a:lnTo>
                  <a:cubicBezTo>
                    <a:pt x="270691" y="14561"/>
                    <a:pt x="270287" y="14156"/>
                    <a:pt x="269883" y="14156"/>
                  </a:cubicBezTo>
                  <a:close/>
                  <a:moveTo>
                    <a:pt x="248041" y="0"/>
                  </a:moveTo>
                  <a:lnTo>
                    <a:pt x="269883" y="0"/>
                  </a:lnTo>
                  <a:cubicBezTo>
                    <a:pt x="277972" y="0"/>
                    <a:pt x="284848" y="6876"/>
                    <a:pt x="284848" y="15370"/>
                  </a:cubicBezTo>
                  <a:lnTo>
                    <a:pt x="284848" y="25886"/>
                  </a:lnTo>
                  <a:cubicBezTo>
                    <a:pt x="284848" y="26290"/>
                    <a:pt x="285252" y="26290"/>
                    <a:pt x="285657" y="26695"/>
                  </a:cubicBezTo>
                  <a:cubicBezTo>
                    <a:pt x="296982" y="29526"/>
                    <a:pt x="307902" y="33975"/>
                    <a:pt x="318014" y="40446"/>
                  </a:cubicBezTo>
                  <a:cubicBezTo>
                    <a:pt x="318418" y="40446"/>
                    <a:pt x="318823" y="40446"/>
                    <a:pt x="319227" y="40042"/>
                  </a:cubicBezTo>
                  <a:lnTo>
                    <a:pt x="326912" y="32357"/>
                  </a:lnTo>
                  <a:cubicBezTo>
                    <a:pt x="332575" y="26695"/>
                    <a:pt x="342686" y="26695"/>
                    <a:pt x="348349" y="32357"/>
                  </a:cubicBezTo>
                  <a:lnTo>
                    <a:pt x="363314" y="48131"/>
                  </a:lnTo>
                  <a:cubicBezTo>
                    <a:pt x="369381" y="54198"/>
                    <a:pt x="369381" y="63905"/>
                    <a:pt x="363314" y="69568"/>
                  </a:cubicBezTo>
                  <a:lnTo>
                    <a:pt x="356034" y="77253"/>
                  </a:lnTo>
                  <a:cubicBezTo>
                    <a:pt x="355629" y="77657"/>
                    <a:pt x="355629" y="78062"/>
                    <a:pt x="356034" y="78466"/>
                  </a:cubicBezTo>
                  <a:cubicBezTo>
                    <a:pt x="362101" y="88173"/>
                    <a:pt x="366145" y="99094"/>
                    <a:pt x="368976" y="110823"/>
                  </a:cubicBezTo>
                  <a:cubicBezTo>
                    <a:pt x="368976" y="111228"/>
                    <a:pt x="369381" y="111228"/>
                    <a:pt x="369785" y="111228"/>
                  </a:cubicBezTo>
                  <a:lnTo>
                    <a:pt x="381110" y="111228"/>
                  </a:lnTo>
                  <a:cubicBezTo>
                    <a:pt x="389200" y="111228"/>
                    <a:pt x="396076" y="118104"/>
                    <a:pt x="396076" y="126598"/>
                  </a:cubicBezTo>
                  <a:lnTo>
                    <a:pt x="396076" y="148439"/>
                  </a:lnTo>
                  <a:cubicBezTo>
                    <a:pt x="396076" y="156932"/>
                    <a:pt x="389200" y="163404"/>
                    <a:pt x="381110" y="163404"/>
                  </a:cubicBezTo>
                  <a:lnTo>
                    <a:pt x="369381" y="163404"/>
                  </a:lnTo>
                  <a:cubicBezTo>
                    <a:pt x="368976" y="163404"/>
                    <a:pt x="368572" y="163808"/>
                    <a:pt x="368572" y="164213"/>
                  </a:cubicBezTo>
                  <a:cubicBezTo>
                    <a:pt x="365741" y="175133"/>
                    <a:pt x="360887" y="186054"/>
                    <a:pt x="354820" y="195761"/>
                  </a:cubicBezTo>
                  <a:cubicBezTo>
                    <a:pt x="354820" y="196166"/>
                    <a:pt x="354820" y="196570"/>
                    <a:pt x="355225" y="196974"/>
                  </a:cubicBezTo>
                  <a:lnTo>
                    <a:pt x="363314" y="205468"/>
                  </a:lnTo>
                  <a:cubicBezTo>
                    <a:pt x="369381" y="211131"/>
                    <a:pt x="369381" y="221242"/>
                    <a:pt x="363314" y="226905"/>
                  </a:cubicBezTo>
                  <a:lnTo>
                    <a:pt x="348349" y="242274"/>
                  </a:lnTo>
                  <a:cubicBezTo>
                    <a:pt x="342686" y="247937"/>
                    <a:pt x="332575" y="247937"/>
                    <a:pt x="326912" y="242274"/>
                  </a:cubicBezTo>
                  <a:lnTo>
                    <a:pt x="318014" y="233781"/>
                  </a:lnTo>
                  <a:cubicBezTo>
                    <a:pt x="317609" y="233376"/>
                    <a:pt x="317205" y="233376"/>
                    <a:pt x="317205" y="233376"/>
                  </a:cubicBezTo>
                  <a:cubicBezTo>
                    <a:pt x="307498" y="239443"/>
                    <a:pt x="296982" y="243892"/>
                    <a:pt x="285657" y="246724"/>
                  </a:cubicBezTo>
                  <a:cubicBezTo>
                    <a:pt x="285252" y="246724"/>
                    <a:pt x="284848" y="246724"/>
                    <a:pt x="284848" y="247533"/>
                  </a:cubicBezTo>
                  <a:lnTo>
                    <a:pt x="284848" y="259666"/>
                  </a:lnTo>
                  <a:cubicBezTo>
                    <a:pt x="284848" y="268160"/>
                    <a:pt x="277972" y="274632"/>
                    <a:pt x="269883" y="274632"/>
                  </a:cubicBezTo>
                  <a:lnTo>
                    <a:pt x="248041" y="274632"/>
                  </a:lnTo>
                  <a:cubicBezTo>
                    <a:pt x="239548" y="274632"/>
                    <a:pt x="232672" y="268160"/>
                    <a:pt x="232672" y="259666"/>
                  </a:cubicBezTo>
                  <a:lnTo>
                    <a:pt x="232672" y="247533"/>
                  </a:lnTo>
                  <a:cubicBezTo>
                    <a:pt x="232672" y="246724"/>
                    <a:pt x="232672" y="246724"/>
                    <a:pt x="232267" y="246724"/>
                  </a:cubicBezTo>
                  <a:cubicBezTo>
                    <a:pt x="220942" y="243892"/>
                    <a:pt x="210426" y="239443"/>
                    <a:pt x="200315" y="233376"/>
                  </a:cubicBezTo>
                  <a:cubicBezTo>
                    <a:pt x="199910" y="233376"/>
                    <a:pt x="199910" y="233376"/>
                    <a:pt x="199506" y="233781"/>
                  </a:cubicBezTo>
                  <a:lnTo>
                    <a:pt x="191012" y="242274"/>
                  </a:lnTo>
                  <a:cubicBezTo>
                    <a:pt x="185349" y="247937"/>
                    <a:pt x="175238" y="247937"/>
                    <a:pt x="169575" y="242274"/>
                  </a:cubicBezTo>
                  <a:lnTo>
                    <a:pt x="154206" y="226905"/>
                  </a:lnTo>
                  <a:cubicBezTo>
                    <a:pt x="148139" y="221242"/>
                    <a:pt x="148139" y="211131"/>
                    <a:pt x="154206" y="205468"/>
                  </a:cubicBezTo>
                  <a:lnTo>
                    <a:pt x="162699" y="196974"/>
                  </a:lnTo>
                  <a:cubicBezTo>
                    <a:pt x="162699" y="196570"/>
                    <a:pt x="162699" y="196166"/>
                    <a:pt x="162699" y="195761"/>
                  </a:cubicBezTo>
                  <a:cubicBezTo>
                    <a:pt x="156632" y="186054"/>
                    <a:pt x="151779" y="175133"/>
                    <a:pt x="149352" y="164213"/>
                  </a:cubicBezTo>
                  <a:cubicBezTo>
                    <a:pt x="149352" y="163808"/>
                    <a:pt x="148543" y="163404"/>
                    <a:pt x="148139" y="163404"/>
                  </a:cubicBezTo>
                  <a:lnTo>
                    <a:pt x="136814" y="163404"/>
                  </a:lnTo>
                  <a:cubicBezTo>
                    <a:pt x="128724" y="163404"/>
                    <a:pt x="121444" y="156932"/>
                    <a:pt x="121444" y="148439"/>
                  </a:cubicBezTo>
                  <a:lnTo>
                    <a:pt x="121444" y="126598"/>
                  </a:lnTo>
                  <a:cubicBezTo>
                    <a:pt x="121444" y="118104"/>
                    <a:pt x="128724" y="111228"/>
                    <a:pt x="136814" y="111228"/>
                  </a:cubicBezTo>
                  <a:lnTo>
                    <a:pt x="147734" y="111228"/>
                  </a:lnTo>
                  <a:cubicBezTo>
                    <a:pt x="148139" y="111228"/>
                    <a:pt x="148543" y="111228"/>
                    <a:pt x="148543" y="110823"/>
                  </a:cubicBezTo>
                  <a:cubicBezTo>
                    <a:pt x="151374" y="99094"/>
                    <a:pt x="155823" y="88173"/>
                    <a:pt x="161890" y="78466"/>
                  </a:cubicBezTo>
                  <a:cubicBezTo>
                    <a:pt x="161890" y="78062"/>
                    <a:pt x="161890" y="77657"/>
                    <a:pt x="161486" y="77253"/>
                  </a:cubicBezTo>
                  <a:lnTo>
                    <a:pt x="154206" y="69568"/>
                  </a:lnTo>
                  <a:cubicBezTo>
                    <a:pt x="148139" y="63905"/>
                    <a:pt x="148139" y="54198"/>
                    <a:pt x="154206" y="48131"/>
                  </a:cubicBezTo>
                  <a:lnTo>
                    <a:pt x="169575" y="32357"/>
                  </a:lnTo>
                  <a:cubicBezTo>
                    <a:pt x="175238" y="26695"/>
                    <a:pt x="185349" y="26695"/>
                    <a:pt x="191012" y="32357"/>
                  </a:cubicBezTo>
                  <a:lnTo>
                    <a:pt x="198292" y="40042"/>
                  </a:lnTo>
                  <a:cubicBezTo>
                    <a:pt x="198697" y="40446"/>
                    <a:pt x="199101" y="40446"/>
                    <a:pt x="199506" y="40446"/>
                  </a:cubicBezTo>
                  <a:cubicBezTo>
                    <a:pt x="209617" y="33975"/>
                    <a:pt x="220538" y="29526"/>
                    <a:pt x="232267" y="26695"/>
                  </a:cubicBezTo>
                  <a:cubicBezTo>
                    <a:pt x="232672" y="26290"/>
                    <a:pt x="232672" y="26290"/>
                    <a:pt x="232672" y="25886"/>
                  </a:cubicBezTo>
                  <a:lnTo>
                    <a:pt x="232672" y="15370"/>
                  </a:lnTo>
                  <a:cubicBezTo>
                    <a:pt x="232672" y="6876"/>
                    <a:pt x="239548" y="0"/>
                    <a:pt x="248041" y="0"/>
                  </a:cubicBezTo>
                  <a:close/>
                </a:path>
              </a:pathLst>
            </a:custGeom>
            <a:solidFill>
              <a:schemeClr val="bg1"/>
            </a:solidFill>
            <a:ln>
              <a:noFill/>
            </a:ln>
            <a:effectLst/>
          </p:spPr>
          <p:txBody>
            <a:bodyPr wrap="square" anchor="ctr">
              <a:noAutofit/>
            </a:bodyPr>
            <a:lstStyle/>
            <a:p>
              <a:endParaRPr lang="en-US" sz="725">
                <a:latin typeface="Poppins" pitchFamily="2" charset="77"/>
              </a:endParaRPr>
            </a:p>
          </p:txBody>
        </p:sp>
        <p:sp>
          <p:nvSpPr>
            <p:cNvPr id="21" name="TextBox 20">
              <a:extLst>
                <a:ext uri="{FF2B5EF4-FFF2-40B4-BE49-F238E27FC236}">
                  <a16:creationId xmlns:a16="http://schemas.microsoft.com/office/drawing/2014/main" id="{0A1787BA-2DF2-1411-BB90-3CA86976E4AE}"/>
                </a:ext>
              </a:extLst>
            </p:cNvPr>
            <p:cNvSpPr txBox="1"/>
            <p:nvPr/>
          </p:nvSpPr>
          <p:spPr>
            <a:xfrm>
              <a:off x="5570251" y="3859527"/>
              <a:ext cx="5872327" cy="812776"/>
            </a:xfrm>
            <a:prstGeom prst="rect">
              <a:avLst/>
            </a:prstGeom>
            <a:noFill/>
          </p:spPr>
          <p:txBody>
            <a:bodyPr wrap="square" rtlCol="0" anchor="b">
              <a:spAutoFit/>
            </a:bodyPr>
            <a:lstStyle/>
            <a:p>
              <a:endParaRPr lang="en-US" sz="1200" b="1" spc="-30">
                <a:solidFill>
                  <a:schemeClr val="bg1"/>
                </a:solidFill>
                <a:latin typeface="Poppins" pitchFamily="2" charset="77"/>
                <a:cs typeface="Poppins" pitchFamily="2" charset="77"/>
              </a:endParaRPr>
            </a:p>
          </p:txBody>
        </p:sp>
        <p:sp>
          <p:nvSpPr>
            <p:cNvPr id="25" name="TextBox 24">
              <a:extLst>
                <a:ext uri="{FF2B5EF4-FFF2-40B4-BE49-F238E27FC236}">
                  <a16:creationId xmlns:a16="http://schemas.microsoft.com/office/drawing/2014/main" id="{6362A88F-6054-A60F-AD51-EE5229B63EEE}"/>
                </a:ext>
              </a:extLst>
            </p:cNvPr>
            <p:cNvSpPr txBox="1"/>
            <p:nvPr/>
          </p:nvSpPr>
          <p:spPr>
            <a:xfrm>
              <a:off x="5332688" y="6001417"/>
              <a:ext cx="5872327" cy="812776"/>
            </a:xfrm>
            <a:prstGeom prst="rect">
              <a:avLst/>
            </a:prstGeom>
            <a:noFill/>
          </p:spPr>
          <p:txBody>
            <a:bodyPr wrap="square" rtlCol="0" anchor="b">
              <a:spAutoFit/>
            </a:bodyPr>
            <a:lstStyle/>
            <a:p>
              <a:r>
                <a:rPr lang="en-US" sz="1200" b="1" spc="-30">
                  <a:solidFill>
                    <a:schemeClr val="bg1"/>
                  </a:solidFill>
                  <a:latin typeface="Poppins" pitchFamily="2" charset="77"/>
                  <a:cs typeface="Poppins" pitchFamily="2" charset="77"/>
                </a:rPr>
                <a:t>OBJECTIVE 03</a:t>
              </a:r>
            </a:p>
          </p:txBody>
        </p:sp>
      </p:grpSp>
    </p:spTree>
    <p:extLst>
      <p:ext uri="{BB962C8B-B14F-4D97-AF65-F5344CB8AC3E}">
        <p14:creationId xmlns:p14="http://schemas.microsoft.com/office/powerpoint/2010/main" val="1279998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7853284-2DC6-497F-B9C2-CDBFFDDD056E}"/>
              </a:ext>
            </a:extLst>
          </p:cNvPr>
          <p:cNvSpPr>
            <a:spLocks noGrp="1"/>
          </p:cNvSpPr>
          <p:nvPr>
            <p:ph type="subTitle" idx="10"/>
          </p:nvPr>
        </p:nvSpPr>
        <p:spPr>
          <a:xfrm>
            <a:off x="592866" y="812513"/>
            <a:ext cx="10987947" cy="247678"/>
          </a:xfrm>
        </p:spPr>
        <p:txBody>
          <a:bodyPr/>
          <a:lstStyle/>
          <a:p>
            <a:r>
              <a:rPr lang="en-SG"/>
              <a:t>Percentage of virtualized physical infrastructure – Compute, Storage, Network &amp; Desktop</a:t>
            </a:r>
          </a:p>
        </p:txBody>
      </p:sp>
      <p:sp>
        <p:nvSpPr>
          <p:cNvPr id="4" name="Title 3">
            <a:extLst>
              <a:ext uri="{FF2B5EF4-FFF2-40B4-BE49-F238E27FC236}">
                <a16:creationId xmlns:a16="http://schemas.microsoft.com/office/drawing/2014/main" id="{08E324B2-E4C3-4A51-981C-AA5DC8763B27}"/>
              </a:ext>
            </a:extLst>
          </p:cNvPr>
          <p:cNvSpPr>
            <a:spLocks noGrp="1"/>
          </p:cNvSpPr>
          <p:nvPr>
            <p:ph type="title"/>
          </p:nvPr>
        </p:nvSpPr>
        <p:spPr>
          <a:xfrm>
            <a:off x="579809" y="413536"/>
            <a:ext cx="11001004" cy="380901"/>
          </a:xfrm>
        </p:spPr>
        <p:txBody>
          <a:bodyPr/>
          <a:lstStyle/>
          <a:p>
            <a:r>
              <a:rPr lang="en-SG"/>
              <a:t>Component 3: Virtualization</a:t>
            </a:r>
          </a:p>
        </p:txBody>
      </p:sp>
      <p:grpSp>
        <p:nvGrpSpPr>
          <p:cNvPr id="13" name="Group 12">
            <a:extLst>
              <a:ext uri="{FF2B5EF4-FFF2-40B4-BE49-F238E27FC236}">
                <a16:creationId xmlns:a16="http://schemas.microsoft.com/office/drawing/2014/main" id="{273190D0-FBC3-4054-E4F5-A17ABDD5E222}"/>
              </a:ext>
            </a:extLst>
          </p:cNvPr>
          <p:cNvGrpSpPr/>
          <p:nvPr/>
        </p:nvGrpSpPr>
        <p:grpSpPr>
          <a:xfrm>
            <a:off x="3714149" y="4702080"/>
            <a:ext cx="5424514" cy="1343407"/>
            <a:chOff x="3721071" y="5042121"/>
            <a:chExt cx="5424514" cy="1343407"/>
          </a:xfrm>
        </p:grpSpPr>
        <p:sp>
          <p:nvSpPr>
            <p:cNvPr id="5" name="Oval 4">
              <a:extLst>
                <a:ext uri="{FF2B5EF4-FFF2-40B4-BE49-F238E27FC236}">
                  <a16:creationId xmlns:a16="http://schemas.microsoft.com/office/drawing/2014/main" id="{B05B612C-5CDD-AD39-175D-BF7A45EE2D29}"/>
                </a:ext>
              </a:extLst>
            </p:cNvPr>
            <p:cNvSpPr/>
            <p:nvPr/>
          </p:nvSpPr>
          <p:spPr>
            <a:xfrm>
              <a:off x="8227825" y="5599665"/>
              <a:ext cx="863775" cy="765099"/>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100%</a:t>
              </a:r>
            </a:p>
          </p:txBody>
        </p:sp>
        <p:sp>
          <p:nvSpPr>
            <p:cNvPr id="6" name="Rounded Rectangle 5">
              <a:extLst>
                <a:ext uri="{FF2B5EF4-FFF2-40B4-BE49-F238E27FC236}">
                  <a16:creationId xmlns:a16="http://schemas.microsoft.com/office/drawing/2014/main" id="{28987401-73A1-8829-5944-F111D5C31F01}"/>
                </a:ext>
              </a:extLst>
            </p:cNvPr>
            <p:cNvSpPr/>
            <p:nvPr/>
          </p:nvSpPr>
          <p:spPr>
            <a:xfrm>
              <a:off x="8110990" y="5042121"/>
              <a:ext cx="1034595"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srgbClr val="3F3F3F"/>
                  </a:solidFill>
                  <a:latin typeface="Metropolis"/>
                </a:rPr>
                <a:t>100% Virtualized</a:t>
              </a:r>
            </a:p>
          </p:txBody>
        </p:sp>
        <p:sp>
          <p:nvSpPr>
            <p:cNvPr id="7" name="Oval 6">
              <a:extLst>
                <a:ext uri="{FF2B5EF4-FFF2-40B4-BE49-F238E27FC236}">
                  <a16:creationId xmlns:a16="http://schemas.microsoft.com/office/drawing/2014/main" id="{D0DA93A6-5838-0601-3D0F-14652CCBD57A}"/>
                </a:ext>
              </a:extLst>
            </p:cNvPr>
            <p:cNvSpPr/>
            <p:nvPr/>
          </p:nvSpPr>
          <p:spPr>
            <a:xfrm>
              <a:off x="3837906" y="5620429"/>
              <a:ext cx="863775" cy="765099"/>
            </a:xfrm>
            <a:prstGeom prst="ellipse">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0%</a:t>
              </a:r>
            </a:p>
          </p:txBody>
        </p:sp>
        <p:sp>
          <p:nvSpPr>
            <p:cNvPr id="8" name="Rounded Rectangle 7">
              <a:extLst>
                <a:ext uri="{FF2B5EF4-FFF2-40B4-BE49-F238E27FC236}">
                  <a16:creationId xmlns:a16="http://schemas.microsoft.com/office/drawing/2014/main" id="{BA6D00C5-DBDC-C086-CF89-C54D0CA8A3A5}"/>
                </a:ext>
              </a:extLst>
            </p:cNvPr>
            <p:cNvSpPr/>
            <p:nvPr/>
          </p:nvSpPr>
          <p:spPr>
            <a:xfrm>
              <a:off x="3721071" y="5102302"/>
              <a:ext cx="1034595"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AE" sz="1200">
                <a:solidFill>
                  <a:srgbClr val="3F3F3F"/>
                </a:solidFill>
              </a:endParaRPr>
            </a:p>
            <a:p>
              <a:pPr algn="ctr" defTabSz="914126">
                <a:spcAft>
                  <a:spcPts val="600"/>
                </a:spcAft>
                <a:defRPr/>
              </a:pPr>
              <a:r>
                <a:rPr lang="en-AE" sz="1200">
                  <a:solidFill>
                    <a:srgbClr val="3F3F3F"/>
                  </a:solidFill>
                </a:rPr>
                <a:t>0% Virtualized</a:t>
              </a:r>
            </a:p>
            <a:p>
              <a:pPr algn="ctr" defTabSz="914126">
                <a:spcAft>
                  <a:spcPts val="600"/>
                </a:spcAft>
                <a:defRPr/>
              </a:pPr>
              <a:endParaRPr lang="en-AE" sz="1200">
                <a:solidFill>
                  <a:srgbClr val="3F3F3F"/>
                </a:solidFill>
                <a:latin typeface="Metropolis"/>
              </a:endParaRPr>
            </a:p>
          </p:txBody>
        </p:sp>
        <p:sp>
          <p:nvSpPr>
            <p:cNvPr id="9" name="TextBox 8">
              <a:extLst>
                <a:ext uri="{FF2B5EF4-FFF2-40B4-BE49-F238E27FC236}">
                  <a16:creationId xmlns:a16="http://schemas.microsoft.com/office/drawing/2014/main" id="{2E7822D4-1505-9FB8-5749-D1C3DAA675E7}"/>
                </a:ext>
              </a:extLst>
            </p:cNvPr>
            <p:cNvSpPr txBox="1"/>
            <p:nvPr/>
          </p:nvSpPr>
          <p:spPr>
            <a:xfrm>
              <a:off x="5561745" y="5670140"/>
              <a:ext cx="1420261" cy="184666"/>
            </a:xfrm>
            <a:prstGeom prst="rect">
              <a:avLst/>
            </a:prstGeom>
          </p:spPr>
          <p:txBody>
            <a:bodyPr wrap="none" lIns="0" tIns="0" rIns="0" bIns="0" rtlCol="0">
              <a:spAutoFit/>
            </a:bodyPr>
            <a:lstStyle/>
            <a:p>
              <a:pPr defTabSz="914126">
                <a:spcAft>
                  <a:spcPts val="600"/>
                </a:spcAft>
                <a:defRPr/>
              </a:pPr>
              <a:r>
                <a:rPr lang="en-AE" sz="1200">
                  <a:solidFill>
                    <a:srgbClr val="717074"/>
                  </a:solidFill>
                  <a:latin typeface="Metropolis"/>
                </a:rPr>
                <a:t>Virtualization Score</a:t>
              </a:r>
            </a:p>
          </p:txBody>
        </p:sp>
        <p:sp>
          <p:nvSpPr>
            <p:cNvPr id="10" name="Arrow: Left-Right 1">
              <a:extLst>
                <a:ext uri="{FF2B5EF4-FFF2-40B4-BE49-F238E27FC236}">
                  <a16:creationId xmlns:a16="http://schemas.microsoft.com/office/drawing/2014/main" id="{F3D426C3-F2D6-2460-093C-D590B3010E26}"/>
                </a:ext>
              </a:extLst>
            </p:cNvPr>
            <p:cNvSpPr/>
            <p:nvPr/>
          </p:nvSpPr>
          <p:spPr>
            <a:xfrm>
              <a:off x="4791932" y="5862284"/>
              <a:ext cx="3319058" cy="242988"/>
            </a:xfrm>
            <a:prstGeom prst="leftRightArrow">
              <a:avLst/>
            </a:prstGeom>
            <a:gradFill flip="none" rotWithShape="1">
              <a:gsLst>
                <a:gs pos="0">
                  <a:srgbClr val="FF0000"/>
                </a:gs>
                <a:gs pos="67000">
                  <a:srgbClr val="FFFF00"/>
                </a:gs>
                <a:gs pos="33000">
                  <a:srgbClr val="FFC000"/>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SG" sz="1200">
                <a:solidFill>
                  <a:prstClr val="white"/>
                </a:solidFill>
                <a:latin typeface="Metropolis"/>
              </a:endParaRPr>
            </a:p>
          </p:txBody>
        </p:sp>
      </p:grpSp>
      <p:pic>
        <p:nvPicPr>
          <p:cNvPr id="2" name="Picture 1">
            <a:extLst>
              <a:ext uri="{FF2B5EF4-FFF2-40B4-BE49-F238E27FC236}">
                <a16:creationId xmlns:a16="http://schemas.microsoft.com/office/drawing/2014/main" id="{EE8FD123-3B0A-309C-CAD5-59FFB9E7B6CB}"/>
              </a:ext>
            </a:extLst>
          </p:cNvPr>
          <p:cNvPicPr>
            <a:picLocks noChangeAspect="1"/>
          </p:cNvPicPr>
          <p:nvPr/>
        </p:nvPicPr>
        <p:blipFill>
          <a:blip r:embed="rId3"/>
          <a:stretch>
            <a:fillRect/>
          </a:stretch>
        </p:blipFill>
        <p:spPr>
          <a:xfrm>
            <a:off x="6426406" y="1939249"/>
            <a:ext cx="5438357" cy="2101548"/>
          </a:xfrm>
          <a:prstGeom prst="rect">
            <a:avLst/>
          </a:prstGeom>
        </p:spPr>
      </p:pic>
      <p:pic>
        <p:nvPicPr>
          <p:cNvPr id="12" name="Picture 11">
            <a:extLst>
              <a:ext uri="{FF2B5EF4-FFF2-40B4-BE49-F238E27FC236}">
                <a16:creationId xmlns:a16="http://schemas.microsoft.com/office/drawing/2014/main" id="{2A6F062E-56B1-6596-0215-B8CD852B404C}"/>
              </a:ext>
            </a:extLst>
          </p:cNvPr>
          <p:cNvPicPr>
            <a:picLocks noChangeAspect="1"/>
          </p:cNvPicPr>
          <p:nvPr/>
        </p:nvPicPr>
        <p:blipFill>
          <a:blip r:embed="rId4"/>
          <a:stretch>
            <a:fillRect/>
          </a:stretch>
        </p:blipFill>
        <p:spPr>
          <a:xfrm>
            <a:off x="579809" y="2051724"/>
            <a:ext cx="5381626" cy="1987062"/>
          </a:xfrm>
          <a:prstGeom prst="rect">
            <a:avLst/>
          </a:prstGeom>
        </p:spPr>
      </p:pic>
    </p:spTree>
    <p:extLst>
      <p:ext uri="{BB962C8B-B14F-4D97-AF65-F5344CB8AC3E}">
        <p14:creationId xmlns:p14="http://schemas.microsoft.com/office/powerpoint/2010/main" val="1401023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0B743C5-73A9-43B3-B151-848D00A995D3}"/>
              </a:ext>
            </a:extLst>
          </p:cNvPr>
          <p:cNvSpPr>
            <a:spLocks noGrp="1"/>
          </p:cNvSpPr>
          <p:nvPr>
            <p:ph type="subTitle" idx="10"/>
          </p:nvPr>
        </p:nvSpPr>
        <p:spPr/>
        <p:txBody>
          <a:bodyPr/>
          <a:lstStyle/>
          <a:p>
            <a:r>
              <a:rPr lang="en-SG"/>
              <a:t>Scored based on Carbon Intensity per power source</a:t>
            </a:r>
          </a:p>
        </p:txBody>
      </p:sp>
      <p:sp>
        <p:nvSpPr>
          <p:cNvPr id="4" name="Title 3">
            <a:extLst>
              <a:ext uri="{FF2B5EF4-FFF2-40B4-BE49-F238E27FC236}">
                <a16:creationId xmlns:a16="http://schemas.microsoft.com/office/drawing/2014/main" id="{86CEB85C-6E14-4C13-8161-181FA6895054}"/>
              </a:ext>
            </a:extLst>
          </p:cNvPr>
          <p:cNvSpPr>
            <a:spLocks noGrp="1"/>
          </p:cNvSpPr>
          <p:nvPr>
            <p:ph type="title"/>
          </p:nvPr>
        </p:nvSpPr>
        <p:spPr/>
        <p:txBody>
          <a:bodyPr/>
          <a:lstStyle/>
          <a:p>
            <a:r>
              <a:rPr lang="en-SG"/>
              <a:t>Component 4: Power Source</a:t>
            </a:r>
          </a:p>
        </p:txBody>
      </p:sp>
      <p:pic>
        <p:nvPicPr>
          <p:cNvPr id="5" name="Picture 4">
            <a:extLst>
              <a:ext uri="{FF2B5EF4-FFF2-40B4-BE49-F238E27FC236}">
                <a16:creationId xmlns:a16="http://schemas.microsoft.com/office/drawing/2014/main" id="{EA45FB30-F254-4F45-BAF0-69C5537F3323}"/>
              </a:ext>
            </a:extLst>
          </p:cNvPr>
          <p:cNvPicPr>
            <a:picLocks noChangeAspect="1"/>
          </p:cNvPicPr>
          <p:nvPr/>
        </p:nvPicPr>
        <p:blipFill>
          <a:blip r:embed="rId3"/>
          <a:stretch>
            <a:fillRect/>
          </a:stretch>
        </p:blipFill>
        <p:spPr>
          <a:xfrm>
            <a:off x="283868" y="1190841"/>
            <a:ext cx="5639751" cy="3716425"/>
          </a:xfrm>
          <a:prstGeom prst="rect">
            <a:avLst/>
          </a:prstGeom>
        </p:spPr>
      </p:pic>
      <p:pic>
        <p:nvPicPr>
          <p:cNvPr id="6" name="Picture 5">
            <a:extLst>
              <a:ext uri="{FF2B5EF4-FFF2-40B4-BE49-F238E27FC236}">
                <a16:creationId xmlns:a16="http://schemas.microsoft.com/office/drawing/2014/main" id="{67C7FF11-C8B7-E5BA-18B2-52CC572EAF08}"/>
              </a:ext>
            </a:extLst>
          </p:cNvPr>
          <p:cNvPicPr>
            <a:picLocks noChangeAspect="1"/>
          </p:cNvPicPr>
          <p:nvPr/>
        </p:nvPicPr>
        <p:blipFill>
          <a:blip r:embed="rId4"/>
          <a:stretch>
            <a:fillRect/>
          </a:stretch>
        </p:blipFill>
        <p:spPr>
          <a:xfrm>
            <a:off x="6488111" y="1550788"/>
            <a:ext cx="5358765" cy="2463800"/>
          </a:xfrm>
          <a:prstGeom prst="rect">
            <a:avLst/>
          </a:prstGeom>
        </p:spPr>
      </p:pic>
      <p:grpSp>
        <p:nvGrpSpPr>
          <p:cNvPr id="7" name="Group 6">
            <a:extLst>
              <a:ext uri="{FF2B5EF4-FFF2-40B4-BE49-F238E27FC236}">
                <a16:creationId xmlns:a16="http://schemas.microsoft.com/office/drawing/2014/main" id="{36F9C025-2795-809B-A303-44C865293785}"/>
              </a:ext>
            </a:extLst>
          </p:cNvPr>
          <p:cNvGrpSpPr/>
          <p:nvPr/>
        </p:nvGrpSpPr>
        <p:grpSpPr>
          <a:xfrm>
            <a:off x="3701222" y="4962063"/>
            <a:ext cx="5704141" cy="1417621"/>
            <a:chOff x="3441444" y="4967907"/>
            <a:chExt cx="5704141" cy="1417621"/>
          </a:xfrm>
        </p:grpSpPr>
        <p:sp>
          <p:nvSpPr>
            <p:cNvPr id="8" name="Oval 7">
              <a:extLst>
                <a:ext uri="{FF2B5EF4-FFF2-40B4-BE49-F238E27FC236}">
                  <a16:creationId xmlns:a16="http://schemas.microsoft.com/office/drawing/2014/main" id="{A9B22BEE-7163-7565-25C5-6B559A488967}"/>
                </a:ext>
              </a:extLst>
            </p:cNvPr>
            <p:cNvSpPr/>
            <p:nvPr/>
          </p:nvSpPr>
          <p:spPr>
            <a:xfrm>
              <a:off x="8227825" y="5599665"/>
              <a:ext cx="863775" cy="765099"/>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100%</a:t>
              </a:r>
            </a:p>
          </p:txBody>
        </p:sp>
        <p:sp>
          <p:nvSpPr>
            <p:cNvPr id="10" name="Rounded Rectangle 9">
              <a:extLst>
                <a:ext uri="{FF2B5EF4-FFF2-40B4-BE49-F238E27FC236}">
                  <a16:creationId xmlns:a16="http://schemas.microsoft.com/office/drawing/2014/main" id="{F2E0062A-7DBD-5804-2370-DAD221F0AD82}"/>
                </a:ext>
              </a:extLst>
            </p:cNvPr>
            <p:cNvSpPr/>
            <p:nvPr/>
          </p:nvSpPr>
          <p:spPr>
            <a:xfrm>
              <a:off x="8110990" y="4967907"/>
              <a:ext cx="1034595"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srgbClr val="3F3F3F"/>
                  </a:solidFill>
                  <a:latin typeface="Metropolis"/>
                </a:rPr>
                <a:t>Zero Carbon Intensity</a:t>
              </a:r>
            </a:p>
          </p:txBody>
        </p:sp>
        <p:sp>
          <p:nvSpPr>
            <p:cNvPr id="11" name="Oval 10">
              <a:extLst>
                <a:ext uri="{FF2B5EF4-FFF2-40B4-BE49-F238E27FC236}">
                  <a16:creationId xmlns:a16="http://schemas.microsoft.com/office/drawing/2014/main" id="{99552092-CAA5-EC50-E21F-DFAF299C2519}"/>
                </a:ext>
              </a:extLst>
            </p:cNvPr>
            <p:cNvSpPr/>
            <p:nvPr/>
          </p:nvSpPr>
          <p:spPr>
            <a:xfrm>
              <a:off x="3837906" y="5620429"/>
              <a:ext cx="863775" cy="765099"/>
            </a:xfrm>
            <a:prstGeom prst="ellipse">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0%</a:t>
              </a:r>
            </a:p>
          </p:txBody>
        </p:sp>
        <p:sp>
          <p:nvSpPr>
            <p:cNvPr id="13" name="Rounded Rectangle 12">
              <a:extLst>
                <a:ext uri="{FF2B5EF4-FFF2-40B4-BE49-F238E27FC236}">
                  <a16:creationId xmlns:a16="http://schemas.microsoft.com/office/drawing/2014/main" id="{EE0CAE75-AE79-3B77-D318-E6D76E963862}"/>
                </a:ext>
              </a:extLst>
            </p:cNvPr>
            <p:cNvSpPr/>
            <p:nvPr/>
          </p:nvSpPr>
          <p:spPr>
            <a:xfrm>
              <a:off x="3441444" y="4977615"/>
              <a:ext cx="1563027"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AE" sz="1200">
                <a:solidFill>
                  <a:srgbClr val="3F3F3F"/>
                </a:solidFill>
              </a:endParaRPr>
            </a:p>
            <a:p>
              <a:pPr algn="ctr" defTabSz="914126">
                <a:spcAft>
                  <a:spcPts val="600"/>
                </a:spcAft>
                <a:defRPr/>
              </a:pPr>
              <a:r>
                <a:rPr lang="en-AE" sz="1200">
                  <a:solidFill>
                    <a:srgbClr val="3F3F3F"/>
                  </a:solidFill>
                </a:rPr>
                <a:t>Highest Carbon Intensity - 1000</a:t>
              </a:r>
            </a:p>
            <a:p>
              <a:pPr algn="ctr" defTabSz="914126">
                <a:spcAft>
                  <a:spcPts val="600"/>
                </a:spcAft>
                <a:defRPr/>
              </a:pPr>
              <a:endParaRPr lang="en-AE" sz="1200">
                <a:solidFill>
                  <a:srgbClr val="3F3F3F"/>
                </a:solidFill>
                <a:latin typeface="Metropolis"/>
              </a:endParaRPr>
            </a:p>
          </p:txBody>
        </p:sp>
        <p:sp>
          <p:nvSpPr>
            <p:cNvPr id="15" name="TextBox 14">
              <a:extLst>
                <a:ext uri="{FF2B5EF4-FFF2-40B4-BE49-F238E27FC236}">
                  <a16:creationId xmlns:a16="http://schemas.microsoft.com/office/drawing/2014/main" id="{18042DC8-CE02-179E-7AAB-222FEEE3D768}"/>
                </a:ext>
              </a:extLst>
            </p:cNvPr>
            <p:cNvSpPr txBox="1"/>
            <p:nvPr/>
          </p:nvSpPr>
          <p:spPr>
            <a:xfrm>
              <a:off x="5561745" y="5670140"/>
              <a:ext cx="1490793" cy="184666"/>
            </a:xfrm>
            <a:prstGeom prst="rect">
              <a:avLst/>
            </a:prstGeom>
          </p:spPr>
          <p:txBody>
            <a:bodyPr wrap="none" lIns="0" tIns="0" rIns="0" bIns="0" rtlCol="0">
              <a:spAutoFit/>
            </a:bodyPr>
            <a:lstStyle/>
            <a:p>
              <a:pPr defTabSz="914126">
                <a:spcAft>
                  <a:spcPts val="600"/>
                </a:spcAft>
                <a:defRPr/>
              </a:pPr>
              <a:r>
                <a:rPr lang="en-AE" sz="1200">
                  <a:solidFill>
                    <a:srgbClr val="717074"/>
                  </a:solidFill>
                  <a:latin typeface="Metropolis"/>
                </a:rPr>
                <a:t>Power Source Score</a:t>
              </a:r>
            </a:p>
          </p:txBody>
        </p:sp>
        <p:sp>
          <p:nvSpPr>
            <p:cNvPr id="16" name="Arrow: Left-Right 1">
              <a:extLst>
                <a:ext uri="{FF2B5EF4-FFF2-40B4-BE49-F238E27FC236}">
                  <a16:creationId xmlns:a16="http://schemas.microsoft.com/office/drawing/2014/main" id="{7B50AD22-8760-DDFC-DBEB-8ABC06A2DB0E}"/>
                </a:ext>
              </a:extLst>
            </p:cNvPr>
            <p:cNvSpPr/>
            <p:nvPr/>
          </p:nvSpPr>
          <p:spPr>
            <a:xfrm>
              <a:off x="4791932" y="5862284"/>
              <a:ext cx="3319058" cy="242988"/>
            </a:xfrm>
            <a:prstGeom prst="leftRightArrow">
              <a:avLst/>
            </a:prstGeom>
            <a:gradFill flip="none" rotWithShape="1">
              <a:gsLst>
                <a:gs pos="0">
                  <a:srgbClr val="FF0000"/>
                </a:gs>
                <a:gs pos="67000">
                  <a:srgbClr val="FFFF00"/>
                </a:gs>
                <a:gs pos="33000">
                  <a:srgbClr val="FFC000"/>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SG" sz="1200">
                <a:solidFill>
                  <a:prstClr val="white"/>
                </a:solidFill>
                <a:latin typeface="Metropolis"/>
              </a:endParaRPr>
            </a:p>
          </p:txBody>
        </p:sp>
      </p:grpSp>
    </p:spTree>
    <p:extLst>
      <p:ext uri="{BB962C8B-B14F-4D97-AF65-F5344CB8AC3E}">
        <p14:creationId xmlns:p14="http://schemas.microsoft.com/office/powerpoint/2010/main" val="3293184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0B743C5-73A9-43B3-B151-848D00A995D3}"/>
              </a:ext>
            </a:extLst>
          </p:cNvPr>
          <p:cNvSpPr>
            <a:spLocks noGrp="1"/>
          </p:cNvSpPr>
          <p:nvPr>
            <p:ph type="subTitle" idx="10"/>
          </p:nvPr>
        </p:nvSpPr>
        <p:spPr/>
        <p:txBody>
          <a:bodyPr/>
          <a:lstStyle/>
          <a:p>
            <a:r>
              <a:rPr lang="en-SG"/>
              <a:t>Scored based on the hardware generation </a:t>
            </a:r>
          </a:p>
        </p:txBody>
      </p:sp>
      <p:sp>
        <p:nvSpPr>
          <p:cNvPr id="4" name="Title 3">
            <a:extLst>
              <a:ext uri="{FF2B5EF4-FFF2-40B4-BE49-F238E27FC236}">
                <a16:creationId xmlns:a16="http://schemas.microsoft.com/office/drawing/2014/main" id="{86CEB85C-6E14-4C13-8161-181FA6895054}"/>
              </a:ext>
            </a:extLst>
          </p:cNvPr>
          <p:cNvSpPr>
            <a:spLocks noGrp="1"/>
          </p:cNvSpPr>
          <p:nvPr>
            <p:ph type="title"/>
          </p:nvPr>
        </p:nvSpPr>
        <p:spPr/>
        <p:txBody>
          <a:bodyPr/>
          <a:lstStyle/>
          <a:p>
            <a:r>
              <a:rPr lang="en-SG"/>
              <a:t>Component 5: Hardware Efficiency</a:t>
            </a:r>
          </a:p>
        </p:txBody>
      </p:sp>
      <p:grpSp>
        <p:nvGrpSpPr>
          <p:cNvPr id="7" name="Group 6">
            <a:extLst>
              <a:ext uri="{FF2B5EF4-FFF2-40B4-BE49-F238E27FC236}">
                <a16:creationId xmlns:a16="http://schemas.microsoft.com/office/drawing/2014/main" id="{36F9C025-2795-809B-A303-44C865293785}"/>
              </a:ext>
            </a:extLst>
          </p:cNvPr>
          <p:cNvGrpSpPr/>
          <p:nvPr/>
        </p:nvGrpSpPr>
        <p:grpSpPr>
          <a:xfrm>
            <a:off x="3230855" y="4889618"/>
            <a:ext cx="5773949" cy="1526102"/>
            <a:chOff x="3488279" y="4859426"/>
            <a:chExt cx="5773949" cy="1526102"/>
          </a:xfrm>
        </p:grpSpPr>
        <p:sp>
          <p:nvSpPr>
            <p:cNvPr id="8" name="Oval 7">
              <a:extLst>
                <a:ext uri="{FF2B5EF4-FFF2-40B4-BE49-F238E27FC236}">
                  <a16:creationId xmlns:a16="http://schemas.microsoft.com/office/drawing/2014/main" id="{A9B22BEE-7163-7565-25C5-6B559A488967}"/>
                </a:ext>
              </a:extLst>
            </p:cNvPr>
            <p:cNvSpPr/>
            <p:nvPr/>
          </p:nvSpPr>
          <p:spPr>
            <a:xfrm>
              <a:off x="8227825" y="5599665"/>
              <a:ext cx="863775" cy="765099"/>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100%</a:t>
              </a:r>
            </a:p>
          </p:txBody>
        </p:sp>
        <p:sp>
          <p:nvSpPr>
            <p:cNvPr id="10" name="Rounded Rectangle 9">
              <a:extLst>
                <a:ext uri="{FF2B5EF4-FFF2-40B4-BE49-F238E27FC236}">
                  <a16:creationId xmlns:a16="http://schemas.microsoft.com/office/drawing/2014/main" id="{F2E0062A-7DBD-5804-2370-DAD221F0AD82}"/>
                </a:ext>
              </a:extLst>
            </p:cNvPr>
            <p:cNvSpPr/>
            <p:nvPr/>
          </p:nvSpPr>
          <p:spPr>
            <a:xfrm>
              <a:off x="8057196" y="4916517"/>
              <a:ext cx="1205032"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srgbClr val="3F3F3F"/>
                  </a:solidFill>
                  <a:latin typeface="Metropolis"/>
                </a:rPr>
                <a:t>Current Generation hardware </a:t>
              </a:r>
            </a:p>
          </p:txBody>
        </p:sp>
        <p:sp>
          <p:nvSpPr>
            <p:cNvPr id="11" name="Oval 10">
              <a:extLst>
                <a:ext uri="{FF2B5EF4-FFF2-40B4-BE49-F238E27FC236}">
                  <a16:creationId xmlns:a16="http://schemas.microsoft.com/office/drawing/2014/main" id="{99552092-CAA5-EC50-E21F-DFAF299C2519}"/>
                </a:ext>
              </a:extLst>
            </p:cNvPr>
            <p:cNvSpPr/>
            <p:nvPr/>
          </p:nvSpPr>
          <p:spPr>
            <a:xfrm>
              <a:off x="3837906" y="5620429"/>
              <a:ext cx="863775" cy="765099"/>
            </a:xfrm>
            <a:prstGeom prst="ellipse">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r>
                <a:rPr lang="en-AE" sz="1200">
                  <a:solidFill>
                    <a:prstClr val="white"/>
                  </a:solidFill>
                  <a:latin typeface="Metropolis"/>
                </a:rPr>
                <a:t>50%</a:t>
              </a:r>
            </a:p>
          </p:txBody>
        </p:sp>
        <p:sp>
          <p:nvSpPr>
            <p:cNvPr id="13" name="Rounded Rectangle 12">
              <a:extLst>
                <a:ext uri="{FF2B5EF4-FFF2-40B4-BE49-F238E27FC236}">
                  <a16:creationId xmlns:a16="http://schemas.microsoft.com/office/drawing/2014/main" id="{EE0CAE75-AE79-3B77-D318-E6D76E963862}"/>
                </a:ext>
              </a:extLst>
            </p:cNvPr>
            <p:cNvSpPr/>
            <p:nvPr/>
          </p:nvSpPr>
          <p:spPr>
            <a:xfrm>
              <a:off x="3488279" y="4859426"/>
              <a:ext cx="1563027" cy="628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AE" sz="1200">
                <a:solidFill>
                  <a:srgbClr val="3F3F3F"/>
                </a:solidFill>
              </a:endParaRPr>
            </a:p>
            <a:p>
              <a:pPr algn="ctr" defTabSz="914126">
                <a:spcAft>
                  <a:spcPts val="600"/>
                </a:spcAft>
                <a:defRPr/>
              </a:pPr>
              <a:r>
                <a:rPr lang="en-AE" sz="1200">
                  <a:solidFill>
                    <a:srgbClr val="3F3F3F"/>
                  </a:solidFill>
                </a:rPr>
                <a:t>Hardware </a:t>
              </a:r>
            </a:p>
            <a:p>
              <a:pPr algn="ctr" defTabSz="914126">
                <a:spcAft>
                  <a:spcPts val="600"/>
                </a:spcAft>
                <a:defRPr/>
              </a:pPr>
              <a:r>
                <a:rPr lang="en-AE" sz="1200">
                  <a:solidFill>
                    <a:srgbClr val="3F3F3F"/>
                  </a:solidFill>
                </a:rPr>
                <a:t>5 years old</a:t>
              </a:r>
              <a:endParaRPr lang="en-AE" sz="1200">
                <a:solidFill>
                  <a:srgbClr val="3F3F3F"/>
                </a:solidFill>
                <a:latin typeface="Metropolis"/>
              </a:endParaRPr>
            </a:p>
          </p:txBody>
        </p:sp>
        <p:sp>
          <p:nvSpPr>
            <p:cNvPr id="15" name="TextBox 14">
              <a:extLst>
                <a:ext uri="{FF2B5EF4-FFF2-40B4-BE49-F238E27FC236}">
                  <a16:creationId xmlns:a16="http://schemas.microsoft.com/office/drawing/2014/main" id="{18042DC8-CE02-179E-7AAB-222FEEE3D768}"/>
                </a:ext>
              </a:extLst>
            </p:cNvPr>
            <p:cNvSpPr txBox="1"/>
            <p:nvPr/>
          </p:nvSpPr>
          <p:spPr>
            <a:xfrm>
              <a:off x="5561745" y="5670140"/>
              <a:ext cx="1925207" cy="184666"/>
            </a:xfrm>
            <a:prstGeom prst="rect">
              <a:avLst/>
            </a:prstGeom>
          </p:spPr>
          <p:txBody>
            <a:bodyPr wrap="none" lIns="0" tIns="0" rIns="0" bIns="0" rtlCol="0">
              <a:spAutoFit/>
            </a:bodyPr>
            <a:lstStyle/>
            <a:p>
              <a:pPr defTabSz="914126">
                <a:spcAft>
                  <a:spcPts val="600"/>
                </a:spcAft>
                <a:defRPr/>
              </a:pPr>
              <a:r>
                <a:rPr lang="en-AE" sz="1200">
                  <a:solidFill>
                    <a:srgbClr val="717074"/>
                  </a:solidFill>
                  <a:latin typeface="Metropolis"/>
                </a:rPr>
                <a:t>Hardware Efficiency Score</a:t>
              </a:r>
            </a:p>
          </p:txBody>
        </p:sp>
        <p:sp>
          <p:nvSpPr>
            <p:cNvPr id="16" name="Arrow: Left-Right 1">
              <a:extLst>
                <a:ext uri="{FF2B5EF4-FFF2-40B4-BE49-F238E27FC236}">
                  <a16:creationId xmlns:a16="http://schemas.microsoft.com/office/drawing/2014/main" id="{7B50AD22-8760-DDFC-DBEB-8ABC06A2DB0E}"/>
                </a:ext>
              </a:extLst>
            </p:cNvPr>
            <p:cNvSpPr/>
            <p:nvPr/>
          </p:nvSpPr>
          <p:spPr>
            <a:xfrm>
              <a:off x="4791932" y="5862284"/>
              <a:ext cx="3319058" cy="242988"/>
            </a:xfrm>
            <a:prstGeom prst="leftRightArrow">
              <a:avLst/>
            </a:prstGeom>
            <a:gradFill flip="none" rotWithShape="1">
              <a:gsLst>
                <a:gs pos="0">
                  <a:srgbClr val="FF0000"/>
                </a:gs>
                <a:gs pos="67000">
                  <a:srgbClr val="FFFF00"/>
                </a:gs>
                <a:gs pos="33000">
                  <a:srgbClr val="FFC000"/>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SG" sz="1200">
                <a:solidFill>
                  <a:prstClr val="white"/>
                </a:solidFill>
                <a:latin typeface="Metropolis"/>
              </a:endParaRPr>
            </a:p>
          </p:txBody>
        </p:sp>
      </p:grpSp>
      <p:pic>
        <p:nvPicPr>
          <p:cNvPr id="19" name="Picture 18">
            <a:extLst>
              <a:ext uri="{FF2B5EF4-FFF2-40B4-BE49-F238E27FC236}">
                <a16:creationId xmlns:a16="http://schemas.microsoft.com/office/drawing/2014/main" id="{6C28A18D-D16D-933E-F55D-1F3B947FFD83}"/>
              </a:ext>
            </a:extLst>
          </p:cNvPr>
          <p:cNvPicPr>
            <a:picLocks noChangeAspect="1"/>
          </p:cNvPicPr>
          <p:nvPr/>
        </p:nvPicPr>
        <p:blipFill>
          <a:blip r:embed="rId3"/>
          <a:stretch>
            <a:fillRect/>
          </a:stretch>
        </p:blipFill>
        <p:spPr>
          <a:xfrm>
            <a:off x="7108244" y="2021446"/>
            <a:ext cx="4827523" cy="2149332"/>
          </a:xfrm>
          <a:prstGeom prst="rect">
            <a:avLst/>
          </a:prstGeom>
        </p:spPr>
      </p:pic>
      <p:sp>
        <p:nvSpPr>
          <p:cNvPr id="28" name="Rounded Rectangle 27">
            <a:extLst>
              <a:ext uri="{FF2B5EF4-FFF2-40B4-BE49-F238E27FC236}">
                <a16:creationId xmlns:a16="http://schemas.microsoft.com/office/drawing/2014/main" id="{E2AC02EF-9759-0033-8BB0-1A4D18FECD10}"/>
              </a:ext>
            </a:extLst>
          </p:cNvPr>
          <p:cNvSpPr/>
          <p:nvPr/>
        </p:nvSpPr>
        <p:spPr>
          <a:xfrm>
            <a:off x="367358" y="1347658"/>
            <a:ext cx="6223942" cy="305383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AE">
                <a:solidFill>
                  <a:schemeClr val="bg1"/>
                </a:solidFill>
              </a:rPr>
              <a:t>Based on the assumption that </a:t>
            </a:r>
            <a:r>
              <a:rPr lang="en-GB">
                <a:solidFill>
                  <a:schemeClr val="bg1"/>
                </a:solidFill>
              </a:rPr>
              <a:t>new generation hardware will be more energy efficient than the old generation hardware in two ways:</a:t>
            </a:r>
          </a:p>
          <a:p>
            <a:pPr>
              <a:spcAft>
                <a:spcPts val="600"/>
              </a:spcAft>
            </a:pPr>
            <a:endParaRPr lang="en-GB">
              <a:solidFill>
                <a:schemeClr val="bg1"/>
              </a:solidFill>
            </a:endParaRPr>
          </a:p>
          <a:p>
            <a:pPr marL="171450" indent="-171450">
              <a:spcAft>
                <a:spcPts val="600"/>
              </a:spcAft>
              <a:buFont typeface="Courier New" panose="02070309020205020404" pitchFamily="49" charset="0"/>
              <a:buChar char="o"/>
            </a:pPr>
            <a:r>
              <a:rPr lang="en-GB">
                <a:solidFill>
                  <a:schemeClr val="bg1"/>
                </a:solidFill>
              </a:rPr>
              <a:t> By running more workloads on the same sized hardware </a:t>
            </a:r>
          </a:p>
          <a:p>
            <a:pPr marL="171450" indent="-171450">
              <a:spcAft>
                <a:spcPts val="600"/>
              </a:spcAft>
              <a:buFont typeface="Courier New" panose="02070309020205020404" pitchFamily="49" charset="0"/>
              <a:buChar char="o"/>
            </a:pPr>
            <a:r>
              <a:rPr lang="en-GB">
                <a:solidFill>
                  <a:schemeClr val="bg1"/>
                </a:solidFill>
              </a:rPr>
              <a:t>New hardware able to optimize energy consumption.</a:t>
            </a:r>
            <a:endParaRPr lang="en-AE">
              <a:solidFill>
                <a:schemeClr val="bg1"/>
              </a:solidFill>
            </a:endParaRPr>
          </a:p>
        </p:txBody>
      </p:sp>
    </p:spTree>
    <p:extLst>
      <p:ext uri="{BB962C8B-B14F-4D97-AF65-F5344CB8AC3E}">
        <p14:creationId xmlns:p14="http://schemas.microsoft.com/office/powerpoint/2010/main" val="1123966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a:lstStyle/>
          <a:p>
            <a:r>
              <a:rPr lang="en-US" dirty="0"/>
              <a:t>VMware Greenscore</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lstStyle/>
          <a:p>
            <a:r>
              <a:rPr lang="en-US" dirty="0"/>
              <a:t>Measure the Effects of Sustainability Actions</a:t>
            </a:r>
          </a:p>
        </p:txBody>
      </p:sp>
      <p:pic>
        <p:nvPicPr>
          <p:cNvPr id="8" name="Content Placeholder 7">
            <a:extLst>
              <a:ext uri="{FF2B5EF4-FFF2-40B4-BE49-F238E27FC236}">
                <a16:creationId xmlns:a16="http://schemas.microsoft.com/office/drawing/2014/main" id="{B45825A1-5576-5F6C-EF4A-CDAFAF117FBD}"/>
              </a:ext>
            </a:extLst>
          </p:cNvPr>
          <p:cNvPicPr>
            <a:picLocks noGrp="1" noChangeAspect="1"/>
          </p:cNvPicPr>
          <p:nvPr>
            <p:ph sz="quarter" idx="19"/>
          </p:nvPr>
        </p:nvPicPr>
        <p:blipFill>
          <a:blip r:embed="rId3"/>
          <a:stretch>
            <a:fillRect/>
          </a:stretch>
        </p:blipFill>
        <p:spPr>
          <a:xfrm>
            <a:off x="880755" y="1600200"/>
            <a:ext cx="7684116" cy="4572000"/>
          </a:xfrm>
          <a:prstGeom prst="rect">
            <a:avLst/>
          </a:prstGeom>
          <a:noFill/>
          <a:effectLst>
            <a:outerShdw blurRad="50800" dist="38100" dir="2700000" algn="tl" rotWithShape="0">
              <a:prstClr val="black">
                <a:alpha val="40000"/>
              </a:prstClr>
            </a:outerShdw>
          </a:effectLst>
        </p:spPr>
      </p:pic>
      <p:sp>
        <p:nvSpPr>
          <p:cNvPr id="17" name="Text Placeholder 4">
            <a:extLst>
              <a:ext uri="{FF2B5EF4-FFF2-40B4-BE49-F238E27FC236}">
                <a16:creationId xmlns:a16="http://schemas.microsoft.com/office/drawing/2014/main" id="{AF6C8E87-9AE3-EC66-EAA8-C297E0F047D8}"/>
              </a:ext>
            </a:extLst>
          </p:cNvPr>
          <p:cNvSpPr>
            <a:spLocks noGrp="1"/>
          </p:cNvSpPr>
          <p:nvPr>
            <p:ph type="body" sz="quarter" idx="20"/>
          </p:nvPr>
        </p:nvSpPr>
        <p:spPr>
          <a:xfrm>
            <a:off x="9294813" y="1644788"/>
            <a:ext cx="2894012" cy="4527411"/>
          </a:xfrm>
        </p:spPr>
        <p:txBody>
          <a:bodyPr/>
          <a:lstStyle/>
          <a:p>
            <a:r>
              <a:rPr lang="en-US" dirty="0">
                <a:solidFill>
                  <a:schemeClr val="accent4">
                    <a:lumMod val="75000"/>
                  </a:schemeClr>
                </a:solidFill>
              </a:rPr>
              <a:t>Clean Demand</a:t>
            </a:r>
          </a:p>
          <a:p>
            <a:pPr lvl="1"/>
            <a:r>
              <a:rPr lang="en-US" dirty="0"/>
              <a:t>Workload Efficiency</a:t>
            </a:r>
          </a:p>
          <a:p>
            <a:r>
              <a:rPr lang="en-US" dirty="0">
                <a:solidFill>
                  <a:schemeClr val="accent4">
                    <a:lumMod val="75000"/>
                  </a:schemeClr>
                </a:solidFill>
              </a:rPr>
              <a:t>Lean Operations</a:t>
            </a:r>
          </a:p>
          <a:p>
            <a:pPr lvl="1"/>
            <a:r>
              <a:rPr lang="en-US" dirty="0"/>
              <a:t>Resource Utilization </a:t>
            </a:r>
          </a:p>
          <a:p>
            <a:pPr lvl="1"/>
            <a:r>
              <a:rPr lang="en-US" dirty="0"/>
              <a:t>Virtualization </a:t>
            </a:r>
          </a:p>
          <a:p>
            <a:r>
              <a:rPr lang="en-US" dirty="0">
                <a:solidFill>
                  <a:schemeClr val="accent4">
                    <a:lumMod val="75000"/>
                  </a:schemeClr>
                </a:solidFill>
              </a:rPr>
              <a:t>Green Supply</a:t>
            </a:r>
          </a:p>
          <a:p>
            <a:pPr lvl="1"/>
            <a:r>
              <a:rPr lang="en-US" dirty="0"/>
              <a:t>Power Source </a:t>
            </a:r>
          </a:p>
          <a:p>
            <a:pPr lvl="1"/>
            <a:r>
              <a:rPr lang="en-US" dirty="0"/>
              <a:t>Hardware Efficiency</a:t>
            </a:r>
          </a:p>
        </p:txBody>
      </p:sp>
      <p:pic>
        <p:nvPicPr>
          <p:cNvPr id="2" name="Picture 1">
            <a:extLst>
              <a:ext uri="{FF2B5EF4-FFF2-40B4-BE49-F238E27FC236}">
                <a16:creationId xmlns:a16="http://schemas.microsoft.com/office/drawing/2014/main" id="{720446D2-7F0B-DFE0-44DC-713956E38EB4}"/>
              </a:ext>
            </a:extLst>
          </p:cNvPr>
          <p:cNvPicPr>
            <a:picLocks noChangeAspect="1"/>
          </p:cNvPicPr>
          <p:nvPr/>
        </p:nvPicPr>
        <p:blipFill>
          <a:blip r:embed="rId4"/>
          <a:stretch>
            <a:fillRect/>
          </a:stretch>
        </p:blipFill>
        <p:spPr>
          <a:xfrm>
            <a:off x="2608821" y="4670415"/>
            <a:ext cx="4825127" cy="1174769"/>
          </a:xfrm>
          <a:prstGeom prst="rect">
            <a:avLst/>
          </a:prstGeom>
          <a:ln w="31750">
            <a:solidFill>
              <a:srgbClr val="214D19"/>
            </a:solidFill>
          </a:ln>
          <a:effectLst>
            <a:outerShdw blurRad="50800" dist="38100" dir="2700000" algn="tl" rotWithShape="0">
              <a:prstClr val="black">
                <a:alpha val="40000"/>
              </a:prstClr>
            </a:outerShdw>
          </a:effectLst>
        </p:spPr>
      </p:pic>
      <p:cxnSp>
        <p:nvCxnSpPr>
          <p:cNvPr id="4" name="Curved Connector 3">
            <a:extLst>
              <a:ext uri="{FF2B5EF4-FFF2-40B4-BE49-F238E27FC236}">
                <a16:creationId xmlns:a16="http://schemas.microsoft.com/office/drawing/2014/main" id="{B3BEB479-D490-02C8-5C6C-11E5F5C21E68}"/>
              </a:ext>
            </a:extLst>
          </p:cNvPr>
          <p:cNvCxnSpPr>
            <a:cxnSpLocks/>
            <a:endCxn id="2" idx="1"/>
          </p:cNvCxnSpPr>
          <p:nvPr/>
        </p:nvCxnSpPr>
        <p:spPr bwMode="gray">
          <a:xfrm rot="16200000" flipH="1">
            <a:off x="1992945" y="4641924"/>
            <a:ext cx="650250" cy="581502"/>
          </a:xfrm>
          <a:prstGeom prst="curvedConnector2">
            <a:avLst/>
          </a:prstGeom>
          <a:ln w="25400">
            <a:solidFill>
              <a:srgbClr val="214D19"/>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87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52C0-CCEB-E7E5-D7E3-380D8C9CCD7D}"/>
              </a:ext>
            </a:extLst>
          </p:cNvPr>
          <p:cNvSpPr>
            <a:spLocks noGrp="1"/>
          </p:cNvSpPr>
          <p:nvPr>
            <p:ph type="title"/>
          </p:nvPr>
        </p:nvSpPr>
        <p:spPr>
          <a:xfrm>
            <a:off x="579809" y="412751"/>
            <a:ext cx="11001004" cy="381000"/>
          </a:xfrm>
        </p:spPr>
        <p:txBody>
          <a:bodyPr vert="horz" wrap="none" lIns="0" tIns="0" rIns="0" bIns="0" rtlCol="0" anchor="b">
            <a:normAutofit/>
          </a:bodyPr>
          <a:lstStyle/>
          <a:p>
            <a:r>
              <a:rPr lang="en-US" sz="2600" b="0" kern="1200" dirty="0">
                <a:latin typeface="+mj-lt"/>
                <a:ea typeface="+mj-ea"/>
                <a:cs typeface="+mj-cs"/>
              </a:rPr>
              <a:t>Scope 2: Carbon </a:t>
            </a:r>
            <a:r>
              <a:rPr lang="en-US" sz="2600" dirty="0"/>
              <a:t>I</a:t>
            </a:r>
            <a:r>
              <a:rPr lang="en-US" sz="2600" b="0" kern="1200" dirty="0">
                <a:latin typeface="+mj-lt"/>
                <a:ea typeface="+mj-ea"/>
                <a:cs typeface="+mj-cs"/>
              </a:rPr>
              <a:t>ntensity is a Big Deal</a:t>
            </a:r>
          </a:p>
        </p:txBody>
      </p:sp>
      <p:pic>
        <p:nvPicPr>
          <p:cNvPr id="7" name="Picture 6">
            <a:extLst>
              <a:ext uri="{FF2B5EF4-FFF2-40B4-BE49-F238E27FC236}">
                <a16:creationId xmlns:a16="http://schemas.microsoft.com/office/drawing/2014/main" id="{26D04CD4-AEC3-1792-A371-1FB5661A561F}"/>
              </a:ext>
            </a:extLst>
          </p:cNvPr>
          <p:cNvPicPr>
            <a:picLocks noChangeAspect="1"/>
          </p:cNvPicPr>
          <p:nvPr/>
        </p:nvPicPr>
        <p:blipFill rotWithShape="1">
          <a:blip r:embed="rId3"/>
          <a:srcRect t="13744" r="-3" b="-3"/>
          <a:stretch/>
        </p:blipFill>
        <p:spPr>
          <a:xfrm>
            <a:off x="592866" y="1143000"/>
            <a:ext cx="5313783" cy="4572000"/>
          </a:xfrm>
          <a:prstGeom prst="rect">
            <a:avLst/>
          </a:prstGeom>
          <a:noFill/>
        </p:spPr>
      </p:pic>
      <p:sp>
        <p:nvSpPr>
          <p:cNvPr id="11" name="TextBox 10">
            <a:extLst>
              <a:ext uri="{FF2B5EF4-FFF2-40B4-BE49-F238E27FC236}">
                <a16:creationId xmlns:a16="http://schemas.microsoft.com/office/drawing/2014/main" id="{B9356274-63EA-F75B-D436-BA6D689D8DF1}"/>
              </a:ext>
            </a:extLst>
          </p:cNvPr>
          <p:cNvSpPr txBox="1"/>
          <p:nvPr/>
        </p:nvSpPr>
        <p:spPr>
          <a:xfrm>
            <a:off x="648529" y="6048328"/>
            <a:ext cx="4472112" cy="247743"/>
          </a:xfrm>
          <a:prstGeom prst="rect">
            <a:avLst/>
          </a:prstGeom>
        </p:spPr>
        <p:txBody>
          <a:bodyPr vert="horz" lIns="0" tIns="0" rIns="0" bIns="0" rtlCol="0">
            <a:normAutofit/>
          </a:bodyPr>
          <a:lstStyle/>
          <a:p>
            <a:pPr>
              <a:lnSpc>
                <a:spcPct val="90000"/>
              </a:lnSpc>
              <a:spcAft>
                <a:spcPts val="600"/>
              </a:spcAft>
              <a:buClr>
                <a:schemeClr val="tx1">
                  <a:lumMod val="60000"/>
                  <a:lumOff val="40000"/>
                </a:schemeClr>
              </a:buClr>
              <a:buSzPct val="90000"/>
            </a:pPr>
            <a:r>
              <a:rPr lang="en-US" sz="1400" kern="1200">
                <a:solidFill>
                  <a:schemeClr val="tx2"/>
                </a:solidFill>
                <a:latin typeface="+mn-lt"/>
                <a:ea typeface="+mn-ea"/>
                <a:cs typeface="+mn-cs"/>
              </a:rPr>
              <a:t>Srce: </a:t>
            </a:r>
            <a:r>
              <a:rPr lang="en-US" sz="1400" kern="1200">
                <a:solidFill>
                  <a:schemeClr val="tx2"/>
                </a:solidFill>
                <a:latin typeface="+mn-lt"/>
                <a:ea typeface="+mn-ea"/>
                <a:cs typeface="+mn-cs"/>
                <a:hlinkClick r:id="rId4"/>
              </a:rPr>
              <a:t>https://app.electricitymaps.com/map</a:t>
            </a:r>
            <a:endParaRPr lang="en-US" sz="1400" kern="1200">
              <a:solidFill>
                <a:schemeClr val="tx2"/>
              </a:solidFill>
              <a:latin typeface="+mn-lt"/>
              <a:ea typeface="+mn-ea"/>
              <a:cs typeface="+mn-cs"/>
            </a:endParaRPr>
          </a:p>
        </p:txBody>
      </p:sp>
      <p:sp>
        <p:nvSpPr>
          <p:cNvPr id="13" name="TextBox 12">
            <a:extLst>
              <a:ext uri="{FF2B5EF4-FFF2-40B4-BE49-F238E27FC236}">
                <a16:creationId xmlns:a16="http://schemas.microsoft.com/office/drawing/2014/main" id="{83734274-D069-0A78-6CBE-08A7D16A2E1A}"/>
              </a:ext>
            </a:extLst>
          </p:cNvPr>
          <p:cNvSpPr txBox="1"/>
          <p:nvPr/>
        </p:nvSpPr>
        <p:spPr>
          <a:xfrm>
            <a:off x="6097684" y="5994888"/>
            <a:ext cx="5814092" cy="190630"/>
          </a:xfrm>
          <a:prstGeom prst="rect">
            <a:avLst/>
          </a:prstGeom>
          <a:noFill/>
        </p:spPr>
        <p:txBody>
          <a:bodyPr wrap="none" lIns="0" tIns="0" rIns="0" bIns="0" rtlCol="0">
            <a:spAutoFit/>
          </a:bodyPr>
          <a:lstStyle/>
          <a:p>
            <a:pPr algn="l">
              <a:lnSpc>
                <a:spcPct val="130000"/>
              </a:lnSpc>
            </a:pPr>
            <a:r>
              <a:rPr lang="fr-FR" sz="1050" dirty="0">
                <a:solidFill>
                  <a:schemeClr val="tx2"/>
                </a:solidFill>
              </a:rPr>
              <a:t>https://</a:t>
            </a:r>
            <a:r>
              <a:rPr lang="fr-FR" sz="1050" dirty="0" err="1">
                <a:solidFill>
                  <a:schemeClr val="tx2"/>
                </a:solidFill>
              </a:rPr>
              <a:t>www.eea.europa.eu</a:t>
            </a:r>
            <a:r>
              <a:rPr lang="fr-FR" sz="1050" dirty="0">
                <a:solidFill>
                  <a:schemeClr val="tx2"/>
                </a:solidFill>
              </a:rPr>
              <a:t>/data-and-</a:t>
            </a:r>
            <a:r>
              <a:rPr lang="fr-FR" sz="1050" dirty="0" err="1">
                <a:solidFill>
                  <a:schemeClr val="tx2"/>
                </a:solidFill>
              </a:rPr>
              <a:t>maps</a:t>
            </a:r>
            <a:r>
              <a:rPr lang="fr-FR" sz="1050" dirty="0">
                <a:solidFill>
                  <a:schemeClr val="tx2"/>
                </a:solidFill>
              </a:rPr>
              <a:t>/</a:t>
            </a:r>
            <a:r>
              <a:rPr lang="fr-FR" sz="1050" dirty="0" err="1">
                <a:solidFill>
                  <a:schemeClr val="tx2"/>
                </a:solidFill>
              </a:rPr>
              <a:t>daviz</a:t>
            </a:r>
            <a:r>
              <a:rPr lang="fr-FR" sz="1050" dirty="0">
                <a:solidFill>
                  <a:schemeClr val="tx2"/>
                </a:solidFill>
              </a:rPr>
              <a:t>/co2-emission-intensity-12/#tab-chart_2</a:t>
            </a:r>
          </a:p>
        </p:txBody>
      </p:sp>
      <p:sp>
        <p:nvSpPr>
          <p:cNvPr id="23" name="TextBox 22">
            <a:extLst>
              <a:ext uri="{FF2B5EF4-FFF2-40B4-BE49-F238E27FC236}">
                <a16:creationId xmlns:a16="http://schemas.microsoft.com/office/drawing/2014/main" id="{375788EA-914F-CA28-A1CE-4F3EF11717CE}"/>
              </a:ext>
            </a:extLst>
          </p:cNvPr>
          <p:cNvSpPr txBox="1"/>
          <p:nvPr/>
        </p:nvSpPr>
        <p:spPr>
          <a:xfrm>
            <a:off x="9073563" y="819646"/>
            <a:ext cx="1131720" cy="219419"/>
          </a:xfrm>
          <a:prstGeom prst="rect">
            <a:avLst/>
          </a:prstGeom>
          <a:noFill/>
        </p:spPr>
        <p:txBody>
          <a:bodyPr wrap="none" lIns="0" tIns="0" rIns="0" bIns="0" rtlCol="0">
            <a:spAutoFit/>
          </a:bodyPr>
          <a:lstStyle/>
          <a:p>
            <a:pPr algn="l">
              <a:lnSpc>
                <a:spcPct val="130000"/>
              </a:lnSpc>
            </a:pPr>
            <a:r>
              <a:rPr lang="en-US" sz="1200" b="1" i="0">
                <a:effectLst/>
                <a:latin typeface="Open Sans" panose="020B0606030504020204" pitchFamily="34" charset="0"/>
              </a:rPr>
              <a:t>Over the years</a:t>
            </a:r>
            <a:endParaRPr lang="fr-FR" sz="1200" err="1">
              <a:solidFill>
                <a:schemeClr val="tx2"/>
              </a:solidFill>
            </a:endParaRPr>
          </a:p>
        </p:txBody>
      </p:sp>
      <p:sp>
        <p:nvSpPr>
          <p:cNvPr id="24" name="TextBox 23">
            <a:extLst>
              <a:ext uri="{FF2B5EF4-FFF2-40B4-BE49-F238E27FC236}">
                <a16:creationId xmlns:a16="http://schemas.microsoft.com/office/drawing/2014/main" id="{E9D606B7-3FC3-272B-CECB-1A59B8FC8CC6}"/>
              </a:ext>
            </a:extLst>
          </p:cNvPr>
          <p:cNvSpPr txBox="1"/>
          <p:nvPr/>
        </p:nvSpPr>
        <p:spPr>
          <a:xfrm>
            <a:off x="2318725" y="858666"/>
            <a:ext cx="727763" cy="219419"/>
          </a:xfrm>
          <a:prstGeom prst="rect">
            <a:avLst/>
          </a:prstGeom>
          <a:noFill/>
        </p:spPr>
        <p:txBody>
          <a:bodyPr wrap="none" lIns="0" tIns="0" rIns="0" bIns="0" rtlCol="0">
            <a:spAutoFit/>
          </a:bodyPr>
          <a:lstStyle/>
          <a:p>
            <a:pPr algn="l">
              <a:lnSpc>
                <a:spcPct val="130000"/>
              </a:lnSpc>
            </a:pPr>
            <a:r>
              <a:rPr lang="en-US" sz="1200" b="1" i="0">
                <a:effectLst/>
                <a:latin typeface="Open Sans" panose="020B0606030504020204" pitchFamily="34" charset="0"/>
              </a:rPr>
              <a:t>Real time</a:t>
            </a:r>
            <a:endParaRPr lang="fr-FR" sz="1200" err="1">
              <a:solidFill>
                <a:schemeClr val="tx2"/>
              </a:solidFill>
            </a:endParaRPr>
          </a:p>
        </p:txBody>
      </p:sp>
      <p:pic>
        <p:nvPicPr>
          <p:cNvPr id="6" name="Picture 5">
            <a:extLst>
              <a:ext uri="{FF2B5EF4-FFF2-40B4-BE49-F238E27FC236}">
                <a16:creationId xmlns:a16="http://schemas.microsoft.com/office/drawing/2014/main" id="{D5F96BB3-6BD3-8BB6-9785-42A7F9E60A20}"/>
              </a:ext>
            </a:extLst>
          </p:cNvPr>
          <p:cNvPicPr>
            <a:picLocks noChangeAspect="1"/>
          </p:cNvPicPr>
          <p:nvPr/>
        </p:nvPicPr>
        <p:blipFill>
          <a:blip r:embed="rId5"/>
          <a:stretch>
            <a:fillRect/>
          </a:stretch>
        </p:blipFill>
        <p:spPr>
          <a:xfrm>
            <a:off x="5912580" y="1264270"/>
            <a:ext cx="6184301" cy="4450729"/>
          </a:xfrm>
          <a:prstGeom prst="rect">
            <a:avLst/>
          </a:prstGeom>
        </p:spPr>
      </p:pic>
    </p:spTree>
    <p:extLst>
      <p:ext uri="{BB962C8B-B14F-4D97-AF65-F5344CB8AC3E}">
        <p14:creationId xmlns:p14="http://schemas.microsoft.com/office/powerpoint/2010/main" val="38876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EFD8362-3C8E-A06B-354D-4786C9C7116C}"/>
              </a:ext>
            </a:extLst>
          </p:cNvPr>
          <p:cNvSpPr>
            <a:spLocks noGrp="1"/>
          </p:cNvSpPr>
          <p:nvPr>
            <p:ph type="title"/>
          </p:nvPr>
        </p:nvSpPr>
        <p:spPr>
          <a:xfrm>
            <a:off x="579809" y="412751"/>
            <a:ext cx="11001004" cy="381000"/>
          </a:xfrm>
        </p:spPr>
        <p:txBody>
          <a:bodyPr/>
          <a:lstStyle/>
          <a:p>
            <a:r>
              <a:rPr lang="en-US" dirty="0"/>
              <a:t>VMware Greenscore</a:t>
            </a:r>
          </a:p>
        </p:txBody>
      </p:sp>
      <p:sp>
        <p:nvSpPr>
          <p:cNvPr id="40" name="Subtitle 2">
            <a:extLst>
              <a:ext uri="{FF2B5EF4-FFF2-40B4-BE49-F238E27FC236}">
                <a16:creationId xmlns:a16="http://schemas.microsoft.com/office/drawing/2014/main" id="{96CBED60-8ABB-72A0-B1B1-49A7044C24AC}"/>
              </a:ext>
            </a:extLst>
          </p:cNvPr>
          <p:cNvSpPr>
            <a:spLocks noGrp="1"/>
          </p:cNvSpPr>
          <p:nvPr>
            <p:ph type="subTitle" idx="10"/>
          </p:nvPr>
        </p:nvSpPr>
        <p:spPr>
          <a:xfrm>
            <a:off x="592866" y="811830"/>
            <a:ext cx="10962687" cy="247743"/>
          </a:xfrm>
        </p:spPr>
        <p:txBody>
          <a:bodyPr/>
          <a:lstStyle/>
          <a:p>
            <a:r>
              <a:rPr lang="en-US" dirty="0"/>
              <a:t>Organization Drivers</a:t>
            </a:r>
          </a:p>
        </p:txBody>
      </p:sp>
      <p:pic>
        <p:nvPicPr>
          <p:cNvPr id="6" name="Content Placeholder 5">
            <a:extLst>
              <a:ext uri="{FF2B5EF4-FFF2-40B4-BE49-F238E27FC236}">
                <a16:creationId xmlns:a16="http://schemas.microsoft.com/office/drawing/2014/main" id="{5F3C8186-4138-6C95-DBB2-19CACEFC168F}"/>
              </a:ext>
            </a:extLst>
          </p:cNvPr>
          <p:cNvPicPr>
            <a:picLocks noGrp="1" noChangeAspect="1"/>
          </p:cNvPicPr>
          <p:nvPr>
            <p:ph sz="quarter" idx="19"/>
          </p:nvPr>
        </p:nvPicPr>
        <p:blipFill>
          <a:blip r:embed="rId2"/>
          <a:stretch>
            <a:fillRect/>
          </a:stretch>
        </p:blipFill>
        <p:spPr>
          <a:xfrm>
            <a:off x="608013" y="1818513"/>
            <a:ext cx="8229600" cy="4135374"/>
          </a:xfrm>
          <a:prstGeom prst="rect">
            <a:avLst/>
          </a:prstGeom>
          <a:noFill/>
          <a:effectLst>
            <a:outerShdw blurRad="50800" dist="38100" dir="2700000" algn="tl" rotWithShape="0">
              <a:prstClr val="black">
                <a:alpha val="40000"/>
              </a:prstClr>
            </a:outerShdw>
          </a:effectLst>
        </p:spPr>
      </p:pic>
      <p:sp>
        <p:nvSpPr>
          <p:cNvPr id="41" name="Text Placeholder 4">
            <a:extLst>
              <a:ext uri="{FF2B5EF4-FFF2-40B4-BE49-F238E27FC236}">
                <a16:creationId xmlns:a16="http://schemas.microsoft.com/office/drawing/2014/main" id="{3D7E4837-C9B5-A579-5221-D4EA22B71B4E}"/>
              </a:ext>
            </a:extLst>
          </p:cNvPr>
          <p:cNvSpPr>
            <a:spLocks noGrp="1"/>
          </p:cNvSpPr>
          <p:nvPr>
            <p:ph type="body" sz="quarter" idx="20"/>
          </p:nvPr>
        </p:nvSpPr>
        <p:spPr>
          <a:xfrm>
            <a:off x="9294813" y="1644788"/>
            <a:ext cx="2894012" cy="4527411"/>
          </a:xfrm>
        </p:spPr>
        <p:txBody>
          <a:bodyPr/>
          <a:lstStyle/>
          <a:p>
            <a:r>
              <a:rPr lang="en-US" dirty="0"/>
              <a:t>Multiple parameters for effective measurement of the VMware </a:t>
            </a:r>
            <a:r>
              <a:rPr lang="en-US" dirty="0">
                <a:solidFill>
                  <a:schemeClr val="accent4">
                    <a:lumMod val="75000"/>
                  </a:schemeClr>
                </a:solidFill>
              </a:rPr>
              <a:t>Greenscore</a:t>
            </a:r>
            <a:r>
              <a:rPr lang="en-US" dirty="0"/>
              <a:t>.</a:t>
            </a:r>
          </a:p>
        </p:txBody>
      </p:sp>
      <p:pic>
        <p:nvPicPr>
          <p:cNvPr id="7" name="Picture 6">
            <a:extLst>
              <a:ext uri="{FF2B5EF4-FFF2-40B4-BE49-F238E27FC236}">
                <a16:creationId xmlns:a16="http://schemas.microsoft.com/office/drawing/2014/main" id="{26B9C468-AC62-6C8C-7406-F05D3AF033F5}"/>
              </a:ext>
            </a:extLst>
          </p:cNvPr>
          <p:cNvPicPr>
            <a:picLocks noChangeAspect="1"/>
          </p:cNvPicPr>
          <p:nvPr/>
        </p:nvPicPr>
        <p:blipFill>
          <a:blip r:embed="rId3"/>
          <a:stretch>
            <a:fillRect/>
          </a:stretch>
        </p:blipFill>
        <p:spPr>
          <a:xfrm>
            <a:off x="3121572" y="1644788"/>
            <a:ext cx="3349044" cy="4527411"/>
          </a:xfrm>
          <a:prstGeom prst="rect">
            <a:avLst/>
          </a:prstGeom>
          <a:ln w="28575">
            <a:solidFill>
              <a:srgbClr val="214D19"/>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644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p:txBody>
          <a:bodyPr/>
          <a:lstStyle/>
          <a:p>
            <a:r>
              <a:rPr lang="en-US" dirty="0"/>
              <a:t>Clean Demand through Workload Efficiency</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p:txBody>
          <a:bodyPr/>
          <a:lstStyle/>
          <a:p>
            <a:r>
              <a:rPr lang="en-US" dirty="0"/>
              <a:t>Find and remove the waste</a:t>
            </a:r>
          </a:p>
        </p:txBody>
      </p:sp>
      <p:sp>
        <p:nvSpPr>
          <p:cNvPr id="2" name="Text Placeholder 1">
            <a:extLst>
              <a:ext uri="{FF2B5EF4-FFF2-40B4-BE49-F238E27FC236}">
                <a16:creationId xmlns:a16="http://schemas.microsoft.com/office/drawing/2014/main" id="{7B1BF998-562C-37C0-73A1-902D1EB92230}"/>
              </a:ext>
            </a:extLst>
          </p:cNvPr>
          <p:cNvSpPr>
            <a:spLocks noGrp="1"/>
          </p:cNvSpPr>
          <p:nvPr>
            <p:ph type="body" sz="quarter" idx="20"/>
          </p:nvPr>
        </p:nvSpPr>
        <p:spPr/>
        <p:txBody>
          <a:bodyPr/>
          <a:lstStyle/>
          <a:p>
            <a:r>
              <a:rPr lang="en-US" dirty="0"/>
              <a:t>Find and </a:t>
            </a:r>
            <a:r>
              <a:rPr lang="en-US" dirty="0">
                <a:solidFill>
                  <a:schemeClr val="accent4">
                    <a:lumMod val="75000"/>
                  </a:schemeClr>
                </a:solidFill>
              </a:rPr>
              <a:t>remove</a:t>
            </a:r>
            <a:r>
              <a:rPr lang="en-US" dirty="0"/>
              <a:t> </a:t>
            </a:r>
            <a:r>
              <a:rPr lang="en-US" dirty="0">
                <a:solidFill>
                  <a:schemeClr val="accent4">
                    <a:lumMod val="75000"/>
                  </a:schemeClr>
                </a:solidFill>
              </a:rPr>
              <a:t>unused</a:t>
            </a:r>
            <a:r>
              <a:rPr lang="en-US" dirty="0"/>
              <a:t> </a:t>
            </a:r>
            <a:r>
              <a:rPr lang="en-US" dirty="0">
                <a:solidFill>
                  <a:schemeClr val="accent4">
                    <a:lumMod val="75000"/>
                  </a:schemeClr>
                </a:solidFill>
              </a:rPr>
              <a:t>resources</a:t>
            </a:r>
          </a:p>
          <a:p>
            <a:pPr marL="285750" indent="-285750"/>
            <a:r>
              <a:rPr lang="en-US" sz="1600" dirty="0"/>
              <a:t>Powered off and idle VMs</a:t>
            </a:r>
          </a:p>
          <a:p>
            <a:pPr marL="285750" indent="-285750"/>
            <a:r>
              <a:rPr lang="en-US" sz="1600" dirty="0"/>
              <a:t>Snapshots</a:t>
            </a:r>
          </a:p>
          <a:p>
            <a:pPr marL="285750" indent="-285750"/>
            <a:r>
              <a:rPr lang="en-US" sz="1600" dirty="0"/>
              <a:t>Orphaned disks</a:t>
            </a:r>
          </a:p>
          <a:p>
            <a:pPr>
              <a:buNone/>
            </a:pPr>
            <a:r>
              <a:rPr lang="en-US" dirty="0"/>
              <a:t>Align the </a:t>
            </a:r>
            <a:r>
              <a:rPr lang="en-US" dirty="0">
                <a:solidFill>
                  <a:schemeClr val="accent4">
                    <a:lumMod val="75000"/>
                  </a:schemeClr>
                </a:solidFill>
              </a:rPr>
              <a:t>size</a:t>
            </a:r>
            <a:r>
              <a:rPr lang="en-US" dirty="0"/>
              <a:t> of </a:t>
            </a:r>
            <a:r>
              <a:rPr lang="en-US" dirty="0">
                <a:solidFill>
                  <a:schemeClr val="accent4">
                    <a:lumMod val="75000"/>
                  </a:schemeClr>
                </a:solidFill>
              </a:rPr>
              <a:t>Virtual</a:t>
            </a:r>
            <a:r>
              <a:rPr lang="en-US" dirty="0"/>
              <a:t> </a:t>
            </a:r>
            <a:r>
              <a:rPr lang="en-US" dirty="0">
                <a:solidFill>
                  <a:schemeClr val="accent4">
                    <a:lumMod val="75000"/>
                  </a:schemeClr>
                </a:solidFill>
              </a:rPr>
              <a:t>Machines</a:t>
            </a:r>
            <a:r>
              <a:rPr lang="en-US" dirty="0"/>
              <a:t> with their true demand.</a:t>
            </a:r>
          </a:p>
          <a:p>
            <a:pPr marL="285750" indent="-285750"/>
            <a:endParaRPr lang="en-US" dirty="0"/>
          </a:p>
          <a:p>
            <a:endParaRPr lang="en-US" dirty="0"/>
          </a:p>
        </p:txBody>
      </p:sp>
      <p:pic>
        <p:nvPicPr>
          <p:cNvPr id="6" name="Picture 5">
            <a:extLst>
              <a:ext uri="{FF2B5EF4-FFF2-40B4-BE49-F238E27FC236}">
                <a16:creationId xmlns:a16="http://schemas.microsoft.com/office/drawing/2014/main" id="{419F67D4-8C1E-4C33-4C56-C8C16CFBA127}"/>
              </a:ext>
            </a:extLst>
          </p:cNvPr>
          <p:cNvPicPr>
            <a:picLocks noChangeAspect="1"/>
          </p:cNvPicPr>
          <p:nvPr/>
        </p:nvPicPr>
        <p:blipFill>
          <a:blip r:embed="rId2"/>
          <a:stretch>
            <a:fillRect/>
          </a:stretch>
        </p:blipFill>
        <p:spPr>
          <a:xfrm>
            <a:off x="608013" y="1671352"/>
            <a:ext cx="8392146" cy="4193419"/>
          </a:xfrm>
          <a:prstGeom prst="rect">
            <a:avLst/>
          </a:prstGeom>
        </p:spPr>
      </p:pic>
      <p:pic>
        <p:nvPicPr>
          <p:cNvPr id="5" name="Content Placeholder 4">
            <a:extLst>
              <a:ext uri="{FF2B5EF4-FFF2-40B4-BE49-F238E27FC236}">
                <a16:creationId xmlns:a16="http://schemas.microsoft.com/office/drawing/2014/main" id="{63C370CC-00E6-F343-616C-FA9BAF9AA912}"/>
              </a:ext>
            </a:extLst>
          </p:cNvPr>
          <p:cNvPicPr>
            <a:picLocks noGrp="1" noChangeAspect="1"/>
          </p:cNvPicPr>
          <p:nvPr>
            <p:ph sz="quarter" idx="19"/>
          </p:nvPr>
        </p:nvPicPr>
        <p:blipFill>
          <a:blip r:embed="rId3"/>
          <a:stretch>
            <a:fillRect/>
          </a:stretch>
        </p:blipFill>
        <p:spPr>
          <a:xfrm>
            <a:off x="608013" y="1672046"/>
            <a:ext cx="8361790" cy="45008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523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Automation Central</a:t>
            </a:r>
          </a:p>
        </p:txBody>
      </p:sp>
      <p:sp>
        <p:nvSpPr>
          <p:cNvPr id="29" name="Subtitle 2">
            <a:extLst>
              <a:ext uri="{FF2B5EF4-FFF2-40B4-BE49-F238E27FC236}">
                <a16:creationId xmlns:a16="http://schemas.microsoft.com/office/drawing/2014/main" id="{9BA6AD90-A78C-BCBD-4880-996446475603}"/>
              </a:ext>
            </a:extLst>
          </p:cNvPr>
          <p:cNvSpPr>
            <a:spLocks noGrp="1"/>
          </p:cNvSpPr>
          <p:nvPr>
            <p:ph type="subTitle" idx="10"/>
          </p:nvPr>
        </p:nvSpPr>
        <p:spPr>
          <a:xfrm>
            <a:off x="592866" y="811830"/>
            <a:ext cx="10962687" cy="247743"/>
          </a:xfrm>
        </p:spPr>
        <p:txBody>
          <a:bodyPr/>
          <a:lstStyle/>
          <a:p>
            <a:r>
              <a:rPr lang="en-US" dirty="0"/>
              <a:t>Self-Driving Optimization</a:t>
            </a:r>
            <a:endParaRPr lang="en-GB" dirty="0">
              <a:effectLst/>
            </a:endParaRPr>
          </a:p>
          <a:p>
            <a:endParaRPr lang="en-US" dirty="0"/>
          </a:p>
        </p:txBody>
      </p:sp>
      <p:pic>
        <p:nvPicPr>
          <p:cNvPr id="8" name="Picture 7">
            <a:extLst>
              <a:ext uri="{FF2B5EF4-FFF2-40B4-BE49-F238E27FC236}">
                <a16:creationId xmlns:a16="http://schemas.microsoft.com/office/drawing/2014/main" id="{BA5BDC52-33F1-55C2-00E0-99877B506C10}"/>
              </a:ext>
            </a:extLst>
          </p:cNvPr>
          <p:cNvPicPr>
            <a:picLocks noChangeAspect="1"/>
          </p:cNvPicPr>
          <p:nvPr/>
        </p:nvPicPr>
        <p:blipFill>
          <a:blip r:embed="rId2"/>
          <a:stretch>
            <a:fillRect/>
          </a:stretch>
        </p:blipFill>
        <p:spPr>
          <a:xfrm>
            <a:off x="608013" y="1695069"/>
            <a:ext cx="8229600" cy="4382262"/>
          </a:xfrm>
          <a:prstGeom prst="rect">
            <a:avLst/>
          </a:prstGeom>
          <a:noFill/>
          <a:effectLst>
            <a:outerShdw blurRad="50800" dist="38100" dir="2700000" algn="tl" rotWithShape="0">
              <a:prstClr val="black">
                <a:alpha val="40000"/>
              </a:prstClr>
            </a:outerShdw>
          </a:effectLst>
        </p:spPr>
      </p:pic>
      <p:sp>
        <p:nvSpPr>
          <p:cNvPr id="31" name="Text Placeholder 4">
            <a:extLst>
              <a:ext uri="{FF2B5EF4-FFF2-40B4-BE49-F238E27FC236}">
                <a16:creationId xmlns:a16="http://schemas.microsoft.com/office/drawing/2014/main" id="{829B9CF2-ECC2-F1D4-0A36-D1D6FFF44BB6}"/>
              </a:ext>
            </a:extLst>
          </p:cNvPr>
          <p:cNvSpPr>
            <a:spLocks noGrp="1"/>
          </p:cNvSpPr>
          <p:nvPr>
            <p:ph type="body" sz="quarter" idx="20"/>
          </p:nvPr>
        </p:nvSpPr>
        <p:spPr>
          <a:xfrm>
            <a:off x="9294813" y="1644788"/>
            <a:ext cx="2894012" cy="4527411"/>
          </a:xfrm>
        </p:spPr>
        <p:txBody>
          <a:bodyPr/>
          <a:lstStyle/>
          <a:p>
            <a:r>
              <a:rPr lang="en-US" dirty="0"/>
              <a:t>Recurring </a:t>
            </a:r>
            <a:r>
              <a:rPr lang="en-US" dirty="0">
                <a:solidFill>
                  <a:schemeClr val="accent4">
                    <a:lumMod val="75000"/>
                  </a:schemeClr>
                </a:solidFill>
              </a:rPr>
              <a:t>performance</a:t>
            </a:r>
            <a:r>
              <a:rPr lang="en-US" dirty="0"/>
              <a:t> and </a:t>
            </a:r>
            <a:r>
              <a:rPr lang="en-US" dirty="0">
                <a:solidFill>
                  <a:schemeClr val="accent4">
                    <a:lumMod val="75000"/>
                  </a:schemeClr>
                </a:solidFill>
              </a:rPr>
              <a:t>capacity</a:t>
            </a:r>
            <a:r>
              <a:rPr lang="en-US" dirty="0"/>
              <a:t> </a:t>
            </a:r>
            <a:r>
              <a:rPr lang="en-US" dirty="0">
                <a:solidFill>
                  <a:schemeClr val="accent4">
                    <a:lumMod val="75000"/>
                  </a:schemeClr>
                </a:solidFill>
              </a:rPr>
              <a:t>optimization</a:t>
            </a:r>
            <a:r>
              <a:rPr lang="en-US" dirty="0"/>
              <a:t> process.</a:t>
            </a:r>
          </a:p>
          <a:p>
            <a:r>
              <a:rPr lang="en-US" dirty="0">
                <a:solidFill>
                  <a:schemeClr val="accent4">
                    <a:lumMod val="75000"/>
                  </a:schemeClr>
                </a:solidFill>
              </a:rPr>
              <a:t>Control</a:t>
            </a:r>
            <a:r>
              <a:rPr lang="en-US" dirty="0"/>
              <a:t> the behavior of your </a:t>
            </a:r>
            <a:r>
              <a:rPr lang="en-US" dirty="0">
                <a:solidFill>
                  <a:schemeClr val="accent4">
                    <a:lumMod val="75000"/>
                  </a:schemeClr>
                </a:solidFill>
              </a:rPr>
              <a:t>environment</a:t>
            </a:r>
            <a:r>
              <a:rPr lang="en-US" dirty="0"/>
              <a:t>.</a:t>
            </a:r>
          </a:p>
          <a:p>
            <a:endParaRPr lang="en-US" dirty="0"/>
          </a:p>
        </p:txBody>
      </p:sp>
    </p:spTree>
    <p:extLst>
      <p:ext uri="{BB962C8B-B14F-4D97-AF65-F5344CB8AC3E}">
        <p14:creationId xmlns:p14="http://schemas.microsoft.com/office/powerpoint/2010/main" val="31980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dirty="0"/>
              <a:t>Lean Operations</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a:t>Increasing Resource Utilization</a:t>
            </a:r>
          </a:p>
        </p:txBody>
      </p:sp>
      <p:sp>
        <p:nvSpPr>
          <p:cNvPr id="22" name="Text Placeholder 4">
            <a:extLst>
              <a:ext uri="{FF2B5EF4-FFF2-40B4-BE49-F238E27FC236}">
                <a16:creationId xmlns:a16="http://schemas.microsoft.com/office/drawing/2014/main" id="{46A21B40-B1D4-1C9F-8C95-52F7EC868F3C}"/>
              </a:ext>
            </a:extLst>
          </p:cNvPr>
          <p:cNvSpPr>
            <a:spLocks noGrp="1"/>
          </p:cNvSpPr>
          <p:nvPr>
            <p:ph type="body" sz="quarter" idx="20"/>
          </p:nvPr>
        </p:nvSpPr>
        <p:spPr>
          <a:xfrm>
            <a:off x="9294813" y="1644788"/>
            <a:ext cx="2894012" cy="4527411"/>
          </a:xfrm>
        </p:spPr>
        <p:txBody>
          <a:bodyPr/>
          <a:lstStyle/>
          <a:p>
            <a:r>
              <a:rPr lang="en-US" dirty="0"/>
              <a:t>Identify </a:t>
            </a:r>
            <a:r>
              <a:rPr lang="en-US" dirty="0">
                <a:solidFill>
                  <a:schemeClr val="accent4">
                    <a:lumMod val="75000"/>
                  </a:schemeClr>
                </a:solidFill>
              </a:rPr>
              <a:t>oversized</a:t>
            </a:r>
            <a:r>
              <a:rPr lang="en-US" dirty="0"/>
              <a:t> and </a:t>
            </a:r>
            <a:r>
              <a:rPr lang="en-US" dirty="0">
                <a:solidFill>
                  <a:schemeClr val="accent4">
                    <a:lumMod val="75000"/>
                  </a:schemeClr>
                </a:solidFill>
              </a:rPr>
              <a:t>underused</a:t>
            </a:r>
            <a:r>
              <a:rPr lang="en-US" dirty="0"/>
              <a:t> vSphere </a:t>
            </a:r>
            <a:r>
              <a:rPr lang="en-US" dirty="0">
                <a:solidFill>
                  <a:schemeClr val="accent4">
                    <a:lumMod val="75000"/>
                  </a:schemeClr>
                </a:solidFill>
              </a:rPr>
              <a:t>Clusters</a:t>
            </a:r>
            <a:r>
              <a:rPr lang="en-US" dirty="0"/>
              <a:t> and </a:t>
            </a:r>
            <a:r>
              <a:rPr lang="en-US" dirty="0">
                <a:solidFill>
                  <a:schemeClr val="accent4">
                    <a:lumMod val="75000"/>
                  </a:schemeClr>
                </a:solidFill>
              </a:rPr>
              <a:t>Datastores</a:t>
            </a:r>
          </a:p>
          <a:p>
            <a:pPr lvl="1"/>
            <a:r>
              <a:rPr lang="en-US" dirty="0"/>
              <a:t>Buffer- and Admission Control-aware</a:t>
            </a:r>
          </a:p>
          <a:p>
            <a:pPr lvl="1"/>
            <a:r>
              <a:rPr lang="en-US" dirty="0"/>
              <a:t>Use your own Virtual Machine profiles</a:t>
            </a:r>
          </a:p>
        </p:txBody>
      </p:sp>
      <p:pic>
        <p:nvPicPr>
          <p:cNvPr id="6" name="Picture 5">
            <a:extLst>
              <a:ext uri="{FF2B5EF4-FFF2-40B4-BE49-F238E27FC236}">
                <a16:creationId xmlns:a16="http://schemas.microsoft.com/office/drawing/2014/main" id="{4E63B357-2AB0-ADB7-7113-07562B5E1C88}"/>
              </a:ext>
            </a:extLst>
          </p:cNvPr>
          <p:cNvPicPr>
            <a:picLocks noChangeAspect="1"/>
          </p:cNvPicPr>
          <p:nvPr/>
        </p:nvPicPr>
        <p:blipFill>
          <a:blip r:embed="rId3"/>
          <a:stretch>
            <a:fillRect/>
          </a:stretch>
        </p:blipFill>
        <p:spPr>
          <a:xfrm>
            <a:off x="718990" y="1666215"/>
            <a:ext cx="8261963" cy="4392249"/>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B5399F11-E8EF-C62D-A907-474B8A006151}"/>
              </a:ext>
            </a:extLst>
          </p:cNvPr>
          <p:cNvPicPr>
            <a:picLocks noChangeAspect="1"/>
          </p:cNvPicPr>
          <p:nvPr/>
        </p:nvPicPr>
        <p:blipFill>
          <a:blip r:embed="rId4"/>
          <a:stretch>
            <a:fillRect/>
          </a:stretch>
        </p:blipFill>
        <p:spPr>
          <a:xfrm>
            <a:off x="751353" y="1682942"/>
            <a:ext cx="8229600" cy="4464557"/>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7090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Workload Balancing</a:t>
            </a:r>
          </a:p>
        </p:txBody>
      </p:sp>
      <p:sp>
        <p:nvSpPr>
          <p:cNvPr id="22" name="Subtitle 2">
            <a:extLst>
              <a:ext uri="{FF2B5EF4-FFF2-40B4-BE49-F238E27FC236}">
                <a16:creationId xmlns:a16="http://schemas.microsoft.com/office/drawing/2014/main" id="{EE7325FE-B185-89C2-7AEB-0786C608E0F1}"/>
              </a:ext>
            </a:extLst>
          </p:cNvPr>
          <p:cNvSpPr>
            <a:spLocks noGrp="1"/>
          </p:cNvSpPr>
          <p:nvPr>
            <p:ph type="subTitle" idx="10"/>
          </p:nvPr>
        </p:nvSpPr>
        <p:spPr>
          <a:xfrm>
            <a:off x="592866" y="811830"/>
            <a:ext cx="10962687" cy="247743"/>
          </a:xfrm>
        </p:spPr>
        <p:txBody>
          <a:bodyPr/>
          <a:lstStyle/>
          <a:p>
            <a:r>
              <a:rPr lang="en-GB" dirty="0"/>
              <a:t>Optimize Virtual Machines Placement across Clusters </a:t>
            </a:r>
            <a:endParaRPr lang="en-US" dirty="0"/>
          </a:p>
        </p:txBody>
      </p:sp>
      <p:pic>
        <p:nvPicPr>
          <p:cNvPr id="5" name="Content Placeholder 4">
            <a:extLst>
              <a:ext uri="{FF2B5EF4-FFF2-40B4-BE49-F238E27FC236}">
                <a16:creationId xmlns:a16="http://schemas.microsoft.com/office/drawing/2014/main" id="{3216A735-AA0A-B737-5B90-E2F98D37DD64}"/>
              </a:ext>
            </a:extLst>
          </p:cNvPr>
          <p:cNvPicPr>
            <a:picLocks noGrp="1" noChangeAspect="1"/>
          </p:cNvPicPr>
          <p:nvPr>
            <p:ph sz="quarter" idx="19"/>
          </p:nvPr>
        </p:nvPicPr>
        <p:blipFill>
          <a:blip r:embed="rId2"/>
          <a:stretch>
            <a:fillRect/>
          </a:stretch>
        </p:blipFill>
        <p:spPr>
          <a:xfrm>
            <a:off x="608013" y="1705357"/>
            <a:ext cx="8229600" cy="4361686"/>
          </a:xfrm>
          <a:prstGeom prst="rect">
            <a:avLst/>
          </a:prstGeom>
          <a:noFill/>
          <a:effectLst>
            <a:outerShdw blurRad="50800" dist="38100" dir="2700000" algn="tl" rotWithShape="0">
              <a:prstClr val="black">
                <a:alpha val="40000"/>
              </a:prstClr>
            </a:outerShdw>
          </a:effectLst>
        </p:spPr>
      </p:pic>
      <p:sp>
        <p:nvSpPr>
          <p:cNvPr id="24" name="Text Placeholder 4">
            <a:extLst>
              <a:ext uri="{FF2B5EF4-FFF2-40B4-BE49-F238E27FC236}">
                <a16:creationId xmlns:a16="http://schemas.microsoft.com/office/drawing/2014/main" id="{72B84FF9-7704-A0A5-CEAB-ABE74F40DE1E}"/>
              </a:ext>
            </a:extLst>
          </p:cNvPr>
          <p:cNvSpPr>
            <a:spLocks noGrp="1"/>
          </p:cNvSpPr>
          <p:nvPr>
            <p:ph type="body" sz="quarter" idx="20"/>
          </p:nvPr>
        </p:nvSpPr>
        <p:spPr>
          <a:xfrm>
            <a:off x="9294813" y="1644788"/>
            <a:ext cx="2894012" cy="4527411"/>
          </a:xfrm>
        </p:spPr>
        <p:txBody>
          <a:bodyPr/>
          <a:lstStyle/>
          <a:p>
            <a:r>
              <a:rPr lang="en-GB" dirty="0"/>
              <a:t>Driven by custom </a:t>
            </a:r>
            <a:r>
              <a:rPr lang="en-GB" dirty="0">
                <a:solidFill>
                  <a:schemeClr val="accent4">
                    <a:lumMod val="75000"/>
                  </a:schemeClr>
                </a:solidFill>
              </a:rPr>
              <a:t>Operational</a:t>
            </a:r>
            <a:r>
              <a:rPr lang="en-GB" dirty="0"/>
              <a:t> and </a:t>
            </a:r>
            <a:r>
              <a:rPr lang="en-GB" dirty="0">
                <a:solidFill>
                  <a:schemeClr val="accent4">
                    <a:lumMod val="75000"/>
                  </a:schemeClr>
                </a:solidFill>
              </a:rPr>
              <a:t>Business</a:t>
            </a:r>
            <a:r>
              <a:rPr lang="en-GB" dirty="0"/>
              <a:t> Intents</a:t>
            </a:r>
          </a:p>
          <a:p>
            <a:pPr lvl="1"/>
            <a:r>
              <a:rPr lang="en-GB" dirty="0"/>
              <a:t>Increase </a:t>
            </a:r>
            <a:r>
              <a:rPr lang="en-GB" dirty="0">
                <a:solidFill>
                  <a:schemeClr val="accent4">
                    <a:lumMod val="75000"/>
                  </a:schemeClr>
                </a:solidFill>
              </a:rPr>
              <a:t>efficiency</a:t>
            </a:r>
          </a:p>
          <a:p>
            <a:pPr lvl="1"/>
            <a:r>
              <a:rPr lang="en-GB" dirty="0"/>
              <a:t>Reduce resource </a:t>
            </a:r>
            <a:r>
              <a:rPr lang="en-GB" dirty="0">
                <a:solidFill>
                  <a:schemeClr val="accent4">
                    <a:lumMod val="75000"/>
                  </a:schemeClr>
                </a:solidFill>
              </a:rPr>
              <a:t>contention</a:t>
            </a:r>
            <a:r>
              <a:rPr lang="en-GB" dirty="0"/>
              <a:t> </a:t>
            </a:r>
          </a:p>
          <a:p>
            <a:pPr lvl="1"/>
            <a:r>
              <a:rPr lang="en-GB" dirty="0"/>
              <a:t>Maintain optimum system </a:t>
            </a:r>
            <a:r>
              <a:rPr lang="en-GB" dirty="0">
                <a:solidFill>
                  <a:schemeClr val="accent4">
                    <a:lumMod val="75000"/>
                  </a:schemeClr>
                </a:solidFill>
              </a:rPr>
              <a:t>performance</a:t>
            </a:r>
            <a:endParaRPr lang="en-GB" sz="1800" dirty="0">
              <a:solidFill>
                <a:schemeClr val="accent4">
                  <a:lumMod val="75000"/>
                </a:schemeClr>
              </a:solidFill>
            </a:endParaRPr>
          </a:p>
          <a:p>
            <a:endParaRPr lang="en-US" dirty="0"/>
          </a:p>
        </p:txBody>
      </p:sp>
    </p:spTree>
    <p:extLst>
      <p:ext uri="{BB962C8B-B14F-4D97-AF65-F5344CB8AC3E}">
        <p14:creationId xmlns:p14="http://schemas.microsoft.com/office/powerpoint/2010/main" val="321233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dirty="0"/>
              <a:t>Green Supply</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a:t>Hardware Efficiency</a:t>
            </a:r>
          </a:p>
        </p:txBody>
      </p:sp>
      <p:sp>
        <p:nvSpPr>
          <p:cNvPr id="22" name="Text Placeholder 4">
            <a:extLst>
              <a:ext uri="{FF2B5EF4-FFF2-40B4-BE49-F238E27FC236}">
                <a16:creationId xmlns:a16="http://schemas.microsoft.com/office/drawing/2014/main" id="{1D285957-BC09-BB6F-71CC-F9BFAD324D77}"/>
              </a:ext>
            </a:extLst>
          </p:cNvPr>
          <p:cNvSpPr>
            <a:spLocks noGrp="1"/>
          </p:cNvSpPr>
          <p:nvPr>
            <p:ph type="body" sz="quarter" idx="20"/>
          </p:nvPr>
        </p:nvSpPr>
        <p:spPr>
          <a:xfrm>
            <a:off x="9255512" y="1644788"/>
            <a:ext cx="2933313" cy="4527411"/>
          </a:xfrm>
        </p:spPr>
        <p:txBody>
          <a:bodyPr/>
          <a:lstStyle/>
          <a:p>
            <a:r>
              <a:rPr lang="en-US" dirty="0"/>
              <a:t>Reduce overhead</a:t>
            </a:r>
          </a:p>
          <a:p>
            <a:pPr lvl="1"/>
            <a:r>
              <a:rPr lang="en-US" dirty="0"/>
              <a:t>Find small clusters</a:t>
            </a:r>
          </a:p>
          <a:p>
            <a:r>
              <a:rPr lang="en-US" dirty="0"/>
              <a:t>Increase </a:t>
            </a:r>
            <a:r>
              <a:rPr lang="en-US" dirty="0">
                <a:solidFill>
                  <a:schemeClr val="accent4">
                    <a:lumMod val="75000"/>
                  </a:schemeClr>
                </a:solidFill>
              </a:rPr>
              <a:t>efficiency</a:t>
            </a:r>
          </a:p>
          <a:p>
            <a:pPr lvl="1"/>
            <a:r>
              <a:rPr lang="en-US" dirty="0"/>
              <a:t>Technology advancement (compute and storage)</a:t>
            </a:r>
          </a:p>
          <a:p>
            <a:endParaRPr lang="en-US" dirty="0"/>
          </a:p>
        </p:txBody>
      </p:sp>
      <p:pic>
        <p:nvPicPr>
          <p:cNvPr id="5" name="Picture 4">
            <a:extLst>
              <a:ext uri="{FF2B5EF4-FFF2-40B4-BE49-F238E27FC236}">
                <a16:creationId xmlns:a16="http://schemas.microsoft.com/office/drawing/2014/main" id="{E997E545-7382-8420-67E5-1581A4C480D1}"/>
              </a:ext>
            </a:extLst>
          </p:cNvPr>
          <p:cNvPicPr>
            <a:picLocks noChangeAspect="1"/>
          </p:cNvPicPr>
          <p:nvPr/>
        </p:nvPicPr>
        <p:blipFill>
          <a:blip r:embed="rId2"/>
          <a:stretch>
            <a:fillRect/>
          </a:stretch>
        </p:blipFill>
        <p:spPr>
          <a:xfrm>
            <a:off x="670315" y="1644787"/>
            <a:ext cx="8254361" cy="4046149"/>
          </a:xfrm>
          <a:prstGeom prst="rect">
            <a:avLst/>
          </a:prstGeom>
        </p:spPr>
      </p:pic>
      <p:pic>
        <p:nvPicPr>
          <p:cNvPr id="2" name="Content Placeholder 1">
            <a:extLst>
              <a:ext uri="{FF2B5EF4-FFF2-40B4-BE49-F238E27FC236}">
                <a16:creationId xmlns:a16="http://schemas.microsoft.com/office/drawing/2014/main" id="{6B7592B8-CA3B-DAEF-C4FF-26CD2848DCD7}"/>
              </a:ext>
            </a:extLst>
          </p:cNvPr>
          <p:cNvPicPr>
            <a:picLocks noGrp="1" noChangeAspect="1"/>
          </p:cNvPicPr>
          <p:nvPr>
            <p:ph sz="quarter" idx="19"/>
          </p:nvPr>
        </p:nvPicPr>
        <p:blipFill>
          <a:blip r:embed="rId3"/>
          <a:stretch>
            <a:fillRect/>
          </a:stretch>
        </p:blipFill>
        <p:spPr>
          <a:xfrm>
            <a:off x="670315" y="1644787"/>
            <a:ext cx="8229600" cy="413537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192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Green Supply</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dirty="0"/>
              <a:t>Carbon Transparency</a:t>
            </a:r>
          </a:p>
        </p:txBody>
      </p:sp>
      <p:pic>
        <p:nvPicPr>
          <p:cNvPr id="2" name="Picture 1">
            <a:extLst>
              <a:ext uri="{FF2B5EF4-FFF2-40B4-BE49-F238E27FC236}">
                <a16:creationId xmlns:a16="http://schemas.microsoft.com/office/drawing/2014/main" id="{E0295575-D1F9-82FD-A161-A139491DE075}"/>
              </a:ext>
            </a:extLst>
          </p:cNvPr>
          <p:cNvPicPr>
            <a:picLocks noChangeAspect="1"/>
          </p:cNvPicPr>
          <p:nvPr/>
        </p:nvPicPr>
        <p:blipFill>
          <a:blip r:embed="rId2"/>
          <a:stretch>
            <a:fillRect/>
          </a:stretch>
        </p:blipFill>
        <p:spPr>
          <a:xfrm>
            <a:off x="975272" y="1600200"/>
            <a:ext cx="7495081" cy="4572000"/>
          </a:xfrm>
          <a:prstGeom prst="rect">
            <a:avLst/>
          </a:prstGeom>
          <a:noFill/>
          <a:effectLst>
            <a:outerShdw blurRad="50800" dist="38100" dir="2700000" algn="tl" rotWithShape="0">
              <a:prstClr val="black">
                <a:alpha val="40000"/>
              </a:prstClr>
            </a:outerShdw>
          </a:effectLst>
        </p:spPr>
      </p:pic>
      <p:sp>
        <p:nvSpPr>
          <p:cNvPr id="20" name="Text Placeholder 4">
            <a:extLst>
              <a:ext uri="{FF2B5EF4-FFF2-40B4-BE49-F238E27FC236}">
                <a16:creationId xmlns:a16="http://schemas.microsoft.com/office/drawing/2014/main" id="{701AF8D9-6303-968D-33A2-EE6734660682}"/>
              </a:ext>
            </a:extLst>
          </p:cNvPr>
          <p:cNvSpPr>
            <a:spLocks noGrp="1"/>
          </p:cNvSpPr>
          <p:nvPr>
            <p:ph type="body" sz="quarter" idx="20"/>
          </p:nvPr>
        </p:nvSpPr>
        <p:spPr>
          <a:xfrm>
            <a:off x="9294813" y="1644788"/>
            <a:ext cx="2894012" cy="4527411"/>
          </a:xfrm>
        </p:spPr>
        <p:txBody>
          <a:bodyPr/>
          <a:lstStyle/>
          <a:p>
            <a:r>
              <a:rPr lang="en-US" dirty="0"/>
              <a:t>Identify </a:t>
            </a:r>
            <a:r>
              <a:rPr lang="en-US" dirty="0">
                <a:solidFill>
                  <a:schemeClr val="accent4">
                    <a:lumMod val="75000"/>
                  </a:schemeClr>
                </a:solidFill>
              </a:rPr>
              <a:t>efficient</a:t>
            </a:r>
            <a:r>
              <a:rPr lang="en-US" dirty="0"/>
              <a:t> clusters</a:t>
            </a:r>
          </a:p>
          <a:p>
            <a:pPr lvl="1"/>
            <a:r>
              <a:rPr lang="en-US" dirty="0"/>
              <a:t>Energy consumption per CPU GHz provided</a:t>
            </a:r>
          </a:p>
          <a:p>
            <a:pPr lvl="1"/>
            <a:r>
              <a:rPr lang="en-US" dirty="0"/>
              <a:t>Total energy consumption</a:t>
            </a:r>
          </a:p>
        </p:txBody>
      </p:sp>
    </p:spTree>
    <p:extLst>
      <p:ext uri="{BB962C8B-B14F-4D97-AF65-F5344CB8AC3E}">
        <p14:creationId xmlns:p14="http://schemas.microsoft.com/office/powerpoint/2010/main" val="269555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Green Supply</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dirty="0"/>
              <a:t>CO2 Emission Savings</a:t>
            </a:r>
          </a:p>
        </p:txBody>
      </p:sp>
      <p:sp>
        <p:nvSpPr>
          <p:cNvPr id="20" name="Text Placeholder 4">
            <a:extLst>
              <a:ext uri="{FF2B5EF4-FFF2-40B4-BE49-F238E27FC236}">
                <a16:creationId xmlns:a16="http://schemas.microsoft.com/office/drawing/2014/main" id="{701AF8D9-6303-968D-33A2-EE6734660682}"/>
              </a:ext>
            </a:extLst>
          </p:cNvPr>
          <p:cNvSpPr>
            <a:spLocks noGrp="1"/>
          </p:cNvSpPr>
          <p:nvPr>
            <p:ph type="body" sz="quarter" idx="20"/>
          </p:nvPr>
        </p:nvSpPr>
        <p:spPr>
          <a:xfrm>
            <a:off x="9294813" y="1644788"/>
            <a:ext cx="2894012" cy="4527411"/>
          </a:xfrm>
        </p:spPr>
        <p:txBody>
          <a:bodyPr/>
          <a:lstStyle/>
          <a:p>
            <a:r>
              <a:rPr lang="en-US" dirty="0">
                <a:solidFill>
                  <a:schemeClr val="accent4">
                    <a:lumMod val="75000"/>
                  </a:schemeClr>
                </a:solidFill>
              </a:rPr>
              <a:t>Saved</a:t>
            </a:r>
            <a:r>
              <a:rPr lang="en-US" dirty="0"/>
              <a:t> </a:t>
            </a:r>
            <a:r>
              <a:rPr lang="en-US" dirty="0">
                <a:solidFill>
                  <a:schemeClr val="accent4">
                    <a:lumMod val="75000"/>
                  </a:schemeClr>
                </a:solidFill>
              </a:rPr>
              <a:t>power</a:t>
            </a:r>
            <a:r>
              <a:rPr lang="en-US" dirty="0"/>
              <a:t> and </a:t>
            </a:r>
            <a:r>
              <a:rPr lang="en-US" dirty="0">
                <a:solidFill>
                  <a:schemeClr val="accent4">
                    <a:lumMod val="75000"/>
                  </a:schemeClr>
                </a:solidFill>
              </a:rPr>
              <a:t>avoided</a:t>
            </a:r>
            <a:r>
              <a:rPr lang="en-US" dirty="0"/>
              <a:t> </a:t>
            </a:r>
            <a:r>
              <a:rPr lang="en-US" dirty="0">
                <a:solidFill>
                  <a:schemeClr val="accent4">
                    <a:lumMod val="75000"/>
                  </a:schemeClr>
                </a:solidFill>
              </a:rPr>
              <a:t>carbon</a:t>
            </a:r>
            <a:r>
              <a:rPr lang="en-US" dirty="0"/>
              <a:t> emissions</a:t>
            </a:r>
          </a:p>
          <a:p>
            <a:pPr lvl="1"/>
            <a:r>
              <a:rPr lang="en-US" dirty="0"/>
              <a:t>Impact of the virtualization</a:t>
            </a:r>
          </a:p>
          <a:p>
            <a:pPr lvl="1"/>
            <a:r>
              <a:rPr lang="en-US" dirty="0"/>
              <a:t>Customizable parameters</a:t>
            </a:r>
          </a:p>
        </p:txBody>
      </p:sp>
      <p:pic>
        <p:nvPicPr>
          <p:cNvPr id="3" name="Picture 2">
            <a:extLst>
              <a:ext uri="{FF2B5EF4-FFF2-40B4-BE49-F238E27FC236}">
                <a16:creationId xmlns:a16="http://schemas.microsoft.com/office/drawing/2014/main" id="{94648770-23B8-654A-4D5D-2E668F2EDFA2}"/>
              </a:ext>
            </a:extLst>
          </p:cNvPr>
          <p:cNvPicPr>
            <a:picLocks noChangeAspect="1"/>
          </p:cNvPicPr>
          <p:nvPr/>
        </p:nvPicPr>
        <p:blipFill>
          <a:blip r:embed="rId3"/>
          <a:stretch>
            <a:fillRect/>
          </a:stretch>
        </p:blipFill>
        <p:spPr>
          <a:xfrm>
            <a:off x="592866" y="1644788"/>
            <a:ext cx="7772400" cy="272554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0BA91E0-CAD4-3770-F3A0-7E959213C9B1}"/>
              </a:ext>
            </a:extLst>
          </p:cNvPr>
          <p:cNvPicPr>
            <a:picLocks noChangeAspect="1"/>
          </p:cNvPicPr>
          <p:nvPr/>
        </p:nvPicPr>
        <p:blipFill>
          <a:blip r:embed="rId4"/>
          <a:stretch>
            <a:fillRect/>
          </a:stretch>
        </p:blipFill>
        <p:spPr>
          <a:xfrm>
            <a:off x="1057640" y="2724636"/>
            <a:ext cx="7772400" cy="30591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60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a:lstStyle/>
          <a:p>
            <a:r>
              <a:rPr lang="en-US" dirty="0"/>
              <a:t>Avoidable CO2 Emissions </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lstStyle/>
          <a:p>
            <a:r>
              <a:rPr lang="en-US" dirty="0"/>
              <a:t>Impact of wasted Work</a:t>
            </a:r>
          </a:p>
        </p:txBody>
      </p:sp>
      <p:sp>
        <p:nvSpPr>
          <p:cNvPr id="17" name="Text Placeholder 4">
            <a:extLst>
              <a:ext uri="{FF2B5EF4-FFF2-40B4-BE49-F238E27FC236}">
                <a16:creationId xmlns:a16="http://schemas.microsoft.com/office/drawing/2014/main" id="{AF6C8E87-9AE3-EC66-EAA8-C297E0F047D8}"/>
              </a:ext>
            </a:extLst>
          </p:cNvPr>
          <p:cNvSpPr>
            <a:spLocks noGrp="1"/>
          </p:cNvSpPr>
          <p:nvPr>
            <p:ph type="body" sz="quarter" idx="20"/>
          </p:nvPr>
        </p:nvSpPr>
        <p:spPr>
          <a:xfrm>
            <a:off x="9294813" y="1644788"/>
            <a:ext cx="2894012" cy="4527411"/>
          </a:xfrm>
        </p:spPr>
        <p:txBody>
          <a:bodyPr/>
          <a:lstStyle/>
          <a:p>
            <a:r>
              <a:rPr lang="en-US" dirty="0"/>
              <a:t>Energy consumed by Idle VMs</a:t>
            </a:r>
          </a:p>
          <a:p>
            <a:pPr lvl="1"/>
            <a:r>
              <a:rPr lang="en-US" dirty="0"/>
              <a:t>Aggregates per cluster</a:t>
            </a:r>
          </a:p>
          <a:p>
            <a:pPr lvl="1"/>
            <a:r>
              <a:rPr lang="en-US" dirty="0"/>
              <a:t>Customizable</a:t>
            </a:r>
          </a:p>
          <a:p>
            <a:pPr lvl="1"/>
            <a:r>
              <a:rPr lang="en-US"/>
              <a:t>Transparent</a:t>
            </a:r>
          </a:p>
        </p:txBody>
      </p:sp>
      <p:sp>
        <p:nvSpPr>
          <p:cNvPr id="4" name="Content Placeholder 3">
            <a:extLst>
              <a:ext uri="{FF2B5EF4-FFF2-40B4-BE49-F238E27FC236}">
                <a16:creationId xmlns:a16="http://schemas.microsoft.com/office/drawing/2014/main" id="{76345548-2120-FCDB-3C8A-4AB1391A986C}"/>
              </a:ext>
            </a:extLst>
          </p:cNvPr>
          <p:cNvSpPr>
            <a:spLocks noGrp="1"/>
          </p:cNvSpPr>
          <p:nvPr>
            <p:ph sz="quarter" idx="19"/>
          </p:nvPr>
        </p:nvSpPr>
        <p:spPr/>
        <p:txBody>
          <a:bodyPr/>
          <a:lstStyle/>
          <a:p>
            <a:endParaRPr lang="en-US" dirty="0"/>
          </a:p>
        </p:txBody>
      </p:sp>
      <p:pic>
        <p:nvPicPr>
          <p:cNvPr id="5" name="Picture 4">
            <a:extLst>
              <a:ext uri="{FF2B5EF4-FFF2-40B4-BE49-F238E27FC236}">
                <a16:creationId xmlns:a16="http://schemas.microsoft.com/office/drawing/2014/main" id="{97F34E74-E5F8-97F3-0661-C40484EFEB35}"/>
              </a:ext>
            </a:extLst>
          </p:cNvPr>
          <p:cNvPicPr>
            <a:picLocks noChangeAspect="1"/>
          </p:cNvPicPr>
          <p:nvPr/>
        </p:nvPicPr>
        <p:blipFill>
          <a:blip r:embed="rId3"/>
          <a:stretch>
            <a:fillRect/>
          </a:stretch>
        </p:blipFill>
        <p:spPr>
          <a:xfrm>
            <a:off x="608013" y="1600200"/>
            <a:ext cx="8229600" cy="4585874"/>
          </a:xfrm>
          <a:prstGeom prst="rect">
            <a:avLst/>
          </a:prstGeom>
        </p:spPr>
      </p:pic>
    </p:spTree>
    <p:extLst>
      <p:ext uri="{BB962C8B-B14F-4D97-AF65-F5344CB8AC3E}">
        <p14:creationId xmlns:p14="http://schemas.microsoft.com/office/powerpoint/2010/main" val="250731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owerpoint's Accessibility Checker">
            <a:extLst>
              <a:ext uri="{FF2B5EF4-FFF2-40B4-BE49-F238E27FC236}">
                <a16:creationId xmlns:a16="http://schemas.microsoft.com/office/drawing/2014/main" id="{B97807F4-B654-8E4B-B02B-40232A2DA4CA}"/>
              </a:ext>
            </a:extLst>
          </p:cNvPr>
          <p:cNvSpPr>
            <a:spLocks noGrp="1"/>
          </p:cNvSpPr>
          <p:nvPr>
            <p:ph type="title"/>
          </p:nvPr>
        </p:nvSpPr>
        <p:spPr>
          <a:xfrm>
            <a:off x="593910" y="335503"/>
            <a:ext cx="11001004" cy="381000"/>
          </a:xfrm>
        </p:spPr>
        <p:txBody>
          <a:bodyPr/>
          <a:lstStyle/>
          <a:p>
            <a:r>
              <a:rPr lang="en-US"/>
              <a:t>VMware Green Score</a:t>
            </a:r>
          </a:p>
        </p:txBody>
      </p:sp>
      <p:pic>
        <p:nvPicPr>
          <p:cNvPr id="3" name="Picture 2">
            <a:extLst>
              <a:ext uri="{FF2B5EF4-FFF2-40B4-BE49-F238E27FC236}">
                <a16:creationId xmlns:a16="http://schemas.microsoft.com/office/drawing/2014/main" id="{3C8A35F8-3C0B-EABE-5981-09A44A4980D4}"/>
              </a:ext>
            </a:extLst>
          </p:cNvPr>
          <p:cNvPicPr>
            <a:picLocks noChangeAspect="1"/>
          </p:cNvPicPr>
          <p:nvPr/>
        </p:nvPicPr>
        <p:blipFill>
          <a:blip r:embed="rId3"/>
          <a:stretch>
            <a:fillRect/>
          </a:stretch>
        </p:blipFill>
        <p:spPr>
          <a:xfrm>
            <a:off x="933919" y="793750"/>
            <a:ext cx="10514870" cy="5538247"/>
          </a:xfrm>
          <a:prstGeom prst="rect">
            <a:avLst/>
          </a:prstGeom>
        </p:spPr>
      </p:pic>
    </p:spTree>
    <p:extLst>
      <p:ext uri="{BB962C8B-B14F-4D97-AF65-F5344CB8AC3E}">
        <p14:creationId xmlns:p14="http://schemas.microsoft.com/office/powerpoint/2010/main" val="334532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FF2B5EF4-FFF2-40B4-BE49-F238E27FC236}">
                <a16:creationId xmlns:a16="http://schemas.microsoft.com/office/drawing/2014/main" id="{E174F6AC-465D-194F-D05A-789A5AC2578D}"/>
              </a:ext>
            </a:extLst>
          </p:cNvPr>
          <p:cNvSpPr/>
          <p:nvPr/>
        </p:nvSpPr>
        <p:spPr>
          <a:xfrm rot="1652817">
            <a:off x="-33459" y="1598393"/>
            <a:ext cx="4258541" cy="4282767"/>
          </a:xfrm>
          <a:custGeom>
            <a:avLst/>
            <a:gdLst>
              <a:gd name="connsiteX0" fmla="*/ 1169513 w 4258541"/>
              <a:gd name="connsiteY0" fmla="*/ 0 h 4282767"/>
              <a:gd name="connsiteX1" fmla="*/ 2391849 w 4258541"/>
              <a:gd name="connsiteY1" fmla="*/ 190598 h 4282767"/>
              <a:gd name="connsiteX2" fmla="*/ 2391850 w 4258541"/>
              <a:gd name="connsiteY2" fmla="*/ 1745760 h 4282767"/>
              <a:gd name="connsiteX3" fmla="*/ 4032046 w 4258541"/>
              <a:gd name="connsiteY3" fmla="*/ 1745760 h 4282767"/>
              <a:gd name="connsiteX4" fmla="*/ 4258541 w 4258541"/>
              <a:gd name="connsiteY4" fmla="*/ 3057290 h 4282767"/>
              <a:gd name="connsiteX5" fmla="*/ 1909124 w 4258541"/>
              <a:gd name="connsiteY5" fmla="*/ 4282767 h 4282767"/>
              <a:gd name="connsiteX6" fmla="*/ 0 w 4258541"/>
              <a:gd name="connsiteY6" fmla="*/ 2393258 h 4282767"/>
              <a:gd name="connsiteX7" fmla="*/ 1169513 w 4258541"/>
              <a:gd name="connsiteY7" fmla="*/ 0 h 428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8541" h="4282767">
                <a:moveTo>
                  <a:pt x="1169513" y="0"/>
                </a:moveTo>
                <a:lnTo>
                  <a:pt x="2391849" y="190598"/>
                </a:lnTo>
                <a:lnTo>
                  <a:pt x="2391850" y="1745760"/>
                </a:lnTo>
                <a:lnTo>
                  <a:pt x="4032046" y="1745760"/>
                </a:lnTo>
                <a:lnTo>
                  <a:pt x="4258541" y="3057290"/>
                </a:lnTo>
                <a:lnTo>
                  <a:pt x="1909124" y="4282767"/>
                </a:lnTo>
                <a:lnTo>
                  <a:pt x="0" y="2393258"/>
                </a:lnTo>
                <a:lnTo>
                  <a:pt x="1169513" y="0"/>
                </a:lnTo>
                <a:close/>
              </a:path>
            </a:pathLst>
          </a:cu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FR" sz="1200">
              <a:solidFill>
                <a:schemeClr val="bg1"/>
              </a:solidFill>
            </a:endParaRPr>
          </a:p>
        </p:txBody>
      </p:sp>
      <p:sp>
        <p:nvSpPr>
          <p:cNvPr id="2" name="Title 1">
            <a:extLst>
              <a:ext uri="{FF2B5EF4-FFF2-40B4-BE49-F238E27FC236}">
                <a16:creationId xmlns:a16="http://schemas.microsoft.com/office/drawing/2014/main" id="{34769632-F496-8AED-2ED1-B06C21B3C882}"/>
              </a:ext>
            </a:extLst>
          </p:cNvPr>
          <p:cNvSpPr>
            <a:spLocks noGrp="1"/>
          </p:cNvSpPr>
          <p:nvPr>
            <p:ph type="title"/>
          </p:nvPr>
        </p:nvSpPr>
        <p:spPr>
          <a:xfrm>
            <a:off x="569398" y="137594"/>
            <a:ext cx="11001004" cy="381000"/>
          </a:xfrm>
        </p:spPr>
        <p:txBody>
          <a:bodyPr/>
          <a:lstStyle/>
          <a:p>
            <a:r>
              <a:rPr lang="en-US" dirty="0"/>
              <a:t>Scope 2 &amp; 3: Example with a Server HPE ProLiant DL360 Gen10</a:t>
            </a:r>
            <a:endParaRPr lang="fr-FR" dirty="0"/>
          </a:p>
        </p:txBody>
      </p:sp>
      <p:sp>
        <p:nvSpPr>
          <p:cNvPr id="7" name="Arrow: Right 6">
            <a:extLst>
              <a:ext uri="{FF2B5EF4-FFF2-40B4-BE49-F238E27FC236}">
                <a16:creationId xmlns:a16="http://schemas.microsoft.com/office/drawing/2014/main" id="{D5597D10-396E-CD4F-79CD-B188C51815CB}"/>
              </a:ext>
            </a:extLst>
          </p:cNvPr>
          <p:cNvSpPr/>
          <p:nvPr/>
        </p:nvSpPr>
        <p:spPr>
          <a:xfrm>
            <a:off x="4267775" y="2869473"/>
            <a:ext cx="2040088" cy="816144"/>
          </a:xfrm>
          <a:prstGeom prst="rightArrow">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Rectangle 27">
            <a:extLst>
              <a:ext uri="{FF2B5EF4-FFF2-40B4-BE49-F238E27FC236}">
                <a16:creationId xmlns:a16="http://schemas.microsoft.com/office/drawing/2014/main" id="{1DC556EF-551C-556D-605D-6823E8AEBA65}"/>
              </a:ext>
            </a:extLst>
          </p:cNvPr>
          <p:cNvSpPr/>
          <p:nvPr/>
        </p:nvSpPr>
        <p:spPr>
          <a:xfrm>
            <a:off x="6520667" y="1170941"/>
            <a:ext cx="914400"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kWh per year</a:t>
            </a:r>
          </a:p>
        </p:txBody>
      </p:sp>
      <p:sp>
        <p:nvSpPr>
          <p:cNvPr id="29" name="Multiplication Sign 28">
            <a:extLst>
              <a:ext uri="{FF2B5EF4-FFF2-40B4-BE49-F238E27FC236}">
                <a16:creationId xmlns:a16="http://schemas.microsoft.com/office/drawing/2014/main" id="{65EDD45F-9685-3ECD-22CB-1C79C5BA1EFB}"/>
              </a:ext>
            </a:extLst>
          </p:cNvPr>
          <p:cNvSpPr/>
          <p:nvPr/>
        </p:nvSpPr>
        <p:spPr>
          <a:xfrm>
            <a:off x="6642861" y="2088948"/>
            <a:ext cx="643960" cy="715868"/>
          </a:xfrm>
          <a:prstGeom prst="mathMultiply">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Rectangle 31">
            <a:extLst>
              <a:ext uri="{FF2B5EF4-FFF2-40B4-BE49-F238E27FC236}">
                <a16:creationId xmlns:a16="http://schemas.microsoft.com/office/drawing/2014/main" id="{5AFE869A-4B84-3AEC-8CD4-4B2BB8F8594A}"/>
              </a:ext>
            </a:extLst>
          </p:cNvPr>
          <p:cNvSpPr/>
          <p:nvPr/>
        </p:nvSpPr>
        <p:spPr>
          <a:xfrm>
            <a:off x="6517639" y="2817848"/>
            <a:ext cx="914400"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PUE</a:t>
            </a:r>
          </a:p>
        </p:txBody>
      </p:sp>
      <p:sp>
        <p:nvSpPr>
          <p:cNvPr id="33" name="Multiplication Sign 32">
            <a:extLst>
              <a:ext uri="{FF2B5EF4-FFF2-40B4-BE49-F238E27FC236}">
                <a16:creationId xmlns:a16="http://schemas.microsoft.com/office/drawing/2014/main" id="{08C1847B-3D6F-6E83-D965-9631C752237A}"/>
              </a:ext>
            </a:extLst>
          </p:cNvPr>
          <p:cNvSpPr/>
          <p:nvPr/>
        </p:nvSpPr>
        <p:spPr>
          <a:xfrm>
            <a:off x="6653414" y="3718330"/>
            <a:ext cx="643960" cy="715868"/>
          </a:xfrm>
          <a:prstGeom prst="mathMultiply">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Rectangle 33">
            <a:extLst>
              <a:ext uri="{FF2B5EF4-FFF2-40B4-BE49-F238E27FC236}">
                <a16:creationId xmlns:a16="http://schemas.microsoft.com/office/drawing/2014/main" id="{8C5EC01E-6B99-1184-9A8A-F87A0F068763}"/>
              </a:ext>
            </a:extLst>
          </p:cNvPr>
          <p:cNvSpPr/>
          <p:nvPr/>
        </p:nvSpPr>
        <p:spPr>
          <a:xfrm>
            <a:off x="6509823" y="4461797"/>
            <a:ext cx="914400"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Kg CO2 per kWh</a:t>
            </a:r>
          </a:p>
        </p:txBody>
      </p:sp>
      <p:sp>
        <p:nvSpPr>
          <p:cNvPr id="30" name="Equals 29">
            <a:extLst>
              <a:ext uri="{FF2B5EF4-FFF2-40B4-BE49-F238E27FC236}">
                <a16:creationId xmlns:a16="http://schemas.microsoft.com/office/drawing/2014/main" id="{9DD71D5D-AD29-2271-4A67-6C918E4A4A84}"/>
              </a:ext>
            </a:extLst>
          </p:cNvPr>
          <p:cNvSpPr/>
          <p:nvPr/>
        </p:nvSpPr>
        <p:spPr>
          <a:xfrm>
            <a:off x="6698749" y="5738356"/>
            <a:ext cx="564707" cy="554838"/>
          </a:xfrm>
          <a:prstGeom prst="mathEqual">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 name="TextBox 39">
            <a:extLst>
              <a:ext uri="{FF2B5EF4-FFF2-40B4-BE49-F238E27FC236}">
                <a16:creationId xmlns:a16="http://schemas.microsoft.com/office/drawing/2014/main" id="{8C7E3222-D4D0-5986-365F-8B3F85997CDB}"/>
              </a:ext>
            </a:extLst>
          </p:cNvPr>
          <p:cNvSpPr txBox="1"/>
          <p:nvPr/>
        </p:nvSpPr>
        <p:spPr>
          <a:xfrm>
            <a:off x="8076451" y="4987238"/>
            <a:ext cx="934535" cy="369332"/>
          </a:xfrm>
          <a:prstGeom prst="rect">
            <a:avLst/>
          </a:prstGeom>
          <a:noFill/>
        </p:spPr>
        <p:txBody>
          <a:bodyPr wrap="square">
            <a:spAutoFit/>
          </a:bodyPr>
          <a:lstStyle/>
          <a:p>
            <a:pPr algn="ctr"/>
            <a:r>
              <a:rPr lang="en-US" dirty="0"/>
              <a:t>0.275</a:t>
            </a:r>
          </a:p>
        </p:txBody>
      </p:sp>
      <p:sp>
        <p:nvSpPr>
          <p:cNvPr id="44" name="TextBox 43">
            <a:extLst>
              <a:ext uri="{FF2B5EF4-FFF2-40B4-BE49-F238E27FC236}">
                <a16:creationId xmlns:a16="http://schemas.microsoft.com/office/drawing/2014/main" id="{9F7CA5C7-E559-3388-3DCD-C79EF8127C48}"/>
              </a:ext>
            </a:extLst>
          </p:cNvPr>
          <p:cNvSpPr txBox="1"/>
          <p:nvPr/>
        </p:nvSpPr>
        <p:spPr>
          <a:xfrm>
            <a:off x="9113496" y="4970975"/>
            <a:ext cx="934535" cy="369332"/>
          </a:xfrm>
          <a:prstGeom prst="rect">
            <a:avLst/>
          </a:prstGeom>
          <a:noFill/>
        </p:spPr>
        <p:txBody>
          <a:bodyPr wrap="square">
            <a:spAutoFit/>
          </a:bodyPr>
          <a:lstStyle>
            <a:defPPr>
              <a:defRPr lang="en-US"/>
            </a:defPPr>
            <a:lvl1pPr algn="ctr"/>
          </a:lstStyle>
          <a:p>
            <a:r>
              <a:rPr lang="en-US" dirty="0"/>
              <a:t>0.402</a:t>
            </a:r>
          </a:p>
        </p:txBody>
      </p:sp>
      <p:pic>
        <p:nvPicPr>
          <p:cNvPr id="42" name="Picture 41">
            <a:extLst>
              <a:ext uri="{FF2B5EF4-FFF2-40B4-BE49-F238E27FC236}">
                <a16:creationId xmlns:a16="http://schemas.microsoft.com/office/drawing/2014/main" id="{F360DCA8-D446-3AC6-2724-282FFE532844}"/>
              </a:ext>
            </a:extLst>
          </p:cNvPr>
          <p:cNvPicPr>
            <a:picLocks noChangeAspect="1"/>
          </p:cNvPicPr>
          <p:nvPr/>
        </p:nvPicPr>
        <p:blipFill>
          <a:blip r:embed="rId3"/>
          <a:stretch>
            <a:fillRect/>
          </a:stretch>
        </p:blipFill>
        <p:spPr>
          <a:xfrm>
            <a:off x="9326727" y="4667122"/>
            <a:ext cx="512961" cy="307777"/>
          </a:xfrm>
          <a:prstGeom prst="rect">
            <a:avLst/>
          </a:prstGeom>
        </p:spPr>
      </p:pic>
      <p:sp>
        <p:nvSpPr>
          <p:cNvPr id="36" name="TextBox 35">
            <a:extLst>
              <a:ext uri="{FF2B5EF4-FFF2-40B4-BE49-F238E27FC236}">
                <a16:creationId xmlns:a16="http://schemas.microsoft.com/office/drawing/2014/main" id="{1A8DFCD2-05CC-555F-D23A-0801B00C8F02}"/>
              </a:ext>
            </a:extLst>
          </p:cNvPr>
          <p:cNvSpPr txBox="1"/>
          <p:nvPr/>
        </p:nvSpPr>
        <p:spPr>
          <a:xfrm>
            <a:off x="8139073" y="5444629"/>
            <a:ext cx="852799" cy="970715"/>
          </a:xfrm>
          <a:prstGeom prst="rect">
            <a:avLst/>
          </a:prstGeom>
          <a:noFill/>
        </p:spPr>
        <p:txBody>
          <a:bodyPr wrap="none" lIns="0" tIns="0" rIns="0" bIns="0" rtlCol="0">
            <a:spAutoFit/>
          </a:bodyPr>
          <a:lstStyle/>
          <a:p>
            <a:pPr algn="ctr">
              <a:lnSpc>
                <a:spcPct val="130000"/>
              </a:lnSpc>
            </a:pPr>
            <a:r>
              <a:rPr lang="en-US" dirty="0">
                <a:solidFill>
                  <a:schemeClr val="accent1"/>
                </a:solidFill>
              </a:rPr>
              <a:t>565</a:t>
            </a:r>
          </a:p>
          <a:p>
            <a:pPr algn="ctr">
              <a:lnSpc>
                <a:spcPct val="130000"/>
              </a:lnSpc>
            </a:pPr>
            <a:r>
              <a:rPr lang="en-US" sz="1600" dirty="0">
                <a:solidFill>
                  <a:schemeClr val="accent1"/>
                </a:solidFill>
              </a:rPr>
              <a:t>Kg CO2</a:t>
            </a:r>
          </a:p>
          <a:p>
            <a:pPr algn="ctr">
              <a:lnSpc>
                <a:spcPct val="130000"/>
              </a:lnSpc>
            </a:pPr>
            <a:r>
              <a:rPr lang="en-US" sz="1600" dirty="0">
                <a:solidFill>
                  <a:schemeClr val="accent1"/>
                </a:solidFill>
              </a:rPr>
              <a:t>Per Year</a:t>
            </a:r>
          </a:p>
        </p:txBody>
      </p:sp>
      <p:sp>
        <p:nvSpPr>
          <p:cNvPr id="49" name="Freeform: Shape 48">
            <a:extLst>
              <a:ext uri="{FF2B5EF4-FFF2-40B4-BE49-F238E27FC236}">
                <a16:creationId xmlns:a16="http://schemas.microsoft.com/office/drawing/2014/main" id="{5FB4290E-90F9-DFB3-4ECB-6A94C3CFBA6A}"/>
              </a:ext>
            </a:extLst>
          </p:cNvPr>
          <p:cNvSpPr/>
          <p:nvPr/>
        </p:nvSpPr>
        <p:spPr>
          <a:xfrm>
            <a:off x="91440" y="1645920"/>
            <a:ext cx="2021840" cy="1198880"/>
          </a:xfrm>
          <a:custGeom>
            <a:avLst/>
            <a:gdLst>
              <a:gd name="connsiteX0" fmla="*/ 0 w 2021840"/>
              <a:gd name="connsiteY0" fmla="*/ 1198880 h 1198880"/>
              <a:gd name="connsiteX1" fmla="*/ 0 w 2021840"/>
              <a:gd name="connsiteY1" fmla="*/ 1198880 h 1198880"/>
              <a:gd name="connsiteX2" fmla="*/ 477520 w 2021840"/>
              <a:gd name="connsiteY2" fmla="*/ 792480 h 1198880"/>
              <a:gd name="connsiteX3" fmla="*/ 680720 w 2021840"/>
              <a:gd name="connsiteY3" fmla="*/ 619760 h 1198880"/>
              <a:gd name="connsiteX4" fmla="*/ 914400 w 2021840"/>
              <a:gd name="connsiteY4" fmla="*/ 508000 h 1198880"/>
              <a:gd name="connsiteX5" fmla="*/ 1158240 w 2021840"/>
              <a:gd name="connsiteY5" fmla="*/ 416560 h 1198880"/>
              <a:gd name="connsiteX6" fmla="*/ 2021840 w 2021840"/>
              <a:gd name="connsiteY6" fmla="*/ 0 h 119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1840" h="1198880">
                <a:moveTo>
                  <a:pt x="0" y="1198880"/>
                </a:moveTo>
                <a:lnTo>
                  <a:pt x="0" y="1198880"/>
                </a:lnTo>
                <a:cubicBezTo>
                  <a:pt x="305676" y="861027"/>
                  <a:pt x="70960" y="1086587"/>
                  <a:pt x="477520" y="792480"/>
                </a:cubicBezTo>
                <a:cubicBezTo>
                  <a:pt x="666205" y="655984"/>
                  <a:pt x="634848" y="711505"/>
                  <a:pt x="680720" y="619760"/>
                </a:cubicBezTo>
                <a:lnTo>
                  <a:pt x="914400" y="508000"/>
                </a:lnTo>
                <a:cubicBezTo>
                  <a:pt x="1098443" y="446652"/>
                  <a:pt x="1017867" y="478948"/>
                  <a:pt x="1158240" y="416560"/>
                </a:cubicBezTo>
                <a:lnTo>
                  <a:pt x="2021840" y="0"/>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4B05F4C3-4004-D86B-CFA3-487181950D93}"/>
              </a:ext>
            </a:extLst>
          </p:cNvPr>
          <p:cNvSpPr txBox="1"/>
          <p:nvPr/>
        </p:nvSpPr>
        <p:spPr>
          <a:xfrm>
            <a:off x="1430768" y="5802205"/>
            <a:ext cx="1745671" cy="363176"/>
          </a:xfrm>
          <a:prstGeom prst="rect">
            <a:avLst/>
          </a:prstGeom>
          <a:noFill/>
        </p:spPr>
        <p:txBody>
          <a:bodyPr wrap="none" lIns="0" tIns="0" rIns="0" bIns="0" rtlCol="0">
            <a:spAutoFit/>
          </a:bodyPr>
          <a:lstStyle/>
          <a:p>
            <a:pPr>
              <a:lnSpc>
                <a:spcPct val="130000"/>
              </a:lnSpc>
            </a:pPr>
            <a:r>
              <a:rPr lang="en-US" sz="2000" dirty="0">
                <a:solidFill>
                  <a:schemeClr val="accent2"/>
                </a:solidFill>
              </a:rPr>
              <a:t>744.5 kg CO</a:t>
            </a:r>
            <a:r>
              <a:rPr lang="en-US" sz="2000" baseline="-25000" dirty="0">
                <a:solidFill>
                  <a:schemeClr val="accent2"/>
                </a:solidFill>
              </a:rPr>
              <a:t>2</a:t>
            </a:r>
            <a:r>
              <a:rPr lang="en-US" sz="2000" dirty="0">
                <a:solidFill>
                  <a:schemeClr val="accent2"/>
                </a:solidFill>
              </a:rPr>
              <a:t>e</a:t>
            </a:r>
          </a:p>
        </p:txBody>
      </p:sp>
      <p:sp>
        <p:nvSpPr>
          <p:cNvPr id="54" name="Freeform: Shape 53">
            <a:extLst>
              <a:ext uri="{FF2B5EF4-FFF2-40B4-BE49-F238E27FC236}">
                <a16:creationId xmlns:a16="http://schemas.microsoft.com/office/drawing/2014/main" id="{2C400DCC-64E7-5C6E-077E-496E86BD4710}"/>
              </a:ext>
            </a:extLst>
          </p:cNvPr>
          <p:cNvSpPr/>
          <p:nvPr/>
        </p:nvSpPr>
        <p:spPr>
          <a:xfrm>
            <a:off x="1678058" y="1679727"/>
            <a:ext cx="1145698" cy="1145698"/>
          </a:xfrm>
          <a:custGeom>
            <a:avLst/>
            <a:gdLst>
              <a:gd name="connsiteX0" fmla="*/ 0 w 1145698"/>
              <a:gd name="connsiteY0" fmla="*/ 572849 h 1145698"/>
              <a:gd name="connsiteX1" fmla="*/ 572849 w 1145698"/>
              <a:gd name="connsiteY1" fmla="*/ 0 h 1145698"/>
              <a:gd name="connsiteX2" fmla="*/ 1145698 w 1145698"/>
              <a:gd name="connsiteY2" fmla="*/ 572849 h 1145698"/>
              <a:gd name="connsiteX3" fmla="*/ 572849 w 1145698"/>
              <a:gd name="connsiteY3" fmla="*/ 1145698 h 1145698"/>
              <a:gd name="connsiteX4" fmla="*/ 0 w 1145698"/>
              <a:gd name="connsiteY4" fmla="*/ 572849 h 114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698" h="1145698">
                <a:moveTo>
                  <a:pt x="0" y="572849"/>
                </a:moveTo>
                <a:cubicBezTo>
                  <a:pt x="0" y="256473"/>
                  <a:pt x="256473" y="0"/>
                  <a:pt x="572849" y="0"/>
                </a:cubicBezTo>
                <a:cubicBezTo>
                  <a:pt x="889225" y="0"/>
                  <a:pt x="1145698" y="256473"/>
                  <a:pt x="1145698" y="572849"/>
                </a:cubicBezTo>
                <a:cubicBezTo>
                  <a:pt x="1145698" y="889225"/>
                  <a:pt x="889225" y="1145698"/>
                  <a:pt x="572849" y="1145698"/>
                </a:cubicBezTo>
                <a:cubicBezTo>
                  <a:pt x="256473" y="1145698"/>
                  <a:pt x="0" y="889225"/>
                  <a:pt x="0" y="572849"/>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1754" tIns="181754" rIns="181754" bIns="181754" numCol="1" spcCol="1270" anchor="t" anchorCtr="0">
            <a:noAutofit/>
          </a:bodyPr>
          <a:lstStyle/>
          <a:p>
            <a:pPr marL="0" lvl="0" indent="0" algn="ctr" defTabSz="488950">
              <a:lnSpc>
                <a:spcPct val="90000"/>
              </a:lnSpc>
              <a:spcBef>
                <a:spcPct val="0"/>
              </a:spcBef>
              <a:spcAft>
                <a:spcPct val="35000"/>
              </a:spcAft>
              <a:buNone/>
            </a:pPr>
            <a:r>
              <a:rPr lang="en-US" sz="1100" err="1"/>
              <a:t>M</a:t>
            </a:r>
            <a:r>
              <a:rPr lang="en-US" sz="1100" kern="1200" err="1"/>
              <a:t>anuf</a:t>
            </a:r>
            <a:endParaRPr lang="en-US" sz="1100" kern="1200"/>
          </a:p>
        </p:txBody>
      </p:sp>
      <p:sp>
        <p:nvSpPr>
          <p:cNvPr id="55" name="Freeform: Shape 54">
            <a:extLst>
              <a:ext uri="{FF2B5EF4-FFF2-40B4-BE49-F238E27FC236}">
                <a16:creationId xmlns:a16="http://schemas.microsoft.com/office/drawing/2014/main" id="{823DCAD5-0CA9-13D2-0C0E-FBA135E92BE0}"/>
              </a:ext>
            </a:extLst>
          </p:cNvPr>
          <p:cNvSpPr/>
          <p:nvPr/>
        </p:nvSpPr>
        <p:spPr>
          <a:xfrm rot="2160000">
            <a:off x="2787491" y="2559645"/>
            <a:ext cx="304331" cy="386673"/>
          </a:xfrm>
          <a:custGeom>
            <a:avLst/>
            <a:gdLst>
              <a:gd name="connsiteX0" fmla="*/ 0 w 304331"/>
              <a:gd name="connsiteY0" fmla="*/ 77335 h 386673"/>
              <a:gd name="connsiteX1" fmla="*/ 152166 w 304331"/>
              <a:gd name="connsiteY1" fmla="*/ 77335 h 386673"/>
              <a:gd name="connsiteX2" fmla="*/ 152166 w 304331"/>
              <a:gd name="connsiteY2" fmla="*/ 0 h 386673"/>
              <a:gd name="connsiteX3" fmla="*/ 304331 w 304331"/>
              <a:gd name="connsiteY3" fmla="*/ 193337 h 386673"/>
              <a:gd name="connsiteX4" fmla="*/ 152166 w 304331"/>
              <a:gd name="connsiteY4" fmla="*/ 386673 h 386673"/>
              <a:gd name="connsiteX5" fmla="*/ 152166 w 304331"/>
              <a:gd name="connsiteY5" fmla="*/ 309338 h 386673"/>
              <a:gd name="connsiteX6" fmla="*/ 0 w 304331"/>
              <a:gd name="connsiteY6" fmla="*/ 309338 h 386673"/>
              <a:gd name="connsiteX7" fmla="*/ 0 w 304331"/>
              <a:gd name="connsiteY7" fmla="*/ 77335 h 3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31" h="386673">
                <a:moveTo>
                  <a:pt x="0" y="77335"/>
                </a:moveTo>
                <a:lnTo>
                  <a:pt x="152166" y="77335"/>
                </a:lnTo>
                <a:lnTo>
                  <a:pt x="152166" y="0"/>
                </a:lnTo>
                <a:lnTo>
                  <a:pt x="304331" y="193337"/>
                </a:lnTo>
                <a:lnTo>
                  <a:pt x="152166" y="386673"/>
                </a:lnTo>
                <a:lnTo>
                  <a:pt x="152166" y="309338"/>
                </a:lnTo>
                <a:lnTo>
                  <a:pt x="0" y="309338"/>
                </a:lnTo>
                <a:lnTo>
                  <a:pt x="0" y="77335"/>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77334" rIns="91298" bIns="77335"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57" name="Freeform: Shape 56">
            <a:extLst>
              <a:ext uri="{FF2B5EF4-FFF2-40B4-BE49-F238E27FC236}">
                <a16:creationId xmlns:a16="http://schemas.microsoft.com/office/drawing/2014/main" id="{ABF3DCA3-0A48-076D-7DAE-516431FA3578}"/>
              </a:ext>
            </a:extLst>
          </p:cNvPr>
          <p:cNvSpPr/>
          <p:nvPr/>
        </p:nvSpPr>
        <p:spPr>
          <a:xfrm rot="17280000">
            <a:off x="3227098" y="3879848"/>
            <a:ext cx="304332" cy="386674"/>
          </a:xfrm>
          <a:custGeom>
            <a:avLst/>
            <a:gdLst>
              <a:gd name="connsiteX0" fmla="*/ 0 w 304331"/>
              <a:gd name="connsiteY0" fmla="*/ 77335 h 386673"/>
              <a:gd name="connsiteX1" fmla="*/ 152166 w 304331"/>
              <a:gd name="connsiteY1" fmla="*/ 77335 h 386673"/>
              <a:gd name="connsiteX2" fmla="*/ 152166 w 304331"/>
              <a:gd name="connsiteY2" fmla="*/ 0 h 386673"/>
              <a:gd name="connsiteX3" fmla="*/ 304331 w 304331"/>
              <a:gd name="connsiteY3" fmla="*/ 193337 h 386673"/>
              <a:gd name="connsiteX4" fmla="*/ 152166 w 304331"/>
              <a:gd name="connsiteY4" fmla="*/ 386673 h 386673"/>
              <a:gd name="connsiteX5" fmla="*/ 152166 w 304331"/>
              <a:gd name="connsiteY5" fmla="*/ 309338 h 386673"/>
              <a:gd name="connsiteX6" fmla="*/ 0 w 304331"/>
              <a:gd name="connsiteY6" fmla="*/ 309338 h 386673"/>
              <a:gd name="connsiteX7" fmla="*/ 0 w 304331"/>
              <a:gd name="connsiteY7" fmla="*/ 77335 h 3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31" h="386673">
                <a:moveTo>
                  <a:pt x="304331" y="309338"/>
                </a:moveTo>
                <a:lnTo>
                  <a:pt x="152165" y="309338"/>
                </a:lnTo>
                <a:lnTo>
                  <a:pt x="152165" y="386673"/>
                </a:lnTo>
                <a:lnTo>
                  <a:pt x="0" y="193336"/>
                </a:lnTo>
                <a:lnTo>
                  <a:pt x="152165" y="0"/>
                </a:lnTo>
                <a:lnTo>
                  <a:pt x="152165" y="77335"/>
                </a:lnTo>
                <a:lnTo>
                  <a:pt x="304331" y="77335"/>
                </a:lnTo>
                <a:lnTo>
                  <a:pt x="304331" y="309338"/>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91298" tIns="77335" rIns="1" bIns="77335"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59" name="Freeform: Shape 58">
            <a:extLst>
              <a:ext uri="{FF2B5EF4-FFF2-40B4-BE49-F238E27FC236}">
                <a16:creationId xmlns:a16="http://schemas.microsoft.com/office/drawing/2014/main" id="{1002E9FF-868C-660E-FF30-D2A361188C3E}"/>
              </a:ext>
            </a:extLst>
          </p:cNvPr>
          <p:cNvSpPr/>
          <p:nvPr/>
        </p:nvSpPr>
        <p:spPr>
          <a:xfrm>
            <a:off x="2107355" y="4705905"/>
            <a:ext cx="304332" cy="386674"/>
          </a:xfrm>
          <a:custGeom>
            <a:avLst/>
            <a:gdLst>
              <a:gd name="connsiteX0" fmla="*/ 0 w 304331"/>
              <a:gd name="connsiteY0" fmla="*/ 77335 h 386673"/>
              <a:gd name="connsiteX1" fmla="*/ 152166 w 304331"/>
              <a:gd name="connsiteY1" fmla="*/ 77335 h 386673"/>
              <a:gd name="connsiteX2" fmla="*/ 152166 w 304331"/>
              <a:gd name="connsiteY2" fmla="*/ 0 h 386673"/>
              <a:gd name="connsiteX3" fmla="*/ 304331 w 304331"/>
              <a:gd name="connsiteY3" fmla="*/ 193337 h 386673"/>
              <a:gd name="connsiteX4" fmla="*/ 152166 w 304331"/>
              <a:gd name="connsiteY4" fmla="*/ 386673 h 386673"/>
              <a:gd name="connsiteX5" fmla="*/ 152166 w 304331"/>
              <a:gd name="connsiteY5" fmla="*/ 309338 h 386673"/>
              <a:gd name="connsiteX6" fmla="*/ 0 w 304331"/>
              <a:gd name="connsiteY6" fmla="*/ 309338 h 386673"/>
              <a:gd name="connsiteX7" fmla="*/ 0 w 304331"/>
              <a:gd name="connsiteY7" fmla="*/ 77335 h 3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31" h="386673">
                <a:moveTo>
                  <a:pt x="304331" y="309338"/>
                </a:moveTo>
                <a:lnTo>
                  <a:pt x="152165" y="309338"/>
                </a:lnTo>
                <a:lnTo>
                  <a:pt x="152165" y="386673"/>
                </a:lnTo>
                <a:lnTo>
                  <a:pt x="0" y="193336"/>
                </a:lnTo>
                <a:lnTo>
                  <a:pt x="152165" y="0"/>
                </a:lnTo>
                <a:lnTo>
                  <a:pt x="152165" y="77335"/>
                </a:lnTo>
                <a:lnTo>
                  <a:pt x="304331" y="77335"/>
                </a:lnTo>
                <a:lnTo>
                  <a:pt x="304331" y="309338"/>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91299" tIns="77336" rIns="1" bIns="77335"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60" name="Freeform: Shape 59">
            <a:extLst>
              <a:ext uri="{FF2B5EF4-FFF2-40B4-BE49-F238E27FC236}">
                <a16:creationId xmlns:a16="http://schemas.microsoft.com/office/drawing/2014/main" id="{1AD2BDA3-2726-639C-12C7-E0B0A6A10732}"/>
              </a:ext>
            </a:extLst>
          </p:cNvPr>
          <p:cNvSpPr/>
          <p:nvPr/>
        </p:nvSpPr>
        <p:spPr>
          <a:xfrm>
            <a:off x="818104" y="4326393"/>
            <a:ext cx="1145698" cy="1145698"/>
          </a:xfrm>
          <a:custGeom>
            <a:avLst/>
            <a:gdLst>
              <a:gd name="connsiteX0" fmla="*/ 0 w 1145698"/>
              <a:gd name="connsiteY0" fmla="*/ 572849 h 1145698"/>
              <a:gd name="connsiteX1" fmla="*/ 572849 w 1145698"/>
              <a:gd name="connsiteY1" fmla="*/ 0 h 1145698"/>
              <a:gd name="connsiteX2" fmla="*/ 1145698 w 1145698"/>
              <a:gd name="connsiteY2" fmla="*/ 572849 h 1145698"/>
              <a:gd name="connsiteX3" fmla="*/ 572849 w 1145698"/>
              <a:gd name="connsiteY3" fmla="*/ 1145698 h 1145698"/>
              <a:gd name="connsiteX4" fmla="*/ 0 w 1145698"/>
              <a:gd name="connsiteY4" fmla="*/ 572849 h 114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698" h="1145698">
                <a:moveTo>
                  <a:pt x="0" y="572849"/>
                </a:moveTo>
                <a:cubicBezTo>
                  <a:pt x="0" y="256473"/>
                  <a:pt x="256473" y="0"/>
                  <a:pt x="572849" y="0"/>
                </a:cubicBezTo>
                <a:cubicBezTo>
                  <a:pt x="889225" y="0"/>
                  <a:pt x="1145698" y="256473"/>
                  <a:pt x="1145698" y="572849"/>
                </a:cubicBezTo>
                <a:cubicBezTo>
                  <a:pt x="1145698" y="889225"/>
                  <a:pt x="889225" y="1145698"/>
                  <a:pt x="572849" y="1145698"/>
                </a:cubicBezTo>
                <a:cubicBezTo>
                  <a:pt x="256473" y="1145698"/>
                  <a:pt x="0" y="889225"/>
                  <a:pt x="0" y="572849"/>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1754" tIns="181754" rIns="181754" bIns="181754" numCol="1" spcCol="1270" anchor="t" anchorCtr="0">
            <a:noAutofit/>
          </a:bodyPr>
          <a:lstStyle/>
          <a:p>
            <a:pPr marL="0" lvl="0" indent="0" algn="ctr" defTabSz="488950">
              <a:lnSpc>
                <a:spcPct val="90000"/>
              </a:lnSpc>
              <a:spcBef>
                <a:spcPct val="0"/>
              </a:spcBef>
              <a:spcAft>
                <a:spcPct val="35000"/>
              </a:spcAft>
              <a:buNone/>
            </a:pPr>
            <a:r>
              <a:rPr lang="en-US" sz="1100" kern="1200"/>
              <a:t>End of life</a:t>
            </a:r>
          </a:p>
        </p:txBody>
      </p:sp>
      <p:sp>
        <p:nvSpPr>
          <p:cNvPr id="61" name="Freeform: Shape 60">
            <a:extLst>
              <a:ext uri="{FF2B5EF4-FFF2-40B4-BE49-F238E27FC236}">
                <a16:creationId xmlns:a16="http://schemas.microsoft.com/office/drawing/2014/main" id="{07B856D2-4F3B-CCAC-D554-59E95657F262}"/>
              </a:ext>
            </a:extLst>
          </p:cNvPr>
          <p:cNvSpPr/>
          <p:nvPr/>
        </p:nvSpPr>
        <p:spPr>
          <a:xfrm rot="4320000">
            <a:off x="975709" y="3896232"/>
            <a:ext cx="304332" cy="386673"/>
          </a:xfrm>
          <a:custGeom>
            <a:avLst/>
            <a:gdLst>
              <a:gd name="connsiteX0" fmla="*/ 0 w 304331"/>
              <a:gd name="connsiteY0" fmla="*/ 77335 h 386673"/>
              <a:gd name="connsiteX1" fmla="*/ 152166 w 304331"/>
              <a:gd name="connsiteY1" fmla="*/ 77335 h 386673"/>
              <a:gd name="connsiteX2" fmla="*/ 152166 w 304331"/>
              <a:gd name="connsiteY2" fmla="*/ 0 h 386673"/>
              <a:gd name="connsiteX3" fmla="*/ 304331 w 304331"/>
              <a:gd name="connsiteY3" fmla="*/ 193337 h 386673"/>
              <a:gd name="connsiteX4" fmla="*/ 152166 w 304331"/>
              <a:gd name="connsiteY4" fmla="*/ 386673 h 386673"/>
              <a:gd name="connsiteX5" fmla="*/ 152166 w 304331"/>
              <a:gd name="connsiteY5" fmla="*/ 309338 h 386673"/>
              <a:gd name="connsiteX6" fmla="*/ 0 w 304331"/>
              <a:gd name="connsiteY6" fmla="*/ 309338 h 386673"/>
              <a:gd name="connsiteX7" fmla="*/ 0 w 304331"/>
              <a:gd name="connsiteY7" fmla="*/ 77335 h 3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31" h="386673">
                <a:moveTo>
                  <a:pt x="304331" y="309338"/>
                </a:moveTo>
                <a:lnTo>
                  <a:pt x="152165" y="309338"/>
                </a:lnTo>
                <a:lnTo>
                  <a:pt x="152165" y="386673"/>
                </a:lnTo>
                <a:lnTo>
                  <a:pt x="0" y="193336"/>
                </a:lnTo>
                <a:lnTo>
                  <a:pt x="152165" y="0"/>
                </a:lnTo>
                <a:lnTo>
                  <a:pt x="152165" y="77335"/>
                </a:lnTo>
                <a:lnTo>
                  <a:pt x="304331" y="77335"/>
                </a:lnTo>
                <a:lnTo>
                  <a:pt x="304331" y="309338"/>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91299" tIns="77335" rIns="0" bIns="77334" numCol="1" spcCol="1270" anchor="ctr" anchorCtr="0">
            <a:noAutofit/>
          </a:bodyPr>
          <a:lstStyle/>
          <a:p>
            <a:pPr marL="0" lvl="0" indent="0" algn="ctr" defTabSz="400050">
              <a:lnSpc>
                <a:spcPct val="90000"/>
              </a:lnSpc>
              <a:spcBef>
                <a:spcPct val="0"/>
              </a:spcBef>
              <a:spcAft>
                <a:spcPct val="35000"/>
              </a:spcAft>
              <a:buNone/>
            </a:pPr>
            <a:endParaRPr lang="en-US" sz="900" kern="1200"/>
          </a:p>
        </p:txBody>
      </p:sp>
      <p:sp>
        <p:nvSpPr>
          <p:cNvPr id="62" name="Freeform: Shape 61">
            <a:extLst>
              <a:ext uri="{FF2B5EF4-FFF2-40B4-BE49-F238E27FC236}">
                <a16:creationId xmlns:a16="http://schemas.microsoft.com/office/drawing/2014/main" id="{8FA273D8-747C-7498-8D6B-8F90CC599F66}"/>
              </a:ext>
            </a:extLst>
          </p:cNvPr>
          <p:cNvSpPr/>
          <p:nvPr/>
        </p:nvSpPr>
        <p:spPr>
          <a:xfrm>
            <a:off x="262373" y="2677517"/>
            <a:ext cx="1145698" cy="1145698"/>
          </a:xfrm>
          <a:custGeom>
            <a:avLst/>
            <a:gdLst>
              <a:gd name="connsiteX0" fmla="*/ 0 w 1145698"/>
              <a:gd name="connsiteY0" fmla="*/ 572849 h 1145698"/>
              <a:gd name="connsiteX1" fmla="*/ 572849 w 1145698"/>
              <a:gd name="connsiteY1" fmla="*/ 0 h 1145698"/>
              <a:gd name="connsiteX2" fmla="*/ 1145698 w 1145698"/>
              <a:gd name="connsiteY2" fmla="*/ 572849 h 1145698"/>
              <a:gd name="connsiteX3" fmla="*/ 572849 w 1145698"/>
              <a:gd name="connsiteY3" fmla="*/ 1145698 h 1145698"/>
              <a:gd name="connsiteX4" fmla="*/ 0 w 1145698"/>
              <a:gd name="connsiteY4" fmla="*/ 572849 h 114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698" h="1145698">
                <a:moveTo>
                  <a:pt x="0" y="572849"/>
                </a:moveTo>
                <a:cubicBezTo>
                  <a:pt x="0" y="256473"/>
                  <a:pt x="256473" y="0"/>
                  <a:pt x="572849" y="0"/>
                </a:cubicBezTo>
                <a:cubicBezTo>
                  <a:pt x="889225" y="0"/>
                  <a:pt x="1145698" y="256473"/>
                  <a:pt x="1145698" y="572849"/>
                </a:cubicBezTo>
                <a:cubicBezTo>
                  <a:pt x="1145698" y="889225"/>
                  <a:pt x="889225" y="1145698"/>
                  <a:pt x="572849" y="1145698"/>
                </a:cubicBezTo>
                <a:cubicBezTo>
                  <a:pt x="256473" y="1145698"/>
                  <a:pt x="0" y="889225"/>
                  <a:pt x="0" y="572849"/>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1754" tIns="181754" rIns="181754" bIns="181754" numCol="1" spcCol="1270" anchor="t" anchorCtr="0">
            <a:noAutofit/>
          </a:bodyPr>
          <a:lstStyle/>
          <a:p>
            <a:pPr marL="0" lvl="0" indent="0" algn="ctr" defTabSz="488950">
              <a:lnSpc>
                <a:spcPct val="90000"/>
              </a:lnSpc>
              <a:spcBef>
                <a:spcPct val="0"/>
              </a:spcBef>
              <a:spcAft>
                <a:spcPct val="35000"/>
              </a:spcAft>
              <a:buNone/>
            </a:pPr>
            <a:r>
              <a:rPr lang="en-US" sz="1100" kern="1200"/>
              <a:t>Raw material</a:t>
            </a:r>
          </a:p>
        </p:txBody>
      </p:sp>
      <p:sp>
        <p:nvSpPr>
          <p:cNvPr id="63" name="Freeform: Shape 62">
            <a:extLst>
              <a:ext uri="{FF2B5EF4-FFF2-40B4-BE49-F238E27FC236}">
                <a16:creationId xmlns:a16="http://schemas.microsoft.com/office/drawing/2014/main" id="{BA14866D-E796-3B38-2DC1-549A97472B34}"/>
              </a:ext>
            </a:extLst>
          </p:cNvPr>
          <p:cNvSpPr/>
          <p:nvPr/>
        </p:nvSpPr>
        <p:spPr>
          <a:xfrm rot="19440000">
            <a:off x="1396056" y="2569770"/>
            <a:ext cx="304331" cy="386673"/>
          </a:xfrm>
          <a:custGeom>
            <a:avLst/>
            <a:gdLst>
              <a:gd name="connsiteX0" fmla="*/ 0 w 304331"/>
              <a:gd name="connsiteY0" fmla="*/ 77335 h 386673"/>
              <a:gd name="connsiteX1" fmla="*/ 152166 w 304331"/>
              <a:gd name="connsiteY1" fmla="*/ 77335 h 386673"/>
              <a:gd name="connsiteX2" fmla="*/ 152166 w 304331"/>
              <a:gd name="connsiteY2" fmla="*/ 0 h 386673"/>
              <a:gd name="connsiteX3" fmla="*/ 304331 w 304331"/>
              <a:gd name="connsiteY3" fmla="*/ 193337 h 386673"/>
              <a:gd name="connsiteX4" fmla="*/ 152166 w 304331"/>
              <a:gd name="connsiteY4" fmla="*/ 386673 h 386673"/>
              <a:gd name="connsiteX5" fmla="*/ 152166 w 304331"/>
              <a:gd name="connsiteY5" fmla="*/ 309338 h 386673"/>
              <a:gd name="connsiteX6" fmla="*/ 0 w 304331"/>
              <a:gd name="connsiteY6" fmla="*/ 309338 h 386673"/>
              <a:gd name="connsiteX7" fmla="*/ 0 w 304331"/>
              <a:gd name="connsiteY7" fmla="*/ 77335 h 3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31" h="386673">
                <a:moveTo>
                  <a:pt x="0" y="77335"/>
                </a:moveTo>
                <a:lnTo>
                  <a:pt x="152166" y="77335"/>
                </a:lnTo>
                <a:lnTo>
                  <a:pt x="152166" y="0"/>
                </a:lnTo>
                <a:lnTo>
                  <a:pt x="304331" y="193337"/>
                </a:lnTo>
                <a:lnTo>
                  <a:pt x="152166" y="386673"/>
                </a:lnTo>
                <a:lnTo>
                  <a:pt x="152166" y="309338"/>
                </a:lnTo>
                <a:lnTo>
                  <a:pt x="0" y="309338"/>
                </a:lnTo>
                <a:lnTo>
                  <a:pt x="0" y="77335"/>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77334" rIns="91299" bIns="77335" numCol="1" spcCol="1270" anchor="ctr" anchorCtr="0">
            <a:noAutofit/>
          </a:bodyPr>
          <a:lstStyle/>
          <a:p>
            <a:pPr marL="0" lvl="0" indent="0" algn="ctr" defTabSz="400050">
              <a:lnSpc>
                <a:spcPct val="90000"/>
              </a:lnSpc>
              <a:spcBef>
                <a:spcPct val="0"/>
              </a:spcBef>
              <a:spcAft>
                <a:spcPct val="35000"/>
              </a:spcAft>
              <a:buNone/>
            </a:pPr>
            <a:endParaRPr lang="en-US" sz="900" kern="1200"/>
          </a:p>
        </p:txBody>
      </p:sp>
      <p:pic>
        <p:nvPicPr>
          <p:cNvPr id="9" name="Graphic 8">
            <a:extLst>
              <a:ext uri="{FF2B5EF4-FFF2-40B4-BE49-F238E27FC236}">
                <a16:creationId xmlns:a16="http://schemas.microsoft.com/office/drawing/2014/main" id="{1196EA55-1106-8996-3B21-C468B37721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009" y="3218405"/>
            <a:ext cx="243151" cy="480124"/>
          </a:xfrm>
          <a:prstGeom prst="rect">
            <a:avLst/>
          </a:prstGeom>
        </p:spPr>
      </p:pic>
      <p:pic>
        <p:nvPicPr>
          <p:cNvPr id="10" name="Graphic 9">
            <a:extLst>
              <a:ext uri="{FF2B5EF4-FFF2-40B4-BE49-F238E27FC236}">
                <a16:creationId xmlns:a16="http://schemas.microsoft.com/office/drawing/2014/main" id="{15886D8E-8943-2A89-6AE6-25DCC5499D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7990" y="2081802"/>
            <a:ext cx="641769" cy="584838"/>
          </a:xfrm>
          <a:prstGeom prst="rect">
            <a:avLst/>
          </a:prstGeom>
        </p:spPr>
      </p:pic>
      <p:grpSp>
        <p:nvGrpSpPr>
          <p:cNvPr id="5" name="Group 4">
            <a:extLst>
              <a:ext uri="{FF2B5EF4-FFF2-40B4-BE49-F238E27FC236}">
                <a16:creationId xmlns:a16="http://schemas.microsoft.com/office/drawing/2014/main" id="{0FC3EEAE-5C83-453A-1A68-BDD04A65B108}"/>
              </a:ext>
            </a:extLst>
          </p:cNvPr>
          <p:cNvGrpSpPr/>
          <p:nvPr/>
        </p:nvGrpSpPr>
        <p:grpSpPr>
          <a:xfrm>
            <a:off x="2526898" y="4326393"/>
            <a:ext cx="1145698" cy="1145698"/>
            <a:chOff x="3048384" y="2690663"/>
            <a:chExt cx="1145698" cy="1145698"/>
          </a:xfrm>
        </p:grpSpPr>
        <p:sp>
          <p:nvSpPr>
            <p:cNvPr id="56" name="Freeform: Shape 55">
              <a:extLst>
                <a:ext uri="{FF2B5EF4-FFF2-40B4-BE49-F238E27FC236}">
                  <a16:creationId xmlns:a16="http://schemas.microsoft.com/office/drawing/2014/main" id="{16EFEC31-A3EC-7152-BC3A-8DB143188F7E}"/>
                </a:ext>
              </a:extLst>
            </p:cNvPr>
            <p:cNvSpPr/>
            <p:nvPr/>
          </p:nvSpPr>
          <p:spPr>
            <a:xfrm>
              <a:off x="3048384" y="2690663"/>
              <a:ext cx="1145698" cy="1145698"/>
            </a:xfrm>
            <a:custGeom>
              <a:avLst/>
              <a:gdLst>
                <a:gd name="connsiteX0" fmla="*/ 0 w 1145698"/>
                <a:gd name="connsiteY0" fmla="*/ 572849 h 1145698"/>
                <a:gd name="connsiteX1" fmla="*/ 572849 w 1145698"/>
                <a:gd name="connsiteY1" fmla="*/ 0 h 1145698"/>
                <a:gd name="connsiteX2" fmla="*/ 1145698 w 1145698"/>
                <a:gd name="connsiteY2" fmla="*/ 572849 h 1145698"/>
                <a:gd name="connsiteX3" fmla="*/ 572849 w 1145698"/>
                <a:gd name="connsiteY3" fmla="*/ 1145698 h 1145698"/>
                <a:gd name="connsiteX4" fmla="*/ 0 w 1145698"/>
                <a:gd name="connsiteY4" fmla="*/ 572849 h 114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698" h="1145698">
                  <a:moveTo>
                    <a:pt x="0" y="572849"/>
                  </a:moveTo>
                  <a:cubicBezTo>
                    <a:pt x="0" y="256473"/>
                    <a:pt x="256473" y="0"/>
                    <a:pt x="572849" y="0"/>
                  </a:cubicBezTo>
                  <a:cubicBezTo>
                    <a:pt x="889225" y="0"/>
                    <a:pt x="1145698" y="256473"/>
                    <a:pt x="1145698" y="572849"/>
                  </a:cubicBezTo>
                  <a:cubicBezTo>
                    <a:pt x="1145698" y="889225"/>
                    <a:pt x="889225" y="1145698"/>
                    <a:pt x="572849" y="1145698"/>
                  </a:cubicBezTo>
                  <a:cubicBezTo>
                    <a:pt x="256473" y="1145698"/>
                    <a:pt x="0" y="889225"/>
                    <a:pt x="0" y="572849"/>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1754" tIns="181754" rIns="181754" bIns="181754" numCol="1" spcCol="1270" anchor="t" anchorCtr="0">
              <a:noAutofit/>
            </a:bodyPr>
            <a:lstStyle/>
            <a:p>
              <a:pPr marL="0" lvl="0" indent="0" algn="ctr" defTabSz="488950">
                <a:lnSpc>
                  <a:spcPct val="90000"/>
                </a:lnSpc>
                <a:spcBef>
                  <a:spcPct val="0"/>
                </a:spcBef>
                <a:spcAft>
                  <a:spcPct val="35000"/>
                </a:spcAft>
                <a:buNone/>
              </a:pPr>
              <a:r>
                <a:rPr lang="en-US" sz="1100" kern="1200" dirty="0"/>
                <a:t>Transport and Distribution</a:t>
              </a:r>
            </a:p>
          </p:txBody>
        </p:sp>
        <p:pic>
          <p:nvPicPr>
            <p:cNvPr id="11" name="Graphic 10">
              <a:extLst>
                <a:ext uri="{FF2B5EF4-FFF2-40B4-BE49-F238E27FC236}">
                  <a16:creationId xmlns:a16="http://schemas.microsoft.com/office/drawing/2014/main" id="{0E1DAAC3-8C6F-0330-F436-C38152CDE2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68815" y="3373830"/>
              <a:ext cx="562490" cy="324689"/>
            </a:xfrm>
            <a:prstGeom prst="rect">
              <a:avLst/>
            </a:prstGeom>
          </p:spPr>
        </p:pic>
      </p:grpSp>
      <p:grpSp>
        <p:nvGrpSpPr>
          <p:cNvPr id="12" name="Group 19">
            <a:extLst>
              <a:ext uri="{FF2B5EF4-FFF2-40B4-BE49-F238E27FC236}">
                <a16:creationId xmlns:a16="http://schemas.microsoft.com/office/drawing/2014/main" id="{143F3793-C6DC-0EC8-2BB4-169394574844}"/>
              </a:ext>
            </a:extLst>
          </p:cNvPr>
          <p:cNvGrpSpPr>
            <a:grpSpLocks noChangeAspect="1"/>
          </p:cNvGrpSpPr>
          <p:nvPr/>
        </p:nvGrpSpPr>
        <p:grpSpPr bwMode="auto">
          <a:xfrm>
            <a:off x="1200386" y="4801606"/>
            <a:ext cx="381183" cy="398000"/>
            <a:chOff x="1380" y="439"/>
            <a:chExt cx="408" cy="426"/>
          </a:xfrm>
          <a:solidFill>
            <a:schemeClr val="bg1"/>
          </a:solidFill>
        </p:grpSpPr>
        <p:sp>
          <p:nvSpPr>
            <p:cNvPr id="13" name="Freeform 20">
              <a:extLst>
                <a:ext uri="{FF2B5EF4-FFF2-40B4-BE49-F238E27FC236}">
                  <a16:creationId xmlns:a16="http://schemas.microsoft.com/office/drawing/2014/main" id="{7E52645B-D156-4E4F-2DB1-948F8F246EF1}"/>
                </a:ext>
              </a:extLst>
            </p:cNvPr>
            <p:cNvSpPr>
              <a:spLocks noEditPoints="1"/>
            </p:cNvSpPr>
            <p:nvPr/>
          </p:nvSpPr>
          <p:spPr bwMode="auto">
            <a:xfrm>
              <a:off x="1425" y="492"/>
              <a:ext cx="301" cy="373"/>
            </a:xfrm>
            <a:custGeom>
              <a:avLst/>
              <a:gdLst>
                <a:gd name="T0" fmla="*/ 198 w 204"/>
                <a:gd name="T1" fmla="*/ 252 h 252"/>
                <a:gd name="T2" fmla="*/ 6 w 204"/>
                <a:gd name="T3" fmla="*/ 252 h 252"/>
                <a:gd name="T4" fmla="*/ 0 w 204"/>
                <a:gd name="T5" fmla="*/ 246 h 252"/>
                <a:gd name="T6" fmla="*/ 0 w 204"/>
                <a:gd name="T7" fmla="*/ 6 h 252"/>
                <a:gd name="T8" fmla="*/ 6 w 204"/>
                <a:gd name="T9" fmla="*/ 0 h 252"/>
                <a:gd name="T10" fmla="*/ 198 w 204"/>
                <a:gd name="T11" fmla="*/ 0 h 252"/>
                <a:gd name="T12" fmla="*/ 204 w 204"/>
                <a:gd name="T13" fmla="*/ 6 h 252"/>
                <a:gd name="T14" fmla="*/ 204 w 204"/>
                <a:gd name="T15" fmla="*/ 246 h 252"/>
                <a:gd name="T16" fmla="*/ 198 w 204"/>
                <a:gd name="T17" fmla="*/ 252 h 252"/>
                <a:gd name="T18" fmla="*/ 12 w 204"/>
                <a:gd name="T19" fmla="*/ 240 h 252"/>
                <a:gd name="T20" fmla="*/ 192 w 204"/>
                <a:gd name="T21" fmla="*/ 240 h 252"/>
                <a:gd name="T22" fmla="*/ 192 w 204"/>
                <a:gd name="T23" fmla="*/ 12 h 252"/>
                <a:gd name="T24" fmla="*/ 12 w 204"/>
                <a:gd name="T25" fmla="*/ 12 h 252"/>
                <a:gd name="T26" fmla="*/ 12 w 204"/>
                <a:gd name="T27" fmla="*/ 24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252">
                  <a:moveTo>
                    <a:pt x="198" y="252"/>
                  </a:moveTo>
                  <a:cubicBezTo>
                    <a:pt x="6" y="252"/>
                    <a:pt x="6" y="252"/>
                    <a:pt x="6" y="252"/>
                  </a:cubicBezTo>
                  <a:cubicBezTo>
                    <a:pt x="3" y="252"/>
                    <a:pt x="0" y="250"/>
                    <a:pt x="0" y="246"/>
                  </a:cubicBezTo>
                  <a:cubicBezTo>
                    <a:pt x="0" y="6"/>
                    <a:pt x="0" y="6"/>
                    <a:pt x="0" y="6"/>
                  </a:cubicBezTo>
                  <a:cubicBezTo>
                    <a:pt x="0" y="3"/>
                    <a:pt x="3" y="0"/>
                    <a:pt x="6" y="0"/>
                  </a:cubicBezTo>
                  <a:cubicBezTo>
                    <a:pt x="198" y="0"/>
                    <a:pt x="198" y="0"/>
                    <a:pt x="198" y="0"/>
                  </a:cubicBezTo>
                  <a:cubicBezTo>
                    <a:pt x="202" y="0"/>
                    <a:pt x="204" y="3"/>
                    <a:pt x="204" y="6"/>
                  </a:cubicBezTo>
                  <a:cubicBezTo>
                    <a:pt x="204" y="246"/>
                    <a:pt x="204" y="246"/>
                    <a:pt x="204" y="246"/>
                  </a:cubicBezTo>
                  <a:cubicBezTo>
                    <a:pt x="204" y="250"/>
                    <a:pt x="202" y="252"/>
                    <a:pt x="198" y="252"/>
                  </a:cubicBezTo>
                  <a:close/>
                  <a:moveTo>
                    <a:pt x="12" y="240"/>
                  </a:moveTo>
                  <a:cubicBezTo>
                    <a:pt x="192" y="240"/>
                    <a:pt x="192" y="240"/>
                    <a:pt x="192" y="240"/>
                  </a:cubicBezTo>
                  <a:cubicBezTo>
                    <a:pt x="192" y="12"/>
                    <a:pt x="192" y="12"/>
                    <a:pt x="192" y="12"/>
                  </a:cubicBezTo>
                  <a:cubicBezTo>
                    <a:pt x="12" y="12"/>
                    <a:pt x="12" y="12"/>
                    <a:pt x="12" y="12"/>
                  </a:cubicBezTo>
                  <a:lnTo>
                    <a:pt x="12"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 name="Freeform 21">
              <a:extLst>
                <a:ext uri="{FF2B5EF4-FFF2-40B4-BE49-F238E27FC236}">
                  <a16:creationId xmlns:a16="http://schemas.microsoft.com/office/drawing/2014/main" id="{22EAE6FA-1D6C-86A2-660D-587E9F89C236}"/>
                </a:ext>
              </a:extLst>
            </p:cNvPr>
            <p:cNvSpPr>
              <a:spLocks noEditPoints="1"/>
            </p:cNvSpPr>
            <p:nvPr/>
          </p:nvSpPr>
          <p:spPr bwMode="auto">
            <a:xfrm>
              <a:off x="1495" y="439"/>
              <a:ext cx="160" cy="71"/>
            </a:xfrm>
            <a:custGeom>
              <a:avLst/>
              <a:gdLst>
                <a:gd name="T0" fmla="*/ 102 w 108"/>
                <a:gd name="T1" fmla="*/ 48 h 48"/>
                <a:gd name="T2" fmla="*/ 6 w 108"/>
                <a:gd name="T3" fmla="*/ 48 h 48"/>
                <a:gd name="T4" fmla="*/ 0 w 108"/>
                <a:gd name="T5" fmla="*/ 42 h 48"/>
                <a:gd name="T6" fmla="*/ 0 w 108"/>
                <a:gd name="T7" fmla="*/ 6 h 48"/>
                <a:gd name="T8" fmla="*/ 6 w 108"/>
                <a:gd name="T9" fmla="*/ 0 h 48"/>
                <a:gd name="T10" fmla="*/ 102 w 108"/>
                <a:gd name="T11" fmla="*/ 0 h 48"/>
                <a:gd name="T12" fmla="*/ 108 w 108"/>
                <a:gd name="T13" fmla="*/ 6 h 48"/>
                <a:gd name="T14" fmla="*/ 108 w 108"/>
                <a:gd name="T15" fmla="*/ 42 h 48"/>
                <a:gd name="T16" fmla="*/ 102 w 108"/>
                <a:gd name="T17" fmla="*/ 48 h 48"/>
                <a:gd name="T18" fmla="*/ 12 w 108"/>
                <a:gd name="T19" fmla="*/ 36 h 48"/>
                <a:gd name="T20" fmla="*/ 96 w 108"/>
                <a:gd name="T21" fmla="*/ 36 h 48"/>
                <a:gd name="T22" fmla="*/ 96 w 108"/>
                <a:gd name="T23" fmla="*/ 12 h 48"/>
                <a:gd name="T24" fmla="*/ 12 w 108"/>
                <a:gd name="T25" fmla="*/ 12 h 48"/>
                <a:gd name="T26" fmla="*/ 12 w 10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48">
                  <a:moveTo>
                    <a:pt x="102" y="48"/>
                  </a:moveTo>
                  <a:cubicBezTo>
                    <a:pt x="6" y="48"/>
                    <a:pt x="6" y="48"/>
                    <a:pt x="6" y="48"/>
                  </a:cubicBezTo>
                  <a:cubicBezTo>
                    <a:pt x="3" y="48"/>
                    <a:pt x="0" y="46"/>
                    <a:pt x="0" y="42"/>
                  </a:cubicBezTo>
                  <a:cubicBezTo>
                    <a:pt x="0" y="6"/>
                    <a:pt x="0" y="6"/>
                    <a:pt x="0" y="6"/>
                  </a:cubicBezTo>
                  <a:cubicBezTo>
                    <a:pt x="0" y="3"/>
                    <a:pt x="3" y="0"/>
                    <a:pt x="6" y="0"/>
                  </a:cubicBezTo>
                  <a:cubicBezTo>
                    <a:pt x="102" y="0"/>
                    <a:pt x="102" y="0"/>
                    <a:pt x="102" y="0"/>
                  </a:cubicBezTo>
                  <a:cubicBezTo>
                    <a:pt x="106" y="0"/>
                    <a:pt x="108" y="3"/>
                    <a:pt x="108" y="6"/>
                  </a:cubicBezTo>
                  <a:cubicBezTo>
                    <a:pt x="108" y="42"/>
                    <a:pt x="108" y="42"/>
                    <a:pt x="108" y="42"/>
                  </a:cubicBezTo>
                  <a:cubicBezTo>
                    <a:pt x="108" y="46"/>
                    <a:pt x="106" y="48"/>
                    <a:pt x="102" y="48"/>
                  </a:cubicBezTo>
                  <a:close/>
                  <a:moveTo>
                    <a:pt x="12" y="36"/>
                  </a:moveTo>
                  <a:cubicBezTo>
                    <a:pt x="96" y="36"/>
                    <a:pt x="96" y="36"/>
                    <a:pt x="96" y="36"/>
                  </a:cubicBezTo>
                  <a:cubicBezTo>
                    <a:pt x="96" y="12"/>
                    <a:pt x="96" y="12"/>
                    <a:pt x="9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 name="Freeform 22">
              <a:extLst>
                <a:ext uri="{FF2B5EF4-FFF2-40B4-BE49-F238E27FC236}">
                  <a16:creationId xmlns:a16="http://schemas.microsoft.com/office/drawing/2014/main" id="{556078F2-1A82-67FE-1461-AD38C643B49C}"/>
                </a:ext>
              </a:extLst>
            </p:cNvPr>
            <p:cNvSpPr>
              <a:spLocks/>
            </p:cNvSpPr>
            <p:nvPr/>
          </p:nvSpPr>
          <p:spPr bwMode="auto">
            <a:xfrm>
              <a:off x="1380" y="492"/>
              <a:ext cx="408" cy="18"/>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10"/>
                    <a:pt x="0" y="6"/>
                  </a:cubicBezTo>
                  <a:cubicBezTo>
                    <a:pt x="0" y="3"/>
                    <a:pt x="3" y="0"/>
                    <a:pt x="6" y="0"/>
                  </a:cubicBezTo>
                  <a:cubicBezTo>
                    <a:pt x="270" y="0"/>
                    <a:pt x="270" y="0"/>
                    <a:pt x="270" y="0"/>
                  </a:cubicBezTo>
                  <a:cubicBezTo>
                    <a:pt x="274" y="0"/>
                    <a:pt x="276" y="3"/>
                    <a:pt x="276" y="6"/>
                  </a:cubicBezTo>
                  <a:cubicBezTo>
                    <a:pt x="276" y="10"/>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 name="Freeform 23">
              <a:extLst>
                <a:ext uri="{FF2B5EF4-FFF2-40B4-BE49-F238E27FC236}">
                  <a16:creationId xmlns:a16="http://schemas.microsoft.com/office/drawing/2014/main" id="{FDA8A995-174F-2AAD-29FD-152DE3421B47}"/>
                </a:ext>
              </a:extLst>
            </p:cNvPr>
            <p:cNvSpPr>
              <a:spLocks/>
            </p:cNvSpPr>
            <p:nvPr/>
          </p:nvSpPr>
          <p:spPr bwMode="auto">
            <a:xfrm>
              <a:off x="1495" y="554"/>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4"/>
                    <a:pt x="0" y="150"/>
                  </a:cubicBezTo>
                  <a:cubicBezTo>
                    <a:pt x="0" y="6"/>
                    <a:pt x="0" y="6"/>
                    <a:pt x="0" y="6"/>
                  </a:cubicBezTo>
                  <a:cubicBezTo>
                    <a:pt x="0" y="3"/>
                    <a:pt x="3" y="0"/>
                    <a:pt x="6" y="0"/>
                  </a:cubicBezTo>
                  <a:cubicBezTo>
                    <a:pt x="10" y="0"/>
                    <a:pt x="12" y="3"/>
                    <a:pt x="12" y="6"/>
                  </a:cubicBezTo>
                  <a:cubicBezTo>
                    <a:pt x="12" y="150"/>
                    <a:pt x="12" y="150"/>
                    <a:pt x="12" y="150"/>
                  </a:cubicBezTo>
                  <a:cubicBezTo>
                    <a:pt x="12" y="154"/>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 name="Freeform 24">
              <a:extLst>
                <a:ext uri="{FF2B5EF4-FFF2-40B4-BE49-F238E27FC236}">
                  <a16:creationId xmlns:a16="http://schemas.microsoft.com/office/drawing/2014/main" id="{C98D9293-7876-7391-FF8E-E415FA71F5A1}"/>
                </a:ext>
              </a:extLst>
            </p:cNvPr>
            <p:cNvSpPr>
              <a:spLocks/>
            </p:cNvSpPr>
            <p:nvPr/>
          </p:nvSpPr>
          <p:spPr bwMode="auto">
            <a:xfrm>
              <a:off x="1566" y="554"/>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4"/>
                    <a:pt x="0" y="150"/>
                  </a:cubicBezTo>
                  <a:cubicBezTo>
                    <a:pt x="0" y="6"/>
                    <a:pt x="0" y="6"/>
                    <a:pt x="0" y="6"/>
                  </a:cubicBezTo>
                  <a:cubicBezTo>
                    <a:pt x="0" y="3"/>
                    <a:pt x="3" y="0"/>
                    <a:pt x="6" y="0"/>
                  </a:cubicBezTo>
                  <a:cubicBezTo>
                    <a:pt x="10" y="0"/>
                    <a:pt x="12" y="3"/>
                    <a:pt x="12" y="6"/>
                  </a:cubicBezTo>
                  <a:cubicBezTo>
                    <a:pt x="12" y="150"/>
                    <a:pt x="12" y="150"/>
                    <a:pt x="12" y="150"/>
                  </a:cubicBezTo>
                  <a:cubicBezTo>
                    <a:pt x="12" y="154"/>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 name="Freeform 25">
              <a:extLst>
                <a:ext uri="{FF2B5EF4-FFF2-40B4-BE49-F238E27FC236}">
                  <a16:creationId xmlns:a16="http://schemas.microsoft.com/office/drawing/2014/main" id="{C8EC39DF-72A7-E2AC-18BF-840E6C7530A4}"/>
                </a:ext>
              </a:extLst>
            </p:cNvPr>
            <p:cNvSpPr>
              <a:spLocks/>
            </p:cNvSpPr>
            <p:nvPr/>
          </p:nvSpPr>
          <p:spPr bwMode="auto">
            <a:xfrm>
              <a:off x="1637" y="554"/>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4"/>
                    <a:pt x="0" y="150"/>
                  </a:cubicBezTo>
                  <a:cubicBezTo>
                    <a:pt x="0" y="6"/>
                    <a:pt x="0" y="6"/>
                    <a:pt x="0" y="6"/>
                  </a:cubicBezTo>
                  <a:cubicBezTo>
                    <a:pt x="0" y="3"/>
                    <a:pt x="3" y="0"/>
                    <a:pt x="6" y="0"/>
                  </a:cubicBezTo>
                  <a:cubicBezTo>
                    <a:pt x="10" y="0"/>
                    <a:pt x="12" y="3"/>
                    <a:pt x="12" y="6"/>
                  </a:cubicBezTo>
                  <a:cubicBezTo>
                    <a:pt x="12" y="150"/>
                    <a:pt x="12" y="150"/>
                    <a:pt x="12" y="150"/>
                  </a:cubicBezTo>
                  <a:cubicBezTo>
                    <a:pt x="12" y="154"/>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 name="Group 2">
            <a:extLst>
              <a:ext uri="{FF2B5EF4-FFF2-40B4-BE49-F238E27FC236}">
                <a16:creationId xmlns:a16="http://schemas.microsoft.com/office/drawing/2014/main" id="{D6F52FBF-F9E2-EE61-13E3-7599D6A12A10}"/>
              </a:ext>
            </a:extLst>
          </p:cNvPr>
          <p:cNvGrpSpPr/>
          <p:nvPr/>
        </p:nvGrpSpPr>
        <p:grpSpPr>
          <a:xfrm>
            <a:off x="3048693" y="2680346"/>
            <a:ext cx="1145698" cy="1145698"/>
            <a:chOff x="2538012" y="4326393"/>
            <a:chExt cx="1145698" cy="1145698"/>
          </a:xfrm>
        </p:grpSpPr>
        <p:sp>
          <p:nvSpPr>
            <p:cNvPr id="58" name="Freeform: Shape 57">
              <a:extLst>
                <a:ext uri="{FF2B5EF4-FFF2-40B4-BE49-F238E27FC236}">
                  <a16:creationId xmlns:a16="http://schemas.microsoft.com/office/drawing/2014/main" id="{B79C1FAD-B241-B8DE-F7C9-7CE24B5AC104}"/>
                </a:ext>
              </a:extLst>
            </p:cNvPr>
            <p:cNvSpPr/>
            <p:nvPr/>
          </p:nvSpPr>
          <p:spPr>
            <a:xfrm>
              <a:off x="2538012" y="4326393"/>
              <a:ext cx="1145698" cy="1145698"/>
            </a:xfrm>
            <a:custGeom>
              <a:avLst/>
              <a:gdLst>
                <a:gd name="connsiteX0" fmla="*/ 0 w 1145698"/>
                <a:gd name="connsiteY0" fmla="*/ 572849 h 1145698"/>
                <a:gd name="connsiteX1" fmla="*/ 572849 w 1145698"/>
                <a:gd name="connsiteY1" fmla="*/ 0 h 1145698"/>
                <a:gd name="connsiteX2" fmla="*/ 1145698 w 1145698"/>
                <a:gd name="connsiteY2" fmla="*/ 572849 h 1145698"/>
                <a:gd name="connsiteX3" fmla="*/ 572849 w 1145698"/>
                <a:gd name="connsiteY3" fmla="*/ 1145698 h 1145698"/>
                <a:gd name="connsiteX4" fmla="*/ 0 w 1145698"/>
                <a:gd name="connsiteY4" fmla="*/ 572849 h 114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698" h="1145698">
                  <a:moveTo>
                    <a:pt x="0" y="572849"/>
                  </a:moveTo>
                  <a:cubicBezTo>
                    <a:pt x="0" y="256473"/>
                    <a:pt x="256473" y="0"/>
                    <a:pt x="572849" y="0"/>
                  </a:cubicBezTo>
                  <a:cubicBezTo>
                    <a:pt x="889225" y="0"/>
                    <a:pt x="1145698" y="256473"/>
                    <a:pt x="1145698" y="572849"/>
                  </a:cubicBezTo>
                  <a:cubicBezTo>
                    <a:pt x="1145698" y="889225"/>
                    <a:pt x="889225" y="1145698"/>
                    <a:pt x="572849" y="1145698"/>
                  </a:cubicBezTo>
                  <a:cubicBezTo>
                    <a:pt x="256473" y="1145698"/>
                    <a:pt x="0" y="889225"/>
                    <a:pt x="0" y="572849"/>
                  </a:cubicBezTo>
                  <a:close/>
                </a:path>
              </a:pathLst>
            </a:custGeom>
            <a:solidFill>
              <a:schemeClr val="accent6"/>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81754" tIns="181754" rIns="181754" bIns="181754" numCol="1" spcCol="1270" anchor="t" anchorCtr="0">
              <a:noAutofit/>
            </a:bodyPr>
            <a:lstStyle/>
            <a:p>
              <a:pPr marL="0" lvl="0" indent="0" algn="ctr" defTabSz="488950">
                <a:lnSpc>
                  <a:spcPct val="90000"/>
                </a:lnSpc>
                <a:spcBef>
                  <a:spcPct val="0"/>
                </a:spcBef>
                <a:spcAft>
                  <a:spcPct val="35000"/>
                </a:spcAft>
                <a:buNone/>
              </a:pPr>
              <a:r>
                <a:rPr lang="en-US" sz="1100" kern="1200"/>
                <a:t>Usage</a:t>
              </a:r>
            </a:p>
          </p:txBody>
        </p:sp>
        <p:grpSp>
          <p:nvGrpSpPr>
            <p:cNvPr id="19" name="Group 93">
              <a:extLst>
                <a:ext uri="{FF2B5EF4-FFF2-40B4-BE49-F238E27FC236}">
                  <a16:creationId xmlns:a16="http://schemas.microsoft.com/office/drawing/2014/main" id="{ADD9FB96-1902-AAAB-AFCB-A5E73C0C721B}"/>
                </a:ext>
              </a:extLst>
            </p:cNvPr>
            <p:cNvGrpSpPr>
              <a:grpSpLocks noChangeAspect="1"/>
            </p:cNvGrpSpPr>
            <p:nvPr/>
          </p:nvGrpSpPr>
          <p:grpSpPr bwMode="auto">
            <a:xfrm>
              <a:off x="2906094" y="4756119"/>
              <a:ext cx="381184" cy="433165"/>
              <a:chOff x="1395" y="1719"/>
              <a:chExt cx="374" cy="425"/>
            </a:xfrm>
            <a:solidFill>
              <a:schemeClr val="bg1"/>
            </a:solidFill>
          </p:grpSpPr>
          <p:sp>
            <p:nvSpPr>
              <p:cNvPr id="20" name="Freeform 94">
                <a:extLst>
                  <a:ext uri="{FF2B5EF4-FFF2-40B4-BE49-F238E27FC236}">
                    <a16:creationId xmlns:a16="http://schemas.microsoft.com/office/drawing/2014/main" id="{B51B24B4-7B5A-EC17-4F25-6803E6B786B8}"/>
                  </a:ext>
                </a:extLst>
              </p:cNvPr>
              <p:cNvSpPr>
                <a:spLocks/>
              </p:cNvSpPr>
              <p:nvPr/>
            </p:nvSpPr>
            <p:spPr bwMode="auto">
              <a:xfrm>
                <a:off x="1490" y="1731"/>
                <a:ext cx="266" cy="267"/>
              </a:xfrm>
              <a:custGeom>
                <a:avLst/>
                <a:gdLst>
                  <a:gd name="T0" fmla="*/ 82 w 180"/>
                  <a:gd name="T1" fmla="*/ 180 h 180"/>
                  <a:gd name="T2" fmla="*/ 25 w 180"/>
                  <a:gd name="T3" fmla="*/ 155 h 180"/>
                  <a:gd name="T4" fmla="*/ 1 w 180"/>
                  <a:gd name="T5" fmla="*/ 102 h 180"/>
                  <a:gd name="T6" fmla="*/ 21 w 180"/>
                  <a:gd name="T7" fmla="*/ 49 h 180"/>
                  <a:gd name="T8" fmla="*/ 68 w 180"/>
                  <a:gd name="T9" fmla="*/ 3 h 180"/>
                  <a:gd name="T10" fmla="*/ 76 w 180"/>
                  <a:gd name="T11" fmla="*/ 3 h 180"/>
                  <a:gd name="T12" fmla="*/ 76 w 180"/>
                  <a:gd name="T13" fmla="*/ 11 h 180"/>
                  <a:gd name="T14" fmla="*/ 29 w 180"/>
                  <a:gd name="T15" fmla="*/ 58 h 180"/>
                  <a:gd name="T16" fmla="*/ 13 w 180"/>
                  <a:gd name="T17" fmla="*/ 101 h 180"/>
                  <a:gd name="T18" fmla="*/ 34 w 180"/>
                  <a:gd name="T19" fmla="*/ 147 h 180"/>
                  <a:gd name="T20" fmla="*/ 123 w 180"/>
                  <a:gd name="T21" fmla="*/ 151 h 180"/>
                  <a:gd name="T22" fmla="*/ 169 w 180"/>
                  <a:gd name="T23" fmla="*/ 105 h 180"/>
                  <a:gd name="T24" fmla="*/ 178 w 180"/>
                  <a:gd name="T25" fmla="*/ 105 h 180"/>
                  <a:gd name="T26" fmla="*/ 178 w 180"/>
                  <a:gd name="T27" fmla="*/ 113 h 180"/>
                  <a:gd name="T28" fmla="*/ 131 w 180"/>
                  <a:gd name="T29" fmla="*/ 160 h 180"/>
                  <a:gd name="T30" fmla="*/ 82 w 180"/>
                  <a:gd name="T31"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180">
                    <a:moveTo>
                      <a:pt x="82" y="180"/>
                    </a:moveTo>
                    <a:cubicBezTo>
                      <a:pt x="62" y="180"/>
                      <a:pt x="41" y="171"/>
                      <a:pt x="25" y="155"/>
                    </a:cubicBezTo>
                    <a:cubicBezTo>
                      <a:pt x="11" y="141"/>
                      <a:pt x="2" y="122"/>
                      <a:pt x="1" y="102"/>
                    </a:cubicBezTo>
                    <a:cubicBezTo>
                      <a:pt x="0" y="82"/>
                      <a:pt x="7" y="63"/>
                      <a:pt x="21" y="49"/>
                    </a:cubicBezTo>
                    <a:cubicBezTo>
                      <a:pt x="68" y="3"/>
                      <a:pt x="68" y="3"/>
                      <a:pt x="68" y="3"/>
                    </a:cubicBezTo>
                    <a:cubicBezTo>
                      <a:pt x="70" y="0"/>
                      <a:pt x="74" y="0"/>
                      <a:pt x="76" y="3"/>
                    </a:cubicBezTo>
                    <a:cubicBezTo>
                      <a:pt x="78" y="5"/>
                      <a:pt x="78" y="9"/>
                      <a:pt x="76" y="11"/>
                    </a:cubicBezTo>
                    <a:cubicBezTo>
                      <a:pt x="29" y="58"/>
                      <a:pt x="29" y="58"/>
                      <a:pt x="29" y="58"/>
                    </a:cubicBezTo>
                    <a:cubicBezTo>
                      <a:pt x="18" y="69"/>
                      <a:pt x="12" y="84"/>
                      <a:pt x="13" y="101"/>
                    </a:cubicBezTo>
                    <a:cubicBezTo>
                      <a:pt x="14" y="118"/>
                      <a:pt x="21" y="134"/>
                      <a:pt x="34" y="147"/>
                    </a:cubicBezTo>
                    <a:cubicBezTo>
                      <a:pt x="59" y="173"/>
                      <a:pt x="99" y="175"/>
                      <a:pt x="123" y="151"/>
                    </a:cubicBezTo>
                    <a:cubicBezTo>
                      <a:pt x="169" y="105"/>
                      <a:pt x="169" y="105"/>
                      <a:pt x="169" y="105"/>
                    </a:cubicBezTo>
                    <a:cubicBezTo>
                      <a:pt x="172" y="102"/>
                      <a:pt x="176" y="102"/>
                      <a:pt x="178" y="105"/>
                    </a:cubicBezTo>
                    <a:cubicBezTo>
                      <a:pt x="180" y="107"/>
                      <a:pt x="180" y="111"/>
                      <a:pt x="178" y="113"/>
                    </a:cubicBezTo>
                    <a:cubicBezTo>
                      <a:pt x="131" y="160"/>
                      <a:pt x="131" y="160"/>
                      <a:pt x="131" y="160"/>
                    </a:cubicBezTo>
                    <a:cubicBezTo>
                      <a:pt x="118" y="173"/>
                      <a:pt x="100" y="180"/>
                      <a:pt x="82"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Freeform 95">
                <a:extLst>
                  <a:ext uri="{FF2B5EF4-FFF2-40B4-BE49-F238E27FC236}">
                    <a16:creationId xmlns:a16="http://schemas.microsoft.com/office/drawing/2014/main" id="{7C1283AE-B526-E040-B596-A462033DFDF7}"/>
                  </a:ext>
                </a:extLst>
              </p:cNvPr>
              <p:cNvSpPr>
                <a:spLocks/>
              </p:cNvSpPr>
              <p:nvPr/>
            </p:nvSpPr>
            <p:spPr bwMode="auto">
              <a:xfrm>
                <a:off x="1586" y="1731"/>
                <a:ext cx="170" cy="170"/>
              </a:xfrm>
              <a:custGeom>
                <a:avLst/>
                <a:gdLst>
                  <a:gd name="T0" fmla="*/ 109 w 115"/>
                  <a:gd name="T1" fmla="*/ 115 h 115"/>
                  <a:gd name="T2" fmla="*/ 104 w 115"/>
                  <a:gd name="T3" fmla="*/ 113 h 115"/>
                  <a:gd name="T4" fmla="*/ 3 w 115"/>
                  <a:gd name="T5" fmla="*/ 11 h 115"/>
                  <a:gd name="T6" fmla="*/ 3 w 115"/>
                  <a:gd name="T7" fmla="*/ 3 h 115"/>
                  <a:gd name="T8" fmla="*/ 11 w 115"/>
                  <a:gd name="T9" fmla="*/ 3 h 115"/>
                  <a:gd name="T10" fmla="*/ 113 w 115"/>
                  <a:gd name="T11" fmla="*/ 105 h 115"/>
                  <a:gd name="T12" fmla="*/ 113 w 115"/>
                  <a:gd name="T13" fmla="*/ 113 h 115"/>
                  <a:gd name="T14" fmla="*/ 109 w 115"/>
                  <a:gd name="T15" fmla="*/ 115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5">
                    <a:moveTo>
                      <a:pt x="109" y="115"/>
                    </a:moveTo>
                    <a:cubicBezTo>
                      <a:pt x="107" y="115"/>
                      <a:pt x="106" y="114"/>
                      <a:pt x="104" y="113"/>
                    </a:cubicBezTo>
                    <a:cubicBezTo>
                      <a:pt x="3" y="11"/>
                      <a:pt x="3" y="11"/>
                      <a:pt x="3" y="11"/>
                    </a:cubicBezTo>
                    <a:cubicBezTo>
                      <a:pt x="0" y="9"/>
                      <a:pt x="0" y="5"/>
                      <a:pt x="3" y="3"/>
                    </a:cubicBezTo>
                    <a:cubicBezTo>
                      <a:pt x="5" y="0"/>
                      <a:pt x="9" y="0"/>
                      <a:pt x="11" y="3"/>
                    </a:cubicBezTo>
                    <a:cubicBezTo>
                      <a:pt x="113" y="105"/>
                      <a:pt x="113" y="105"/>
                      <a:pt x="113" y="105"/>
                    </a:cubicBezTo>
                    <a:cubicBezTo>
                      <a:pt x="115" y="107"/>
                      <a:pt x="115" y="111"/>
                      <a:pt x="113" y="113"/>
                    </a:cubicBezTo>
                    <a:cubicBezTo>
                      <a:pt x="112" y="114"/>
                      <a:pt x="110" y="115"/>
                      <a:pt x="10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Freeform 96">
                <a:extLst>
                  <a:ext uri="{FF2B5EF4-FFF2-40B4-BE49-F238E27FC236}">
                    <a16:creationId xmlns:a16="http://schemas.microsoft.com/office/drawing/2014/main" id="{7FF22065-AEA9-5F1D-E9AF-66471A7C6C36}"/>
                  </a:ext>
                </a:extLst>
              </p:cNvPr>
              <p:cNvSpPr>
                <a:spLocks/>
              </p:cNvSpPr>
              <p:nvPr/>
            </p:nvSpPr>
            <p:spPr bwMode="auto">
              <a:xfrm>
                <a:off x="1624" y="1719"/>
                <a:ext cx="70" cy="68"/>
              </a:xfrm>
              <a:custGeom>
                <a:avLst/>
                <a:gdLst>
                  <a:gd name="T0" fmla="*/ 6 w 47"/>
                  <a:gd name="T1" fmla="*/ 46 h 46"/>
                  <a:gd name="T2" fmla="*/ 2 w 47"/>
                  <a:gd name="T3" fmla="*/ 45 h 46"/>
                  <a:gd name="T4" fmla="*/ 2 w 47"/>
                  <a:gd name="T5" fmla="*/ 36 h 46"/>
                  <a:gd name="T6" fmla="*/ 36 w 47"/>
                  <a:gd name="T7" fmla="*/ 2 h 46"/>
                  <a:gd name="T8" fmla="*/ 45 w 47"/>
                  <a:gd name="T9" fmla="*/ 2 h 46"/>
                  <a:gd name="T10" fmla="*/ 45 w 47"/>
                  <a:gd name="T11" fmla="*/ 11 h 46"/>
                  <a:gd name="T12" fmla="*/ 11 w 47"/>
                  <a:gd name="T13" fmla="*/ 45 h 46"/>
                  <a:gd name="T14" fmla="*/ 6 w 4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6">
                    <a:moveTo>
                      <a:pt x="6" y="46"/>
                    </a:moveTo>
                    <a:cubicBezTo>
                      <a:pt x="5" y="46"/>
                      <a:pt x="3" y="46"/>
                      <a:pt x="2" y="45"/>
                    </a:cubicBezTo>
                    <a:cubicBezTo>
                      <a:pt x="0" y="42"/>
                      <a:pt x="0" y="39"/>
                      <a:pt x="2" y="36"/>
                    </a:cubicBezTo>
                    <a:cubicBezTo>
                      <a:pt x="36" y="2"/>
                      <a:pt x="36" y="2"/>
                      <a:pt x="36" y="2"/>
                    </a:cubicBezTo>
                    <a:cubicBezTo>
                      <a:pt x="38" y="0"/>
                      <a:pt x="42" y="0"/>
                      <a:pt x="45" y="2"/>
                    </a:cubicBezTo>
                    <a:cubicBezTo>
                      <a:pt x="47" y="5"/>
                      <a:pt x="47" y="8"/>
                      <a:pt x="45" y="11"/>
                    </a:cubicBezTo>
                    <a:cubicBezTo>
                      <a:pt x="11" y="45"/>
                      <a:pt x="11" y="45"/>
                      <a:pt x="11" y="45"/>
                    </a:cubicBezTo>
                    <a:cubicBezTo>
                      <a:pt x="9" y="46"/>
                      <a:pt x="8" y="46"/>
                      <a:pt x="6"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Freeform 97">
                <a:extLst>
                  <a:ext uri="{FF2B5EF4-FFF2-40B4-BE49-F238E27FC236}">
                    <a16:creationId xmlns:a16="http://schemas.microsoft.com/office/drawing/2014/main" id="{BACACA93-FF2A-4B83-3458-8D564507B8F9}"/>
                  </a:ext>
                </a:extLst>
              </p:cNvPr>
              <p:cNvSpPr>
                <a:spLocks/>
              </p:cNvSpPr>
              <p:nvPr/>
            </p:nvSpPr>
            <p:spPr bwMode="auto">
              <a:xfrm>
                <a:off x="1700" y="1795"/>
                <a:ext cx="69" cy="68"/>
              </a:xfrm>
              <a:custGeom>
                <a:avLst/>
                <a:gdLst>
                  <a:gd name="T0" fmla="*/ 6 w 47"/>
                  <a:gd name="T1" fmla="*/ 46 h 46"/>
                  <a:gd name="T2" fmla="*/ 2 w 47"/>
                  <a:gd name="T3" fmla="*/ 45 h 46"/>
                  <a:gd name="T4" fmla="*/ 2 w 47"/>
                  <a:gd name="T5" fmla="*/ 36 h 46"/>
                  <a:gd name="T6" fmla="*/ 36 w 47"/>
                  <a:gd name="T7" fmla="*/ 2 h 46"/>
                  <a:gd name="T8" fmla="*/ 44 w 47"/>
                  <a:gd name="T9" fmla="*/ 2 h 46"/>
                  <a:gd name="T10" fmla="*/ 44 w 47"/>
                  <a:gd name="T11" fmla="*/ 11 h 46"/>
                  <a:gd name="T12" fmla="*/ 11 w 47"/>
                  <a:gd name="T13" fmla="*/ 45 h 46"/>
                  <a:gd name="T14" fmla="*/ 6 w 4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6">
                    <a:moveTo>
                      <a:pt x="6" y="46"/>
                    </a:moveTo>
                    <a:cubicBezTo>
                      <a:pt x="5" y="46"/>
                      <a:pt x="3" y="46"/>
                      <a:pt x="2" y="45"/>
                    </a:cubicBezTo>
                    <a:cubicBezTo>
                      <a:pt x="0" y="42"/>
                      <a:pt x="0" y="38"/>
                      <a:pt x="2" y="36"/>
                    </a:cubicBezTo>
                    <a:cubicBezTo>
                      <a:pt x="36" y="2"/>
                      <a:pt x="36" y="2"/>
                      <a:pt x="36" y="2"/>
                    </a:cubicBezTo>
                    <a:cubicBezTo>
                      <a:pt x="38" y="0"/>
                      <a:pt x="42" y="0"/>
                      <a:pt x="44" y="2"/>
                    </a:cubicBezTo>
                    <a:cubicBezTo>
                      <a:pt x="47" y="4"/>
                      <a:pt x="47" y="8"/>
                      <a:pt x="44" y="11"/>
                    </a:cubicBezTo>
                    <a:cubicBezTo>
                      <a:pt x="11" y="45"/>
                      <a:pt x="11" y="45"/>
                      <a:pt x="11" y="45"/>
                    </a:cubicBezTo>
                    <a:cubicBezTo>
                      <a:pt x="9" y="46"/>
                      <a:pt x="8" y="46"/>
                      <a:pt x="6"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Freeform 98">
                <a:extLst>
                  <a:ext uri="{FF2B5EF4-FFF2-40B4-BE49-F238E27FC236}">
                    <a16:creationId xmlns:a16="http://schemas.microsoft.com/office/drawing/2014/main" id="{78B0037E-323E-E017-AADC-D070C11CFFF1}"/>
                  </a:ext>
                </a:extLst>
              </p:cNvPr>
              <p:cNvSpPr>
                <a:spLocks/>
              </p:cNvSpPr>
              <p:nvPr/>
            </p:nvSpPr>
            <p:spPr bwMode="auto">
              <a:xfrm>
                <a:off x="1586" y="1781"/>
                <a:ext cx="120" cy="120"/>
              </a:xfrm>
              <a:custGeom>
                <a:avLst/>
                <a:gdLst>
                  <a:gd name="T0" fmla="*/ 75 w 81"/>
                  <a:gd name="T1" fmla="*/ 81 h 81"/>
                  <a:gd name="T2" fmla="*/ 71 w 81"/>
                  <a:gd name="T3" fmla="*/ 79 h 81"/>
                  <a:gd name="T4" fmla="*/ 3 w 81"/>
                  <a:gd name="T5" fmla="*/ 11 h 81"/>
                  <a:gd name="T6" fmla="*/ 3 w 81"/>
                  <a:gd name="T7" fmla="*/ 3 h 81"/>
                  <a:gd name="T8" fmla="*/ 11 w 81"/>
                  <a:gd name="T9" fmla="*/ 3 h 81"/>
                  <a:gd name="T10" fmla="*/ 79 w 81"/>
                  <a:gd name="T11" fmla="*/ 71 h 81"/>
                  <a:gd name="T12" fmla="*/ 79 w 81"/>
                  <a:gd name="T13" fmla="*/ 79 h 81"/>
                  <a:gd name="T14" fmla="*/ 75 w 81"/>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75" y="81"/>
                    </a:moveTo>
                    <a:cubicBezTo>
                      <a:pt x="73" y="81"/>
                      <a:pt x="72" y="80"/>
                      <a:pt x="71" y="79"/>
                    </a:cubicBezTo>
                    <a:cubicBezTo>
                      <a:pt x="3" y="11"/>
                      <a:pt x="3" y="11"/>
                      <a:pt x="3" y="11"/>
                    </a:cubicBezTo>
                    <a:cubicBezTo>
                      <a:pt x="0" y="9"/>
                      <a:pt x="0" y="5"/>
                      <a:pt x="3" y="3"/>
                    </a:cubicBezTo>
                    <a:cubicBezTo>
                      <a:pt x="5" y="0"/>
                      <a:pt x="9" y="0"/>
                      <a:pt x="11" y="3"/>
                    </a:cubicBezTo>
                    <a:cubicBezTo>
                      <a:pt x="79" y="71"/>
                      <a:pt x="79" y="71"/>
                      <a:pt x="79" y="71"/>
                    </a:cubicBezTo>
                    <a:cubicBezTo>
                      <a:pt x="81" y="73"/>
                      <a:pt x="81" y="77"/>
                      <a:pt x="79" y="79"/>
                    </a:cubicBezTo>
                    <a:cubicBezTo>
                      <a:pt x="78" y="80"/>
                      <a:pt x="76" y="81"/>
                      <a:pt x="75"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Freeform 99">
                <a:extLst>
                  <a:ext uri="{FF2B5EF4-FFF2-40B4-BE49-F238E27FC236}">
                    <a16:creationId xmlns:a16="http://schemas.microsoft.com/office/drawing/2014/main" id="{E9D95874-7EBD-36A6-BD57-39274BDF4AD2}"/>
                  </a:ext>
                </a:extLst>
              </p:cNvPr>
              <p:cNvSpPr>
                <a:spLocks noEditPoints="1"/>
              </p:cNvSpPr>
              <p:nvPr/>
            </p:nvSpPr>
            <p:spPr bwMode="auto">
              <a:xfrm>
                <a:off x="1555" y="1863"/>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0" y="48"/>
                      <a:pt x="0" y="37"/>
                      <a:pt x="0" y="24"/>
                    </a:cubicBezTo>
                    <a:cubicBezTo>
                      <a:pt x="0" y="11"/>
                      <a:pt x="10" y="0"/>
                      <a:pt x="24" y="0"/>
                    </a:cubicBezTo>
                    <a:cubicBezTo>
                      <a:pt x="37" y="0"/>
                      <a:pt x="48" y="11"/>
                      <a:pt x="48" y="24"/>
                    </a:cubicBezTo>
                    <a:cubicBezTo>
                      <a:pt x="48" y="37"/>
                      <a:pt x="37" y="48"/>
                      <a:pt x="24" y="48"/>
                    </a:cubicBezTo>
                    <a:close/>
                    <a:moveTo>
                      <a:pt x="24" y="12"/>
                    </a:moveTo>
                    <a:cubicBezTo>
                      <a:pt x="17" y="12"/>
                      <a:pt x="12" y="17"/>
                      <a:pt x="12" y="24"/>
                    </a:cubicBezTo>
                    <a:cubicBezTo>
                      <a:pt x="12" y="31"/>
                      <a:pt x="17" y="36"/>
                      <a:pt x="24" y="36"/>
                    </a:cubicBezTo>
                    <a:cubicBezTo>
                      <a:pt x="30" y="36"/>
                      <a:pt x="36" y="31"/>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Freeform 100">
                <a:extLst>
                  <a:ext uri="{FF2B5EF4-FFF2-40B4-BE49-F238E27FC236}">
                    <a16:creationId xmlns:a16="http://schemas.microsoft.com/office/drawing/2014/main" id="{6A0A83F5-F6CE-3EBA-24DB-7C4D67A8B690}"/>
                  </a:ext>
                </a:extLst>
              </p:cNvPr>
              <p:cNvSpPr>
                <a:spLocks/>
              </p:cNvSpPr>
              <p:nvPr/>
            </p:nvSpPr>
            <p:spPr bwMode="auto">
              <a:xfrm>
                <a:off x="1467" y="1924"/>
                <a:ext cx="97" cy="96"/>
              </a:xfrm>
              <a:custGeom>
                <a:avLst/>
                <a:gdLst>
                  <a:gd name="T0" fmla="*/ 32 w 65"/>
                  <a:gd name="T1" fmla="*/ 65 h 65"/>
                  <a:gd name="T2" fmla="*/ 28 w 65"/>
                  <a:gd name="T3" fmla="*/ 64 h 65"/>
                  <a:gd name="T4" fmla="*/ 2 w 65"/>
                  <a:gd name="T5" fmla="*/ 38 h 65"/>
                  <a:gd name="T6" fmla="*/ 2 w 65"/>
                  <a:gd name="T7" fmla="*/ 30 h 65"/>
                  <a:gd name="T8" fmla="*/ 29 w 65"/>
                  <a:gd name="T9" fmla="*/ 3 h 65"/>
                  <a:gd name="T10" fmla="*/ 37 w 65"/>
                  <a:gd name="T11" fmla="*/ 3 h 65"/>
                  <a:gd name="T12" fmla="*/ 37 w 65"/>
                  <a:gd name="T13" fmla="*/ 11 h 65"/>
                  <a:gd name="T14" fmla="*/ 15 w 65"/>
                  <a:gd name="T15" fmla="*/ 34 h 65"/>
                  <a:gd name="T16" fmla="*/ 32 w 65"/>
                  <a:gd name="T17" fmla="*/ 51 h 65"/>
                  <a:gd name="T18" fmla="*/ 54 w 65"/>
                  <a:gd name="T19" fmla="*/ 28 h 65"/>
                  <a:gd name="T20" fmla="*/ 63 w 65"/>
                  <a:gd name="T21" fmla="*/ 28 h 65"/>
                  <a:gd name="T22" fmla="*/ 63 w 65"/>
                  <a:gd name="T23" fmla="*/ 37 h 65"/>
                  <a:gd name="T24" fmla="*/ 36 w 65"/>
                  <a:gd name="T25" fmla="*/ 64 h 65"/>
                  <a:gd name="T26" fmla="*/ 32 w 65"/>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5">
                    <a:moveTo>
                      <a:pt x="32" y="65"/>
                    </a:moveTo>
                    <a:cubicBezTo>
                      <a:pt x="30" y="65"/>
                      <a:pt x="29" y="65"/>
                      <a:pt x="28" y="64"/>
                    </a:cubicBezTo>
                    <a:cubicBezTo>
                      <a:pt x="2" y="38"/>
                      <a:pt x="2" y="38"/>
                      <a:pt x="2" y="38"/>
                    </a:cubicBezTo>
                    <a:cubicBezTo>
                      <a:pt x="0" y="36"/>
                      <a:pt x="0" y="32"/>
                      <a:pt x="2" y="30"/>
                    </a:cubicBezTo>
                    <a:cubicBezTo>
                      <a:pt x="29" y="3"/>
                      <a:pt x="29" y="3"/>
                      <a:pt x="29" y="3"/>
                    </a:cubicBezTo>
                    <a:cubicBezTo>
                      <a:pt x="31" y="0"/>
                      <a:pt x="35" y="0"/>
                      <a:pt x="37" y="3"/>
                    </a:cubicBezTo>
                    <a:cubicBezTo>
                      <a:pt x="40" y="5"/>
                      <a:pt x="40" y="9"/>
                      <a:pt x="37" y="11"/>
                    </a:cubicBezTo>
                    <a:cubicBezTo>
                      <a:pt x="15" y="34"/>
                      <a:pt x="15" y="34"/>
                      <a:pt x="15" y="34"/>
                    </a:cubicBezTo>
                    <a:cubicBezTo>
                      <a:pt x="32" y="51"/>
                      <a:pt x="32" y="51"/>
                      <a:pt x="32" y="51"/>
                    </a:cubicBezTo>
                    <a:cubicBezTo>
                      <a:pt x="54" y="28"/>
                      <a:pt x="54" y="28"/>
                      <a:pt x="54" y="28"/>
                    </a:cubicBezTo>
                    <a:cubicBezTo>
                      <a:pt x="57" y="26"/>
                      <a:pt x="61" y="26"/>
                      <a:pt x="63" y="28"/>
                    </a:cubicBezTo>
                    <a:cubicBezTo>
                      <a:pt x="65" y="31"/>
                      <a:pt x="65" y="34"/>
                      <a:pt x="63" y="37"/>
                    </a:cubicBezTo>
                    <a:cubicBezTo>
                      <a:pt x="36" y="64"/>
                      <a:pt x="36" y="64"/>
                      <a:pt x="36" y="64"/>
                    </a:cubicBezTo>
                    <a:cubicBezTo>
                      <a:pt x="35" y="65"/>
                      <a:pt x="33" y="65"/>
                      <a:pt x="3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Freeform 101">
                <a:extLst>
                  <a:ext uri="{FF2B5EF4-FFF2-40B4-BE49-F238E27FC236}">
                    <a16:creationId xmlns:a16="http://schemas.microsoft.com/office/drawing/2014/main" id="{40C61A68-266B-E7D6-51AA-CDA859B39D97}"/>
                  </a:ext>
                </a:extLst>
              </p:cNvPr>
              <p:cNvSpPr>
                <a:spLocks/>
              </p:cNvSpPr>
              <p:nvPr/>
            </p:nvSpPr>
            <p:spPr bwMode="auto">
              <a:xfrm>
                <a:off x="1395" y="1983"/>
                <a:ext cx="183" cy="161"/>
              </a:xfrm>
              <a:custGeom>
                <a:avLst/>
                <a:gdLst>
                  <a:gd name="T0" fmla="*/ 90 w 124"/>
                  <a:gd name="T1" fmla="*/ 109 h 109"/>
                  <a:gd name="T2" fmla="*/ 86 w 124"/>
                  <a:gd name="T3" fmla="*/ 107 h 109"/>
                  <a:gd name="T4" fmla="*/ 86 w 124"/>
                  <a:gd name="T5" fmla="*/ 99 h 109"/>
                  <a:gd name="T6" fmla="*/ 106 w 124"/>
                  <a:gd name="T7" fmla="*/ 79 h 109"/>
                  <a:gd name="T8" fmla="*/ 106 w 124"/>
                  <a:gd name="T9" fmla="*/ 62 h 109"/>
                  <a:gd name="T10" fmla="*/ 89 w 124"/>
                  <a:gd name="T11" fmla="*/ 62 h 109"/>
                  <a:gd name="T12" fmla="*/ 51 w 124"/>
                  <a:gd name="T13" fmla="*/ 100 h 109"/>
                  <a:gd name="T14" fmla="*/ 30 w 124"/>
                  <a:gd name="T15" fmla="*/ 109 h 109"/>
                  <a:gd name="T16" fmla="*/ 9 w 124"/>
                  <a:gd name="T17" fmla="*/ 100 h 109"/>
                  <a:gd name="T18" fmla="*/ 0 w 124"/>
                  <a:gd name="T19" fmla="*/ 79 h 109"/>
                  <a:gd name="T20" fmla="*/ 9 w 124"/>
                  <a:gd name="T21" fmla="*/ 58 h 109"/>
                  <a:gd name="T22" fmla="*/ 64 w 124"/>
                  <a:gd name="T23" fmla="*/ 2 h 109"/>
                  <a:gd name="T24" fmla="*/ 72 w 124"/>
                  <a:gd name="T25" fmla="*/ 2 h 109"/>
                  <a:gd name="T26" fmla="*/ 72 w 124"/>
                  <a:gd name="T27" fmla="*/ 11 h 109"/>
                  <a:gd name="T28" fmla="*/ 17 w 124"/>
                  <a:gd name="T29" fmla="*/ 66 h 109"/>
                  <a:gd name="T30" fmla="*/ 12 w 124"/>
                  <a:gd name="T31" fmla="*/ 79 h 109"/>
                  <a:gd name="T32" fmla="*/ 17 w 124"/>
                  <a:gd name="T33" fmla="*/ 92 h 109"/>
                  <a:gd name="T34" fmla="*/ 30 w 124"/>
                  <a:gd name="T35" fmla="*/ 97 h 109"/>
                  <a:gd name="T36" fmla="*/ 43 w 124"/>
                  <a:gd name="T37" fmla="*/ 92 h 109"/>
                  <a:gd name="T38" fmla="*/ 81 w 124"/>
                  <a:gd name="T39" fmla="*/ 53 h 109"/>
                  <a:gd name="T40" fmla="*/ 115 w 124"/>
                  <a:gd name="T41" fmla="*/ 53 h 109"/>
                  <a:gd name="T42" fmla="*/ 115 w 124"/>
                  <a:gd name="T43" fmla="*/ 87 h 109"/>
                  <a:gd name="T44" fmla="*/ 95 w 124"/>
                  <a:gd name="T45" fmla="*/ 107 h 109"/>
                  <a:gd name="T46" fmla="*/ 90 w 124"/>
                  <a:gd name="T47"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109">
                    <a:moveTo>
                      <a:pt x="90" y="109"/>
                    </a:moveTo>
                    <a:cubicBezTo>
                      <a:pt x="89" y="109"/>
                      <a:pt x="87" y="109"/>
                      <a:pt x="86" y="107"/>
                    </a:cubicBezTo>
                    <a:cubicBezTo>
                      <a:pt x="84" y="105"/>
                      <a:pt x="84" y="101"/>
                      <a:pt x="86" y="99"/>
                    </a:cubicBezTo>
                    <a:cubicBezTo>
                      <a:pt x="106" y="79"/>
                      <a:pt x="106" y="79"/>
                      <a:pt x="106" y="79"/>
                    </a:cubicBezTo>
                    <a:cubicBezTo>
                      <a:pt x="111" y="74"/>
                      <a:pt x="111" y="66"/>
                      <a:pt x="106" y="62"/>
                    </a:cubicBezTo>
                    <a:cubicBezTo>
                      <a:pt x="102" y="57"/>
                      <a:pt x="94" y="57"/>
                      <a:pt x="89" y="62"/>
                    </a:cubicBezTo>
                    <a:cubicBezTo>
                      <a:pt x="51" y="100"/>
                      <a:pt x="51" y="100"/>
                      <a:pt x="51" y="100"/>
                    </a:cubicBezTo>
                    <a:cubicBezTo>
                      <a:pt x="45" y="106"/>
                      <a:pt x="38" y="109"/>
                      <a:pt x="30" y="109"/>
                    </a:cubicBezTo>
                    <a:cubicBezTo>
                      <a:pt x="22" y="109"/>
                      <a:pt x="14" y="106"/>
                      <a:pt x="9" y="100"/>
                    </a:cubicBezTo>
                    <a:cubicBezTo>
                      <a:pt x="3" y="94"/>
                      <a:pt x="0" y="87"/>
                      <a:pt x="0" y="79"/>
                    </a:cubicBezTo>
                    <a:cubicBezTo>
                      <a:pt x="0" y="71"/>
                      <a:pt x="3" y="63"/>
                      <a:pt x="9" y="58"/>
                    </a:cubicBezTo>
                    <a:cubicBezTo>
                      <a:pt x="64" y="2"/>
                      <a:pt x="64" y="2"/>
                      <a:pt x="64" y="2"/>
                    </a:cubicBezTo>
                    <a:cubicBezTo>
                      <a:pt x="66" y="0"/>
                      <a:pt x="70" y="0"/>
                      <a:pt x="72" y="2"/>
                    </a:cubicBezTo>
                    <a:cubicBezTo>
                      <a:pt x="75" y="5"/>
                      <a:pt x="75" y="9"/>
                      <a:pt x="72" y="11"/>
                    </a:cubicBezTo>
                    <a:cubicBezTo>
                      <a:pt x="17" y="66"/>
                      <a:pt x="17" y="66"/>
                      <a:pt x="17" y="66"/>
                    </a:cubicBezTo>
                    <a:cubicBezTo>
                      <a:pt x="14" y="69"/>
                      <a:pt x="12" y="74"/>
                      <a:pt x="12" y="79"/>
                    </a:cubicBezTo>
                    <a:cubicBezTo>
                      <a:pt x="12" y="84"/>
                      <a:pt x="14" y="88"/>
                      <a:pt x="17" y="92"/>
                    </a:cubicBezTo>
                    <a:cubicBezTo>
                      <a:pt x="21" y="95"/>
                      <a:pt x="25" y="97"/>
                      <a:pt x="30" y="97"/>
                    </a:cubicBezTo>
                    <a:cubicBezTo>
                      <a:pt x="35" y="97"/>
                      <a:pt x="39" y="95"/>
                      <a:pt x="43" y="92"/>
                    </a:cubicBezTo>
                    <a:cubicBezTo>
                      <a:pt x="81" y="53"/>
                      <a:pt x="81" y="53"/>
                      <a:pt x="81" y="53"/>
                    </a:cubicBezTo>
                    <a:cubicBezTo>
                      <a:pt x="90" y="44"/>
                      <a:pt x="105" y="44"/>
                      <a:pt x="115" y="53"/>
                    </a:cubicBezTo>
                    <a:cubicBezTo>
                      <a:pt x="124" y="63"/>
                      <a:pt x="124" y="78"/>
                      <a:pt x="115" y="87"/>
                    </a:cubicBezTo>
                    <a:cubicBezTo>
                      <a:pt x="95" y="107"/>
                      <a:pt x="95" y="107"/>
                      <a:pt x="95" y="107"/>
                    </a:cubicBezTo>
                    <a:cubicBezTo>
                      <a:pt x="93" y="109"/>
                      <a:pt x="92" y="109"/>
                      <a:pt x="90"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sp>
        <p:nvSpPr>
          <p:cNvPr id="4" name="TextBox 3">
            <a:extLst>
              <a:ext uri="{FF2B5EF4-FFF2-40B4-BE49-F238E27FC236}">
                <a16:creationId xmlns:a16="http://schemas.microsoft.com/office/drawing/2014/main" id="{4B622A18-9FEA-5E1B-3224-862E9CB13926}"/>
              </a:ext>
            </a:extLst>
          </p:cNvPr>
          <p:cNvSpPr txBox="1"/>
          <p:nvPr/>
        </p:nvSpPr>
        <p:spPr>
          <a:xfrm>
            <a:off x="9195232" y="5444629"/>
            <a:ext cx="852799" cy="970715"/>
          </a:xfrm>
          <a:prstGeom prst="rect">
            <a:avLst/>
          </a:prstGeom>
          <a:noFill/>
        </p:spPr>
        <p:txBody>
          <a:bodyPr wrap="none" lIns="0" tIns="0" rIns="0" bIns="0" rtlCol="0">
            <a:spAutoFit/>
          </a:bodyPr>
          <a:lstStyle/>
          <a:p>
            <a:pPr algn="ctr">
              <a:lnSpc>
                <a:spcPct val="130000"/>
              </a:lnSpc>
            </a:pPr>
            <a:r>
              <a:rPr lang="en-US" dirty="0">
                <a:solidFill>
                  <a:schemeClr val="accent1"/>
                </a:solidFill>
              </a:rPr>
              <a:t>826</a:t>
            </a:r>
          </a:p>
          <a:p>
            <a:pPr algn="ctr">
              <a:lnSpc>
                <a:spcPct val="130000"/>
              </a:lnSpc>
            </a:pPr>
            <a:r>
              <a:rPr lang="en-US" sz="1600" dirty="0">
                <a:solidFill>
                  <a:schemeClr val="accent1"/>
                </a:solidFill>
              </a:rPr>
              <a:t>Kg CO2</a:t>
            </a:r>
          </a:p>
          <a:p>
            <a:pPr algn="ctr">
              <a:lnSpc>
                <a:spcPct val="130000"/>
              </a:lnSpc>
            </a:pPr>
            <a:r>
              <a:rPr lang="en-US" sz="1600" dirty="0">
                <a:solidFill>
                  <a:schemeClr val="accent1"/>
                </a:solidFill>
              </a:rPr>
              <a:t>Per Year</a:t>
            </a:r>
          </a:p>
        </p:txBody>
      </p:sp>
      <p:cxnSp>
        <p:nvCxnSpPr>
          <p:cNvPr id="6" name="Straight Connector 5">
            <a:extLst>
              <a:ext uri="{FF2B5EF4-FFF2-40B4-BE49-F238E27FC236}">
                <a16:creationId xmlns:a16="http://schemas.microsoft.com/office/drawing/2014/main" id="{518F366E-251A-B540-0F10-26667408AA0A}"/>
              </a:ext>
            </a:extLst>
          </p:cNvPr>
          <p:cNvCxnSpPr/>
          <p:nvPr/>
        </p:nvCxnSpPr>
        <p:spPr bwMode="gray">
          <a:xfrm>
            <a:off x="10276683" y="2208056"/>
            <a:ext cx="0" cy="4163944"/>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pic>
        <p:nvPicPr>
          <p:cNvPr id="1028" name="Picture 4" descr="Services et produits de cloud Amazon | AWS">
            <a:extLst>
              <a:ext uri="{FF2B5EF4-FFF2-40B4-BE49-F238E27FC236}">
                <a16:creationId xmlns:a16="http://schemas.microsoft.com/office/drawing/2014/main" id="{8FCF5474-3E28-EA63-6007-697FB90E90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60572" y="2141423"/>
            <a:ext cx="1233027" cy="64734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DDE1504D-EA83-4420-9EA1-838FE3077E8B}"/>
              </a:ext>
            </a:extLst>
          </p:cNvPr>
          <p:cNvSpPr txBox="1"/>
          <p:nvPr/>
        </p:nvSpPr>
        <p:spPr>
          <a:xfrm>
            <a:off x="10544699" y="4894905"/>
            <a:ext cx="934535" cy="553998"/>
          </a:xfrm>
          <a:prstGeom prst="rect">
            <a:avLst/>
          </a:prstGeom>
          <a:noFill/>
        </p:spPr>
        <p:txBody>
          <a:bodyPr wrap="square">
            <a:spAutoFit/>
          </a:bodyPr>
          <a:lstStyle>
            <a:defPPr>
              <a:defRPr lang="en-US"/>
            </a:defPPr>
            <a:lvl1pPr algn="ctr"/>
          </a:lstStyle>
          <a:p>
            <a:r>
              <a:rPr lang="en-US" dirty="0"/>
              <a:t>0.311*</a:t>
            </a:r>
          </a:p>
          <a:p>
            <a:r>
              <a:rPr lang="en-US" sz="1100" dirty="0"/>
              <a:t>estimation</a:t>
            </a:r>
            <a:endParaRPr lang="en-US" sz="1200" dirty="0"/>
          </a:p>
        </p:txBody>
      </p:sp>
      <p:sp>
        <p:nvSpPr>
          <p:cNvPr id="48" name="TextBox 47">
            <a:extLst>
              <a:ext uri="{FF2B5EF4-FFF2-40B4-BE49-F238E27FC236}">
                <a16:creationId xmlns:a16="http://schemas.microsoft.com/office/drawing/2014/main" id="{B7408BFF-AA6D-3626-5697-F7140EB49D6A}"/>
              </a:ext>
            </a:extLst>
          </p:cNvPr>
          <p:cNvSpPr txBox="1"/>
          <p:nvPr/>
        </p:nvSpPr>
        <p:spPr>
          <a:xfrm>
            <a:off x="10580458" y="5444366"/>
            <a:ext cx="852799" cy="970715"/>
          </a:xfrm>
          <a:prstGeom prst="rect">
            <a:avLst/>
          </a:prstGeom>
          <a:noFill/>
        </p:spPr>
        <p:txBody>
          <a:bodyPr wrap="none" lIns="0" tIns="0" rIns="0" bIns="0" rtlCol="0">
            <a:spAutoFit/>
          </a:bodyPr>
          <a:lstStyle/>
          <a:p>
            <a:pPr algn="ctr">
              <a:lnSpc>
                <a:spcPct val="130000"/>
              </a:lnSpc>
            </a:pPr>
            <a:r>
              <a:rPr lang="en-US" dirty="0">
                <a:solidFill>
                  <a:schemeClr val="accent1"/>
                </a:solidFill>
              </a:rPr>
              <a:t>468</a:t>
            </a:r>
          </a:p>
          <a:p>
            <a:pPr algn="ctr">
              <a:lnSpc>
                <a:spcPct val="130000"/>
              </a:lnSpc>
            </a:pPr>
            <a:r>
              <a:rPr lang="en-US" sz="1600" dirty="0">
                <a:solidFill>
                  <a:schemeClr val="accent1"/>
                </a:solidFill>
              </a:rPr>
              <a:t>Kg CO2</a:t>
            </a:r>
          </a:p>
          <a:p>
            <a:pPr algn="ctr">
              <a:lnSpc>
                <a:spcPct val="130000"/>
              </a:lnSpc>
            </a:pPr>
            <a:r>
              <a:rPr lang="en-US" sz="1600" dirty="0">
                <a:solidFill>
                  <a:schemeClr val="accent1"/>
                </a:solidFill>
              </a:rPr>
              <a:t>Per Year</a:t>
            </a:r>
          </a:p>
        </p:txBody>
      </p:sp>
      <p:sp>
        <p:nvSpPr>
          <p:cNvPr id="53" name="Rectangle 52">
            <a:extLst>
              <a:ext uri="{FF2B5EF4-FFF2-40B4-BE49-F238E27FC236}">
                <a16:creationId xmlns:a16="http://schemas.microsoft.com/office/drawing/2014/main" id="{F1420000-FF60-3005-C328-C8D321DDECDC}"/>
              </a:ext>
            </a:extLst>
          </p:cNvPr>
          <p:cNvSpPr/>
          <p:nvPr/>
        </p:nvSpPr>
        <p:spPr>
          <a:xfrm>
            <a:off x="1668298" y="5587728"/>
            <a:ext cx="1107105" cy="207635"/>
          </a:xfrm>
          <a:prstGeom prst="rect">
            <a:avLst/>
          </a:prstGeom>
          <a:solidFill>
            <a:srgbClr val="1D428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SCOPE 3</a:t>
            </a:r>
          </a:p>
        </p:txBody>
      </p:sp>
      <p:sp>
        <p:nvSpPr>
          <p:cNvPr id="1024" name="Rectangle 1023">
            <a:extLst>
              <a:ext uri="{FF2B5EF4-FFF2-40B4-BE49-F238E27FC236}">
                <a16:creationId xmlns:a16="http://schemas.microsoft.com/office/drawing/2014/main" id="{5A808C89-59EB-2965-03F7-BAC5EB619B8C}"/>
              </a:ext>
            </a:extLst>
          </p:cNvPr>
          <p:cNvSpPr/>
          <p:nvPr/>
        </p:nvSpPr>
        <p:spPr>
          <a:xfrm>
            <a:off x="4528282" y="2721607"/>
            <a:ext cx="1107105" cy="207635"/>
          </a:xfrm>
          <a:prstGeom prst="rect">
            <a:avLst/>
          </a:prstGeom>
          <a:solidFill>
            <a:srgbClr val="459B3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SCOPE 2</a:t>
            </a:r>
          </a:p>
        </p:txBody>
      </p:sp>
      <p:sp>
        <p:nvSpPr>
          <p:cNvPr id="1029" name="Rectangle 1028">
            <a:extLst>
              <a:ext uri="{FF2B5EF4-FFF2-40B4-BE49-F238E27FC236}">
                <a16:creationId xmlns:a16="http://schemas.microsoft.com/office/drawing/2014/main" id="{A2A087F4-3F33-F7C0-1C75-AC1D9A3A811E}"/>
              </a:ext>
            </a:extLst>
          </p:cNvPr>
          <p:cNvSpPr/>
          <p:nvPr/>
        </p:nvSpPr>
        <p:spPr>
          <a:xfrm>
            <a:off x="8068108" y="1165393"/>
            <a:ext cx="3413095" cy="91440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1370 kWh</a:t>
            </a:r>
          </a:p>
        </p:txBody>
      </p:sp>
      <p:sp>
        <p:nvSpPr>
          <p:cNvPr id="1031" name="Rectangle 1030">
            <a:extLst>
              <a:ext uri="{FF2B5EF4-FFF2-40B4-BE49-F238E27FC236}">
                <a16:creationId xmlns:a16="http://schemas.microsoft.com/office/drawing/2014/main" id="{29CF7698-DD1E-A507-1A54-5AA4FA4CEB68}"/>
              </a:ext>
            </a:extLst>
          </p:cNvPr>
          <p:cNvSpPr/>
          <p:nvPr/>
        </p:nvSpPr>
        <p:spPr>
          <a:xfrm>
            <a:off x="8068108" y="2817848"/>
            <a:ext cx="2019092" cy="91440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tx1"/>
                </a:solidFill>
              </a:rPr>
              <a:t>1.5</a:t>
            </a:r>
          </a:p>
        </p:txBody>
      </p:sp>
      <p:sp>
        <p:nvSpPr>
          <p:cNvPr id="1032" name="Rectangle 1031">
            <a:extLst>
              <a:ext uri="{FF2B5EF4-FFF2-40B4-BE49-F238E27FC236}">
                <a16:creationId xmlns:a16="http://schemas.microsoft.com/office/drawing/2014/main" id="{0A177341-AE3C-6098-4984-E03E4D7AF43C}"/>
              </a:ext>
            </a:extLst>
          </p:cNvPr>
          <p:cNvSpPr/>
          <p:nvPr/>
        </p:nvSpPr>
        <p:spPr>
          <a:xfrm>
            <a:off x="10464293" y="2815203"/>
            <a:ext cx="1016905" cy="91440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tx1"/>
                </a:solidFill>
              </a:rPr>
              <a:t>1.1</a:t>
            </a:r>
          </a:p>
        </p:txBody>
      </p:sp>
      <p:sp>
        <p:nvSpPr>
          <p:cNvPr id="1033" name="Rectangle 1032">
            <a:extLst>
              <a:ext uri="{FF2B5EF4-FFF2-40B4-BE49-F238E27FC236}">
                <a16:creationId xmlns:a16="http://schemas.microsoft.com/office/drawing/2014/main" id="{E3FC4FED-557D-1789-C783-8EA86AC2AD8B}"/>
              </a:ext>
            </a:extLst>
          </p:cNvPr>
          <p:cNvSpPr/>
          <p:nvPr/>
        </p:nvSpPr>
        <p:spPr>
          <a:xfrm>
            <a:off x="8068108" y="4459751"/>
            <a:ext cx="2019092" cy="91440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1034" name="Rectangle 1033">
            <a:extLst>
              <a:ext uri="{FF2B5EF4-FFF2-40B4-BE49-F238E27FC236}">
                <a16:creationId xmlns:a16="http://schemas.microsoft.com/office/drawing/2014/main" id="{664C749C-87AA-9A6D-E936-476E35CD06E6}"/>
              </a:ext>
            </a:extLst>
          </p:cNvPr>
          <p:cNvSpPr/>
          <p:nvPr/>
        </p:nvSpPr>
        <p:spPr>
          <a:xfrm>
            <a:off x="10464293" y="4459751"/>
            <a:ext cx="1016905" cy="91440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tx1"/>
              </a:solidFill>
            </a:endParaRPr>
          </a:p>
        </p:txBody>
      </p:sp>
      <p:pic>
        <p:nvPicPr>
          <p:cNvPr id="35" name="Picture 4" descr="Flag of Europe - Wikipedia">
            <a:extLst>
              <a:ext uri="{FF2B5EF4-FFF2-40B4-BE49-F238E27FC236}">
                <a16:creationId xmlns:a16="http://schemas.microsoft.com/office/drawing/2014/main" id="{6BD31CD4-E211-A699-B3E4-3E2DEBC3FC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6915" y="4629001"/>
            <a:ext cx="512961" cy="34197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01BF74BD-0393-0E38-2AA4-622275A77EFC}"/>
              </a:ext>
            </a:extLst>
          </p:cNvPr>
          <p:cNvPicPr>
            <a:picLocks noChangeAspect="1"/>
          </p:cNvPicPr>
          <p:nvPr/>
        </p:nvPicPr>
        <p:blipFill>
          <a:blip r:embed="rId3"/>
          <a:stretch>
            <a:fillRect/>
          </a:stretch>
        </p:blipFill>
        <p:spPr>
          <a:xfrm>
            <a:off x="10731958" y="4667121"/>
            <a:ext cx="512961" cy="307777"/>
          </a:xfrm>
          <a:prstGeom prst="rect">
            <a:avLst/>
          </a:prstGeom>
        </p:spPr>
      </p:pic>
      <p:sp>
        <p:nvSpPr>
          <p:cNvPr id="38" name="TextBox 37">
            <a:extLst>
              <a:ext uri="{FF2B5EF4-FFF2-40B4-BE49-F238E27FC236}">
                <a16:creationId xmlns:a16="http://schemas.microsoft.com/office/drawing/2014/main" id="{AB4E2F88-2C77-A994-27AA-65E0BE72EF74}"/>
              </a:ext>
            </a:extLst>
          </p:cNvPr>
          <p:cNvSpPr txBox="1"/>
          <p:nvPr/>
        </p:nvSpPr>
        <p:spPr>
          <a:xfrm>
            <a:off x="5081834" y="6352516"/>
            <a:ext cx="6468117" cy="381643"/>
          </a:xfrm>
          <a:prstGeom prst="rect">
            <a:avLst/>
          </a:prstGeom>
          <a:noFill/>
        </p:spPr>
        <p:txBody>
          <a:bodyPr wrap="none" lIns="0" tIns="0" rIns="0" bIns="0" rtlCol="0">
            <a:spAutoFit/>
          </a:bodyPr>
          <a:lstStyle/>
          <a:p>
            <a:pPr algn="l">
              <a:lnSpc>
                <a:spcPct val="130000"/>
              </a:lnSpc>
            </a:pPr>
            <a:r>
              <a:rPr lang="en-US" sz="1000" dirty="0">
                <a:solidFill>
                  <a:schemeClr val="tx2"/>
                </a:solidFill>
              </a:rPr>
              <a:t>https://</a:t>
            </a:r>
            <a:r>
              <a:rPr lang="en-US" sz="1000" dirty="0" err="1">
                <a:solidFill>
                  <a:schemeClr val="tx2"/>
                </a:solidFill>
              </a:rPr>
              <a:t>www.hpe.com</a:t>
            </a:r>
            <a:r>
              <a:rPr lang="en-US" sz="1000" dirty="0">
                <a:solidFill>
                  <a:schemeClr val="tx2"/>
                </a:solidFill>
              </a:rPr>
              <a:t>/</a:t>
            </a:r>
            <a:r>
              <a:rPr lang="en-US" sz="1000" dirty="0" err="1">
                <a:solidFill>
                  <a:schemeClr val="tx2"/>
                </a:solidFill>
              </a:rPr>
              <a:t>psnow</a:t>
            </a:r>
            <a:r>
              <a:rPr lang="en-US" sz="1000" dirty="0">
                <a:solidFill>
                  <a:schemeClr val="tx2"/>
                </a:solidFill>
              </a:rPr>
              <a:t>/doc/a50004545enw</a:t>
            </a:r>
          </a:p>
          <a:p>
            <a:pPr algn="l">
              <a:lnSpc>
                <a:spcPct val="130000"/>
              </a:lnSpc>
            </a:pPr>
            <a:r>
              <a:rPr lang="en-US" sz="1000" dirty="0">
                <a:solidFill>
                  <a:schemeClr val="tx2"/>
                </a:solidFill>
              </a:rPr>
              <a:t>https://</a:t>
            </a:r>
            <a:r>
              <a:rPr lang="en-US" sz="1000" dirty="0" err="1">
                <a:solidFill>
                  <a:schemeClr val="tx2"/>
                </a:solidFill>
              </a:rPr>
              <a:t>www.eea.europa.eu</a:t>
            </a:r>
            <a:r>
              <a:rPr lang="en-US" sz="1000" dirty="0">
                <a:solidFill>
                  <a:schemeClr val="tx2"/>
                </a:solidFill>
              </a:rPr>
              <a:t>/data-and-maps/</a:t>
            </a:r>
            <a:r>
              <a:rPr lang="en-US" sz="1000" dirty="0" err="1">
                <a:solidFill>
                  <a:schemeClr val="tx2"/>
                </a:solidFill>
              </a:rPr>
              <a:t>daviz</a:t>
            </a:r>
            <a:r>
              <a:rPr lang="en-US" sz="1000" dirty="0">
                <a:solidFill>
                  <a:schemeClr val="tx2"/>
                </a:solidFill>
              </a:rPr>
              <a:t>/co2-emission-intensity-12#tab-googlechartid_chart_11</a:t>
            </a:r>
          </a:p>
        </p:txBody>
      </p:sp>
      <p:pic>
        <p:nvPicPr>
          <p:cNvPr id="41" name="Picture 40">
            <a:extLst>
              <a:ext uri="{FF2B5EF4-FFF2-40B4-BE49-F238E27FC236}">
                <a16:creationId xmlns:a16="http://schemas.microsoft.com/office/drawing/2014/main" id="{593572FF-FC83-139D-7272-C7F5805D72CE}"/>
              </a:ext>
            </a:extLst>
          </p:cNvPr>
          <p:cNvPicPr>
            <a:picLocks noChangeAspect="1"/>
          </p:cNvPicPr>
          <p:nvPr/>
        </p:nvPicPr>
        <p:blipFill>
          <a:blip r:embed="rId12"/>
          <a:stretch>
            <a:fillRect/>
          </a:stretch>
        </p:blipFill>
        <p:spPr>
          <a:xfrm>
            <a:off x="6202700" y="730164"/>
            <a:ext cx="1544277" cy="381455"/>
          </a:xfrm>
          <a:prstGeom prst="rect">
            <a:avLst/>
          </a:prstGeom>
        </p:spPr>
      </p:pic>
    </p:spTree>
    <p:extLst>
      <p:ext uri="{BB962C8B-B14F-4D97-AF65-F5344CB8AC3E}">
        <p14:creationId xmlns:p14="http://schemas.microsoft.com/office/powerpoint/2010/main" val="165292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24"/>
                                        </p:tgtEl>
                                        <p:attrNameLst>
                                          <p:attrName>style.visibility</p:attrName>
                                        </p:attrNameLst>
                                      </p:cBhvr>
                                      <p:to>
                                        <p:strVal val="visible"/>
                                      </p:to>
                                    </p:set>
                                    <p:animEffect transition="in" filter="fade">
                                      <p:cBhvr>
                                        <p:cTn id="18" dur="500"/>
                                        <p:tgtEl>
                                          <p:spTgt spid="10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31"/>
                                        </p:tgtEl>
                                        <p:attrNameLst>
                                          <p:attrName>style.visibility</p:attrName>
                                        </p:attrNameLst>
                                      </p:cBhvr>
                                      <p:to>
                                        <p:strVal val="visible"/>
                                      </p:to>
                                    </p:set>
                                    <p:animEffect transition="in" filter="fade">
                                      <p:cBhvr>
                                        <p:cTn id="49" dur="500"/>
                                        <p:tgtEl>
                                          <p:spTgt spid="10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33"/>
                                        </p:tgtEl>
                                        <p:attrNameLst>
                                          <p:attrName>style.visibility</p:attrName>
                                        </p:attrNameLst>
                                      </p:cBhvr>
                                      <p:to>
                                        <p:strVal val="visible"/>
                                      </p:to>
                                    </p:set>
                                    <p:animEffect transition="in" filter="fade">
                                      <p:cBhvr>
                                        <p:cTn id="67" dur="500"/>
                                        <p:tgtEl>
                                          <p:spTgt spid="103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28"/>
                                        </p:tgtEl>
                                        <p:attrNameLst>
                                          <p:attrName>style.visibility</p:attrName>
                                        </p:attrNameLst>
                                      </p:cBhvr>
                                      <p:to>
                                        <p:strVal val="visible"/>
                                      </p:to>
                                    </p:set>
                                    <p:animEffect transition="in" filter="fade">
                                      <p:cBhvr>
                                        <p:cTn id="72" dur="500"/>
                                        <p:tgtEl>
                                          <p:spTgt spid="10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32"/>
                                        </p:tgtEl>
                                        <p:attrNameLst>
                                          <p:attrName>style.visibility</p:attrName>
                                        </p:attrNameLst>
                                      </p:cBhvr>
                                      <p:to>
                                        <p:strVal val="visible"/>
                                      </p:to>
                                    </p:set>
                                    <p:animEffect transition="in" filter="fade">
                                      <p:cBhvr>
                                        <p:cTn id="75" dur="500"/>
                                        <p:tgtEl>
                                          <p:spTgt spid="10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500"/>
                                        <p:tgtEl>
                                          <p:spTgt spid="4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34"/>
                                        </p:tgtEl>
                                        <p:attrNameLst>
                                          <p:attrName>style.visibility</p:attrName>
                                        </p:attrNameLst>
                                      </p:cBhvr>
                                      <p:to>
                                        <p:strVal val="visible"/>
                                      </p:to>
                                    </p:set>
                                    <p:animEffect transition="in" filter="fade">
                                      <p:cBhvr>
                                        <p:cTn id="84" dur="500"/>
                                        <p:tgtEl>
                                          <p:spTgt spid="1034"/>
                                        </p:tgtEl>
                                      </p:cBhvr>
                                    </p:animEffect>
                                  </p:childTnLst>
                                </p:cTn>
                              </p:par>
                              <p:par>
                                <p:cTn id="85" presetID="10" presetClass="entr" presetSubtype="0" fill="hold" nodeType="with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par>
                                <p:cTn id="88" presetID="10"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7" grpId="0" animBg="1"/>
      <p:bldP spid="28" grpId="0" animBg="1"/>
      <p:bldP spid="29" grpId="0" animBg="1"/>
      <p:bldP spid="32" grpId="0" animBg="1"/>
      <p:bldP spid="33" grpId="0" animBg="1"/>
      <p:bldP spid="34" grpId="0" animBg="1"/>
      <p:bldP spid="30" grpId="0" animBg="1"/>
      <p:bldP spid="40" grpId="0"/>
      <p:bldP spid="44" grpId="0"/>
      <p:bldP spid="36" grpId="0"/>
      <p:bldP spid="51" grpId="0"/>
      <p:bldP spid="4" grpId="0"/>
      <p:bldP spid="45" grpId="0"/>
      <p:bldP spid="48" grpId="0"/>
      <p:bldP spid="53" grpId="0" animBg="1"/>
      <p:bldP spid="1024" grpId="0" animBg="1"/>
      <p:bldP spid="1029" grpId="0" animBg="1"/>
      <p:bldP spid="1031" grpId="0" animBg="1"/>
      <p:bldP spid="1032" grpId="0" animBg="1"/>
      <p:bldP spid="1033" grpId="0" animBg="1"/>
      <p:bldP spid="10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owerpoint's Accessibility Checker">
            <a:extLst>
              <a:ext uri="{FF2B5EF4-FFF2-40B4-BE49-F238E27FC236}">
                <a16:creationId xmlns:a16="http://schemas.microsoft.com/office/drawing/2014/main" id="{B97807F4-B654-8E4B-B02B-40232A2DA4CA}"/>
              </a:ext>
            </a:extLst>
          </p:cNvPr>
          <p:cNvSpPr>
            <a:spLocks noGrp="1"/>
          </p:cNvSpPr>
          <p:nvPr>
            <p:ph type="title"/>
          </p:nvPr>
        </p:nvSpPr>
        <p:spPr>
          <a:xfrm>
            <a:off x="579809" y="205726"/>
            <a:ext cx="11001004" cy="381000"/>
          </a:xfrm>
        </p:spPr>
        <p:txBody>
          <a:bodyPr/>
          <a:lstStyle/>
          <a:p>
            <a:r>
              <a:rPr lang="en-US" dirty="0"/>
              <a:t>Optimize Green Score – Actionable Recommendations</a:t>
            </a:r>
          </a:p>
        </p:txBody>
      </p:sp>
      <p:pic>
        <p:nvPicPr>
          <p:cNvPr id="3" name="Picture 2">
            <a:extLst>
              <a:ext uri="{FF2B5EF4-FFF2-40B4-BE49-F238E27FC236}">
                <a16:creationId xmlns:a16="http://schemas.microsoft.com/office/drawing/2014/main" id="{2E3BD461-706D-B323-0534-004914F70334}"/>
              </a:ext>
            </a:extLst>
          </p:cNvPr>
          <p:cNvPicPr>
            <a:picLocks noChangeAspect="1"/>
          </p:cNvPicPr>
          <p:nvPr/>
        </p:nvPicPr>
        <p:blipFill>
          <a:blip r:embed="rId3"/>
          <a:stretch>
            <a:fillRect/>
          </a:stretch>
        </p:blipFill>
        <p:spPr>
          <a:xfrm>
            <a:off x="135722" y="1032020"/>
            <a:ext cx="11917380" cy="4793959"/>
          </a:xfrm>
          <a:prstGeom prst="rect">
            <a:avLst/>
          </a:prstGeom>
        </p:spPr>
      </p:pic>
    </p:spTree>
    <p:extLst>
      <p:ext uri="{BB962C8B-B14F-4D97-AF65-F5344CB8AC3E}">
        <p14:creationId xmlns:p14="http://schemas.microsoft.com/office/powerpoint/2010/main" val="12309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EC2B27-53D4-E96C-5F6F-6E9AC8E9E6B5}"/>
              </a:ext>
            </a:extLst>
          </p:cNvPr>
          <p:cNvSpPr>
            <a:spLocks noGrp="1"/>
          </p:cNvSpPr>
          <p:nvPr>
            <p:ph type="title"/>
          </p:nvPr>
        </p:nvSpPr>
        <p:spPr/>
        <p:txBody>
          <a:bodyPr/>
          <a:lstStyle/>
          <a:p>
            <a:r>
              <a:rPr lang="en-GB" dirty="0"/>
              <a:t>Scope 2: Data Center Power Usage Effectiveness (PUE)</a:t>
            </a:r>
          </a:p>
        </p:txBody>
      </p:sp>
      <p:pic>
        <p:nvPicPr>
          <p:cNvPr id="12" name="Content Placeholder 11">
            <a:extLst>
              <a:ext uri="{FF2B5EF4-FFF2-40B4-BE49-F238E27FC236}">
                <a16:creationId xmlns:a16="http://schemas.microsoft.com/office/drawing/2014/main" id="{8E9F93CF-4DA8-C384-CED5-7740A881C60C}"/>
              </a:ext>
            </a:extLst>
          </p:cNvPr>
          <p:cNvPicPr>
            <a:picLocks noGrp="1" noChangeAspect="1"/>
          </p:cNvPicPr>
          <p:nvPr>
            <p:ph sz="quarter" idx="17"/>
          </p:nvPr>
        </p:nvPicPr>
        <p:blipFill rotWithShape="1">
          <a:blip r:embed="rId3"/>
          <a:srcRect b="39643"/>
          <a:stretch/>
        </p:blipFill>
        <p:spPr>
          <a:xfrm>
            <a:off x="624189" y="1738500"/>
            <a:ext cx="5313362" cy="845674"/>
          </a:xfrm>
          <a:prstGeom prst="rect">
            <a:avLst/>
          </a:prstGeom>
        </p:spPr>
      </p:pic>
      <p:sp>
        <p:nvSpPr>
          <p:cNvPr id="2" name="TextBox 1">
            <a:extLst>
              <a:ext uri="{FF2B5EF4-FFF2-40B4-BE49-F238E27FC236}">
                <a16:creationId xmlns:a16="http://schemas.microsoft.com/office/drawing/2014/main" id="{E3160416-067D-7C74-5265-A3A49FEB8E93}"/>
              </a:ext>
            </a:extLst>
          </p:cNvPr>
          <p:cNvSpPr txBox="1"/>
          <p:nvPr/>
        </p:nvSpPr>
        <p:spPr>
          <a:xfrm>
            <a:off x="579438" y="6116657"/>
            <a:ext cx="5201252" cy="190630"/>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3F3F3F"/>
                </a:solidFill>
                <a:effectLst/>
                <a:uLnTx/>
                <a:uFillTx/>
                <a:latin typeface="Metropolis"/>
                <a:ea typeface="+mn-ea"/>
                <a:cs typeface="+mn-cs"/>
                <a:hlinkClick r:id="rId4"/>
              </a:rPr>
              <a:t>https://www.iso.org/standard/63451.html</a:t>
            </a:r>
            <a:r>
              <a:rPr kumimoji="0" lang="en-GB" sz="1050" b="0" i="0" u="none" strike="noStrike" kern="1200" cap="none" spc="0" normalizeH="0" baseline="0" noProof="0" dirty="0">
                <a:ln>
                  <a:noFill/>
                </a:ln>
                <a:solidFill>
                  <a:srgbClr val="3F3F3F"/>
                </a:solidFill>
                <a:effectLst/>
                <a:uLnTx/>
                <a:uFillTx/>
                <a:latin typeface="Metropolis"/>
                <a:ea typeface="+mn-ea"/>
                <a:cs typeface="+mn-cs"/>
              </a:rPr>
              <a:t> </a:t>
            </a:r>
          </a:p>
        </p:txBody>
      </p:sp>
      <p:pic>
        <p:nvPicPr>
          <p:cNvPr id="1026" name="Picture 2" descr="Reduce Data Center PUE – Tips for Data Center Energy Efficiency |  Mitsubishi Electric">
            <a:extLst>
              <a:ext uri="{FF2B5EF4-FFF2-40B4-BE49-F238E27FC236}">
                <a16:creationId xmlns:a16="http://schemas.microsoft.com/office/drawing/2014/main" id="{3B8579AB-8BE8-020A-043D-625A580A6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412" y="1738500"/>
            <a:ext cx="5966747" cy="4015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significance of PUE and DCiE of a Data Center? How to Calculate  them?">
            <a:extLst>
              <a:ext uri="{FF2B5EF4-FFF2-40B4-BE49-F238E27FC236}">
                <a16:creationId xmlns:a16="http://schemas.microsoft.com/office/drawing/2014/main" id="{525DE782-7D09-581B-601F-EBEEC42E78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3299"/>
          <a:stretch/>
        </p:blipFill>
        <p:spPr bwMode="auto">
          <a:xfrm>
            <a:off x="1395869" y="3528923"/>
            <a:ext cx="3971261" cy="196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30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51CF65D-3F97-BB8C-3988-0E8E3DE7CBC7}"/>
              </a:ext>
            </a:extLst>
          </p:cNvPr>
          <p:cNvGraphicFramePr/>
          <p:nvPr/>
        </p:nvGraphicFramePr>
        <p:xfrm>
          <a:off x="3089569" y="1204852"/>
          <a:ext cx="8125883"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15D2C111-0AE8-3A73-4398-1837B2EACB7E}"/>
              </a:ext>
            </a:extLst>
          </p:cNvPr>
          <p:cNvPicPr>
            <a:picLocks noChangeAspect="1"/>
          </p:cNvPicPr>
          <p:nvPr/>
        </p:nvPicPr>
        <p:blipFill rotWithShape="1">
          <a:blip r:embed="rId8"/>
          <a:srcRect l="27321" r="26435"/>
          <a:stretch/>
        </p:blipFill>
        <p:spPr>
          <a:xfrm>
            <a:off x="7056313" y="864982"/>
            <a:ext cx="1063834" cy="1150231"/>
          </a:xfrm>
          <a:prstGeom prst="rect">
            <a:avLst/>
          </a:prstGeom>
        </p:spPr>
      </p:pic>
      <p:sp>
        <p:nvSpPr>
          <p:cNvPr id="2" name="Title 1">
            <a:extLst>
              <a:ext uri="{FF2B5EF4-FFF2-40B4-BE49-F238E27FC236}">
                <a16:creationId xmlns:a16="http://schemas.microsoft.com/office/drawing/2014/main" id="{FF7D0FA5-6C59-576B-B7DC-310DE4160F23}"/>
              </a:ext>
            </a:extLst>
          </p:cNvPr>
          <p:cNvSpPr>
            <a:spLocks noGrp="1"/>
          </p:cNvSpPr>
          <p:nvPr>
            <p:ph type="title"/>
          </p:nvPr>
        </p:nvSpPr>
        <p:spPr/>
        <p:txBody>
          <a:bodyPr/>
          <a:lstStyle/>
          <a:p>
            <a:r>
              <a:rPr lang="en-US" dirty="0"/>
              <a:t>How are Companies reducing their CO2 emissions?</a:t>
            </a:r>
          </a:p>
        </p:txBody>
      </p:sp>
      <p:sp>
        <p:nvSpPr>
          <p:cNvPr id="5" name="Speech Bubble: Oval 4">
            <a:extLst>
              <a:ext uri="{FF2B5EF4-FFF2-40B4-BE49-F238E27FC236}">
                <a16:creationId xmlns:a16="http://schemas.microsoft.com/office/drawing/2014/main" id="{6E8A3A51-5145-1B67-78F6-60624428CB16}"/>
              </a:ext>
            </a:extLst>
          </p:cNvPr>
          <p:cNvSpPr/>
          <p:nvPr/>
        </p:nvSpPr>
        <p:spPr>
          <a:xfrm>
            <a:off x="5691059" y="1240171"/>
            <a:ext cx="1365254" cy="724393"/>
          </a:xfrm>
          <a:prstGeom prst="wedgeEllipseCallout">
            <a:avLst>
              <a:gd name="adj1" fmla="val 54015"/>
              <a:gd name="adj2" fmla="val -4462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We have ambitions!</a:t>
            </a:r>
          </a:p>
        </p:txBody>
      </p:sp>
      <p:pic>
        <p:nvPicPr>
          <p:cNvPr id="10" name="Picture 9">
            <a:extLst>
              <a:ext uri="{FF2B5EF4-FFF2-40B4-BE49-F238E27FC236}">
                <a16:creationId xmlns:a16="http://schemas.microsoft.com/office/drawing/2014/main" id="{6F35848B-DAE1-C9A2-30A7-5DF24E152A63}"/>
              </a:ext>
            </a:extLst>
          </p:cNvPr>
          <p:cNvPicPr>
            <a:picLocks noChangeAspect="1"/>
          </p:cNvPicPr>
          <p:nvPr/>
        </p:nvPicPr>
        <p:blipFill rotWithShape="1">
          <a:blip r:embed="rId9"/>
          <a:srcRect l="27682" r="35395"/>
          <a:stretch/>
        </p:blipFill>
        <p:spPr>
          <a:xfrm>
            <a:off x="2112265" y="3253441"/>
            <a:ext cx="855266" cy="1158172"/>
          </a:xfrm>
          <a:prstGeom prst="rect">
            <a:avLst/>
          </a:prstGeom>
        </p:spPr>
      </p:pic>
      <p:sp>
        <p:nvSpPr>
          <p:cNvPr id="8" name="Speech Bubble: Oval 7">
            <a:extLst>
              <a:ext uri="{FF2B5EF4-FFF2-40B4-BE49-F238E27FC236}">
                <a16:creationId xmlns:a16="http://schemas.microsoft.com/office/drawing/2014/main" id="{6828076D-7E35-BD27-595D-02EECEE21E99}"/>
              </a:ext>
            </a:extLst>
          </p:cNvPr>
          <p:cNvSpPr/>
          <p:nvPr/>
        </p:nvSpPr>
        <p:spPr>
          <a:xfrm>
            <a:off x="1214403" y="3496266"/>
            <a:ext cx="1024240" cy="672522"/>
          </a:xfrm>
          <a:prstGeom prst="wedgeEllipseCallout">
            <a:avLst>
              <a:gd name="adj1" fmla="val 54015"/>
              <a:gd name="adj2" fmla="val -4462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Where to start?</a:t>
            </a:r>
          </a:p>
        </p:txBody>
      </p:sp>
      <p:pic>
        <p:nvPicPr>
          <p:cNvPr id="12" name="Picture 11" descr="A picture containing text, computer&#10;&#10;Description automatically generated">
            <a:extLst>
              <a:ext uri="{FF2B5EF4-FFF2-40B4-BE49-F238E27FC236}">
                <a16:creationId xmlns:a16="http://schemas.microsoft.com/office/drawing/2014/main" id="{13584290-EBAE-5AD5-9C51-5331E14B7B57}"/>
              </a:ext>
            </a:extLst>
          </p:cNvPr>
          <p:cNvPicPr>
            <a:picLocks noChangeAspect="1"/>
          </p:cNvPicPr>
          <p:nvPr/>
        </p:nvPicPr>
        <p:blipFill rotWithShape="1">
          <a:blip r:embed="rId10"/>
          <a:srcRect l="14811" r="23539"/>
          <a:stretch/>
        </p:blipFill>
        <p:spPr>
          <a:xfrm>
            <a:off x="1516273" y="4801738"/>
            <a:ext cx="1512277" cy="1226504"/>
          </a:xfrm>
          <a:prstGeom prst="rect">
            <a:avLst/>
          </a:prstGeom>
        </p:spPr>
      </p:pic>
      <p:sp>
        <p:nvSpPr>
          <p:cNvPr id="9" name="Speech Bubble: Oval 8">
            <a:extLst>
              <a:ext uri="{FF2B5EF4-FFF2-40B4-BE49-F238E27FC236}">
                <a16:creationId xmlns:a16="http://schemas.microsoft.com/office/drawing/2014/main" id="{5E9E4F17-269E-A099-0573-05632E8DC718}"/>
              </a:ext>
            </a:extLst>
          </p:cNvPr>
          <p:cNvSpPr/>
          <p:nvPr/>
        </p:nvSpPr>
        <p:spPr>
          <a:xfrm>
            <a:off x="618411" y="5414990"/>
            <a:ext cx="1024240" cy="672522"/>
          </a:xfrm>
          <a:prstGeom prst="wedgeEllipseCallout">
            <a:avLst>
              <a:gd name="adj1" fmla="val 54015"/>
              <a:gd name="adj2" fmla="val -4462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Where to start?</a:t>
            </a:r>
          </a:p>
        </p:txBody>
      </p:sp>
      <p:pic>
        <p:nvPicPr>
          <p:cNvPr id="14" name="Picture 13" descr="A person carrying a briefcase&#10;&#10;Description automatically generated with low confidence">
            <a:extLst>
              <a:ext uri="{FF2B5EF4-FFF2-40B4-BE49-F238E27FC236}">
                <a16:creationId xmlns:a16="http://schemas.microsoft.com/office/drawing/2014/main" id="{FD2B0F2B-4158-9BAD-4F4E-4EF236618C60}"/>
              </a:ext>
            </a:extLst>
          </p:cNvPr>
          <p:cNvPicPr>
            <a:picLocks noChangeAspect="1"/>
          </p:cNvPicPr>
          <p:nvPr/>
        </p:nvPicPr>
        <p:blipFill rotWithShape="1">
          <a:blip r:embed="rId11"/>
          <a:srcRect l="25629" r="31955"/>
          <a:stretch/>
        </p:blipFill>
        <p:spPr>
          <a:xfrm>
            <a:off x="3169256" y="2243237"/>
            <a:ext cx="944553" cy="1113448"/>
          </a:xfrm>
          <a:prstGeom prst="rect">
            <a:avLst/>
          </a:prstGeom>
        </p:spPr>
      </p:pic>
      <p:sp>
        <p:nvSpPr>
          <p:cNvPr id="7" name="Speech Bubble: Oval 6">
            <a:extLst>
              <a:ext uri="{FF2B5EF4-FFF2-40B4-BE49-F238E27FC236}">
                <a16:creationId xmlns:a16="http://schemas.microsoft.com/office/drawing/2014/main" id="{FCE02C77-C6CD-8C2A-E0A3-893E15F4B049}"/>
              </a:ext>
            </a:extLst>
          </p:cNvPr>
          <p:cNvSpPr/>
          <p:nvPr/>
        </p:nvSpPr>
        <p:spPr>
          <a:xfrm>
            <a:off x="2318085" y="2410984"/>
            <a:ext cx="1024240" cy="672522"/>
          </a:xfrm>
          <a:prstGeom prst="wedgeEllipseCallout">
            <a:avLst>
              <a:gd name="adj1" fmla="val 54015"/>
              <a:gd name="adj2" fmla="val -4462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Where to start?</a:t>
            </a:r>
          </a:p>
        </p:txBody>
      </p:sp>
    </p:spTree>
    <p:extLst>
      <p:ext uri="{BB962C8B-B14F-4D97-AF65-F5344CB8AC3E}">
        <p14:creationId xmlns:p14="http://schemas.microsoft.com/office/powerpoint/2010/main" val="65159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ppt-template-light.pptx  -  Read-Only" id="{BD8BD5AF-56D4-4FA7-B69F-37E469FFBA47}" vid="{E43D2CF5-ADD4-473C-AB90-A86BA321F8D5}"/>
    </a:ext>
  </a:extLst>
</a:theme>
</file>

<file path=ppt/theme/theme2.xml><?xml version="1.0" encoding="utf-8"?>
<a:theme xmlns:a="http://schemas.openxmlformats.org/drawingml/2006/main" name="1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ppt-light-2021-q2-full" id="{E08F68E2-B76B-4A2F-8B33-6E4C771DD8E9}" vid="{237F7713-6299-4C10-955B-FF8A97992B44}"/>
    </a:ext>
  </a:extLst>
</a:theme>
</file>

<file path=ppt/theme/theme3.xml><?xml version="1.0" encoding="utf-8"?>
<a:theme xmlns:a="http://schemas.openxmlformats.org/drawingml/2006/main" name="2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4.xml><?xml version="1.0" encoding="utf-8"?>
<a:theme xmlns:a="http://schemas.openxmlformats.org/drawingml/2006/main" name="3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5.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vmw-ppt-light[bgronas]</Template>
  <TotalTime>1449</TotalTime>
  <Words>6182</Words>
  <Application>Microsoft Office PowerPoint</Application>
  <PresentationFormat>Custom</PresentationFormat>
  <Paragraphs>954</Paragraphs>
  <Slides>70</Slides>
  <Notes>44</Notes>
  <HiddenSlides>39</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70</vt:i4>
      </vt:variant>
    </vt:vector>
  </HeadingPairs>
  <TitlesOfParts>
    <vt:vector size="90" baseType="lpstr">
      <vt:lpstr>Arial</vt:lpstr>
      <vt:lpstr>Arial,Sans-Serif</vt:lpstr>
      <vt:lpstr>Calibri</vt:lpstr>
      <vt:lpstr>Camphor Std</vt:lpstr>
      <vt:lpstr>Courier New</vt:lpstr>
      <vt:lpstr>Metropolis</vt:lpstr>
      <vt:lpstr>Metropolis Extra Light</vt:lpstr>
      <vt:lpstr>Metropolis Light</vt:lpstr>
      <vt:lpstr>Open Sans</vt:lpstr>
      <vt:lpstr>Poppins</vt:lpstr>
      <vt:lpstr>ReithSans</vt:lpstr>
      <vt:lpstr>System Font Regular</vt:lpstr>
      <vt:lpstr>Söhne</vt:lpstr>
      <vt:lpstr>Verdana</vt:lpstr>
      <vt:lpstr>Wingdings</vt:lpstr>
      <vt:lpstr>VMware_white_16x9</vt:lpstr>
      <vt:lpstr>1_VMware_white_16x9</vt:lpstr>
      <vt:lpstr>2_VMware_white_16x9</vt:lpstr>
      <vt:lpstr>3_VMware_white_16x9</vt:lpstr>
      <vt:lpstr>think-cell Slide</vt:lpstr>
      <vt:lpstr>SUSTAINABILITY</vt:lpstr>
      <vt:lpstr>The bad news</vt:lpstr>
      <vt:lpstr>PowerPoint Presentation</vt:lpstr>
      <vt:lpstr>The Greenhouse Effect and the Digital Impact</vt:lpstr>
      <vt:lpstr>Methodology</vt:lpstr>
      <vt:lpstr>Scope 2: Carbon Intensity is a Big Deal</vt:lpstr>
      <vt:lpstr>Scope 2 &amp; 3: Example with a Server HPE ProLiant DL360 Gen10</vt:lpstr>
      <vt:lpstr>Scope 2: Data Center Power Usage Effectiveness (PUE)</vt:lpstr>
      <vt:lpstr>How are Companies reducing their CO2 emissions?</vt:lpstr>
      <vt:lpstr>VMware Solutions Support Cloud Sustainability Journey</vt:lpstr>
      <vt:lpstr>VMware Sustainability Portfolio &amp; Roadmap</vt:lpstr>
      <vt:lpstr>How can Vmware help?</vt:lpstr>
      <vt:lpstr>Sustainability Maturity Model</vt:lpstr>
      <vt:lpstr>Sustainability Maturity Model</vt:lpstr>
      <vt:lpstr>Sustainability Maturity Model</vt:lpstr>
      <vt:lpstr>Sustainability Maturity Model</vt:lpstr>
      <vt:lpstr>Driving Sustainability</vt:lpstr>
      <vt:lpstr>VMware Cloud Foundation</vt:lpstr>
      <vt:lpstr>VMware vSphere</vt:lpstr>
      <vt:lpstr>VMware Aria Operations</vt:lpstr>
      <vt:lpstr>VMware vSAN</vt:lpstr>
      <vt:lpstr>VMware HCX</vt:lpstr>
      <vt:lpstr>VMware Cloud on AWS</vt:lpstr>
      <vt:lpstr>VMware Cloud Disaster Recovery</vt:lpstr>
      <vt:lpstr>Quote Slide: Leaf and Ocean Color Theme</vt:lpstr>
      <vt:lpstr>What can be done?</vt:lpstr>
      <vt:lpstr>VMware ESG Report 2023 – Smart Impact</vt:lpstr>
      <vt:lpstr>Governance and Policies</vt:lpstr>
      <vt:lpstr>Resource optimization </vt:lpstr>
      <vt:lpstr>Resource optimization</vt:lpstr>
      <vt:lpstr>Ensuring Compliance</vt:lpstr>
      <vt:lpstr>Configuration and Compliance Management</vt:lpstr>
      <vt:lpstr>Vulnerability Management</vt:lpstr>
      <vt:lpstr>Continuous Compliance Enforcement</vt:lpstr>
      <vt:lpstr>Carbon Transparency  with Aria Operations</vt:lpstr>
      <vt:lpstr>Unified Operations for full stack </vt:lpstr>
      <vt:lpstr>Sustainable Data Centre Operations</vt:lpstr>
      <vt:lpstr>Sustainability Dashboards in Aria Operations 8.6 ( previously vROPs)</vt:lpstr>
      <vt:lpstr>Carbon Efficiency with Virtualization</vt:lpstr>
      <vt:lpstr>Environmental Impact of Idle VMs</vt:lpstr>
      <vt:lpstr>Carbon Transparency Dashboard</vt:lpstr>
      <vt:lpstr>Tracking Sustainability Goals in the Datacenter with Aria Operations</vt:lpstr>
      <vt:lpstr>Sustainability Goals and IT Operations</vt:lpstr>
      <vt:lpstr>How much De-Carbonization was achieved by Virtualization?</vt:lpstr>
      <vt:lpstr>Environmental Savings Dashboard</vt:lpstr>
      <vt:lpstr>Environmental Impact Dashboard – Power Wastage</vt:lpstr>
      <vt:lpstr>How much did Dubai Airports contribute to the Greener Planet?</vt:lpstr>
      <vt:lpstr>Recipe of Success</vt:lpstr>
      <vt:lpstr>Driving on the Sustainability goals – Next Phase </vt:lpstr>
      <vt:lpstr>Sustainability 2.0 in Aria Operations 8.12</vt:lpstr>
      <vt:lpstr>Sustainability or Green Datacenter Operations?</vt:lpstr>
      <vt:lpstr>VMware Green Score</vt:lpstr>
      <vt:lpstr>The 5 Components of VMware Green Score</vt:lpstr>
      <vt:lpstr>Component 1: Workload Efficiency</vt:lpstr>
      <vt:lpstr>Component 2: Resource Utilization</vt:lpstr>
      <vt:lpstr>Component 3: Virtualization</vt:lpstr>
      <vt:lpstr>Component 4: Power Source</vt:lpstr>
      <vt:lpstr>Component 5: Hardware Efficiency</vt:lpstr>
      <vt:lpstr>VMware Greenscore</vt:lpstr>
      <vt:lpstr>VMware Greenscore</vt:lpstr>
      <vt:lpstr>Clean Demand through Workload Efficiency</vt:lpstr>
      <vt:lpstr>Automation Central</vt:lpstr>
      <vt:lpstr>Lean Operations</vt:lpstr>
      <vt:lpstr>Workload Balancing</vt:lpstr>
      <vt:lpstr>Green Supply</vt:lpstr>
      <vt:lpstr>Green Supply</vt:lpstr>
      <vt:lpstr>Green Supply</vt:lpstr>
      <vt:lpstr>Avoidable CO2 Emissions </vt:lpstr>
      <vt:lpstr>VMware Green Score</vt:lpstr>
      <vt:lpstr>Optimize Green Score – Actionable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SUSTAINABILITY</dc:title>
  <dc:creator>bgronas</dc:creator>
  <cp:lastModifiedBy>bgronas</cp:lastModifiedBy>
  <cp:revision>5</cp:revision>
  <dcterms:created xsi:type="dcterms:W3CDTF">2023-09-08T07:48:52Z</dcterms:created>
  <dcterms:modified xsi:type="dcterms:W3CDTF">2023-09-27T11:44:37Z</dcterms:modified>
</cp:coreProperties>
</file>